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00" r:id="rId2"/>
    <p:sldId id="412" r:id="rId3"/>
    <p:sldId id="405" r:id="rId4"/>
    <p:sldId id="406" r:id="rId5"/>
    <p:sldId id="407" r:id="rId6"/>
    <p:sldId id="403" r:id="rId7"/>
    <p:sldId id="289" r:id="rId8"/>
    <p:sldId id="269" r:id="rId9"/>
    <p:sldId id="271" r:id="rId10"/>
    <p:sldId id="268" r:id="rId11"/>
    <p:sldId id="413" r:id="rId12"/>
    <p:sldId id="415" r:id="rId13"/>
    <p:sldId id="416" r:id="rId14"/>
    <p:sldId id="399" r:id="rId15"/>
    <p:sldId id="307" r:id="rId16"/>
    <p:sldId id="308" r:id="rId17"/>
    <p:sldId id="309" r:id="rId18"/>
    <p:sldId id="310" r:id="rId19"/>
    <p:sldId id="414" r:id="rId20"/>
    <p:sldId id="322" r:id="rId21"/>
    <p:sldId id="390" r:id="rId22"/>
    <p:sldId id="411" r:id="rId23"/>
    <p:sldId id="401" r:id="rId24"/>
    <p:sldId id="380" r:id="rId25"/>
    <p:sldId id="300" r:id="rId26"/>
  </p:sldIdLst>
  <p:sldSz cx="24384000" cy="13716000"/>
  <p:notesSz cx="6858000" cy="9144000"/>
  <p:defaultTextStyle>
    <a:lvl1pPr algn="ctr" defTabSz="824865">
      <a:defRPr sz="5000">
        <a:latin typeface="+mn-lt"/>
        <a:ea typeface="+mn-ea"/>
        <a:cs typeface="+mn-cs"/>
        <a:sym typeface="Helvetica Light"/>
      </a:defRPr>
    </a:lvl1pPr>
    <a:lvl2pPr indent="228600" algn="ctr" defTabSz="824865">
      <a:defRPr sz="5000">
        <a:latin typeface="+mn-lt"/>
        <a:ea typeface="+mn-ea"/>
        <a:cs typeface="+mn-cs"/>
        <a:sym typeface="Helvetica Light"/>
      </a:defRPr>
    </a:lvl2pPr>
    <a:lvl3pPr indent="457200" algn="ctr" defTabSz="824865">
      <a:defRPr sz="5000">
        <a:latin typeface="+mn-lt"/>
        <a:ea typeface="+mn-ea"/>
        <a:cs typeface="+mn-cs"/>
        <a:sym typeface="Helvetica Light"/>
      </a:defRPr>
    </a:lvl3pPr>
    <a:lvl4pPr indent="685800" algn="ctr" defTabSz="824865">
      <a:defRPr sz="5000">
        <a:latin typeface="+mn-lt"/>
        <a:ea typeface="+mn-ea"/>
        <a:cs typeface="+mn-cs"/>
        <a:sym typeface="Helvetica Light"/>
      </a:defRPr>
    </a:lvl4pPr>
    <a:lvl5pPr indent="914400" algn="ctr" defTabSz="824865">
      <a:defRPr sz="5000">
        <a:latin typeface="+mn-lt"/>
        <a:ea typeface="+mn-ea"/>
        <a:cs typeface="+mn-cs"/>
        <a:sym typeface="Helvetica Light"/>
      </a:defRPr>
    </a:lvl5pPr>
    <a:lvl6pPr indent="1143000" algn="ctr" defTabSz="824865">
      <a:defRPr sz="5000">
        <a:latin typeface="+mn-lt"/>
        <a:ea typeface="+mn-ea"/>
        <a:cs typeface="+mn-cs"/>
        <a:sym typeface="Helvetica Light"/>
      </a:defRPr>
    </a:lvl6pPr>
    <a:lvl7pPr indent="1371600" algn="ctr" defTabSz="824865">
      <a:defRPr sz="5000">
        <a:latin typeface="+mn-lt"/>
        <a:ea typeface="+mn-ea"/>
        <a:cs typeface="+mn-cs"/>
        <a:sym typeface="Helvetica Light"/>
      </a:defRPr>
    </a:lvl7pPr>
    <a:lvl8pPr indent="1600200" algn="ctr" defTabSz="824865">
      <a:defRPr sz="5000">
        <a:latin typeface="+mn-lt"/>
        <a:ea typeface="+mn-ea"/>
        <a:cs typeface="+mn-cs"/>
        <a:sym typeface="Helvetica Light"/>
      </a:defRPr>
    </a:lvl8pPr>
    <a:lvl9pPr indent="1828800" algn="ctr" defTabSz="824865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3300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5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656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 hasCustomPrompt="1"/>
          </p:nvPr>
        </p:nvSpPr>
        <p:spPr>
          <a:xfrm>
            <a:off x="1778001" y="2298700"/>
            <a:ext cx="20828002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  <p:sp>
        <p:nvSpPr>
          <p:cNvPr id="6" name="Shape 6"/>
          <p:cNvSpPr>
            <a:spLocks noGrp="1"/>
          </p:cNvSpPr>
          <p:nvPr>
            <p:ph type="body" idx="1" hasCustomPrompt="1"/>
          </p:nvPr>
        </p:nvSpPr>
        <p:spPr>
          <a:xfrm>
            <a:off x="1778001" y="7073900"/>
            <a:ext cx="20828002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 dirty="0" err="1"/>
              <a:t>正文级别</a:t>
            </a:r>
            <a:r>
              <a:rPr sz="4400" dirty="0"/>
              <a:t> 1</a:t>
            </a:r>
          </a:p>
          <a:p>
            <a:pPr lvl="1">
              <a:defRPr sz="1800"/>
            </a:pPr>
            <a:r>
              <a:rPr sz="4400" dirty="0" err="1"/>
              <a:t>正文级别</a:t>
            </a:r>
            <a:r>
              <a:rPr sz="4400" dirty="0"/>
              <a:t> 2</a:t>
            </a:r>
          </a:p>
          <a:p>
            <a:pPr lvl="2">
              <a:defRPr sz="1800"/>
            </a:pPr>
            <a:r>
              <a:rPr sz="4400" dirty="0" err="1"/>
              <a:t>正文级别</a:t>
            </a:r>
            <a:r>
              <a:rPr sz="4400" dirty="0"/>
              <a:t> 3</a:t>
            </a:r>
          </a:p>
          <a:p>
            <a:pPr lvl="3">
              <a:defRPr sz="1800"/>
            </a:pPr>
            <a:r>
              <a:rPr sz="4400" dirty="0" err="1"/>
              <a:t>正文级别</a:t>
            </a:r>
            <a:r>
              <a:rPr sz="4400" dirty="0"/>
              <a:t> 4</a:t>
            </a:r>
          </a:p>
          <a:p>
            <a:pPr lvl="4">
              <a:defRPr sz="1800"/>
            </a:pPr>
            <a:r>
              <a:rPr sz="4400" dirty="0" err="1"/>
              <a:t>正文级别</a:t>
            </a:r>
            <a:r>
              <a:rPr sz="4400"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12487276"/>
            <a:ext cx="5689600" cy="914400"/>
          </a:xfrm>
          <a:prstGeom prst="rect">
            <a:avLst/>
          </a:prstGeom>
        </p:spPr>
        <p:txBody>
          <a:bodyPr lIns="217698" tIns="108848" rIns="217698" bIns="10884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331201" y="12496800"/>
            <a:ext cx="7721602" cy="914400"/>
          </a:xfrm>
          <a:prstGeom prst="rect">
            <a:avLst/>
          </a:prstGeom>
        </p:spPr>
        <p:txBody>
          <a:bodyPr lIns="217698" tIns="108848" rIns="217698" bIns="108848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475202" y="12487276"/>
            <a:ext cx="5689600" cy="914400"/>
          </a:xfrm>
          <a:prstGeom prst="rect">
            <a:avLst/>
          </a:prstGeom>
        </p:spPr>
        <p:txBody>
          <a:bodyPr lIns="217698" tIns="108848" rIns="217698" bIns="108848"/>
          <a:lstStyle>
            <a:lvl1pPr>
              <a:defRPr/>
            </a:lvl1pPr>
          </a:lstStyle>
          <a:p>
            <a:fld id="{8CC0DA14-6134-40A9-A77F-9EFEF78CA36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778001" y="4533902"/>
            <a:ext cx="20828002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 hasCustomPrompt="1"/>
          </p:nvPr>
        </p:nvSpPr>
        <p:spPr>
          <a:xfrm>
            <a:off x="1651002" y="1104902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 dirty="0" err="1"/>
              <a:t>标题文本</a:t>
            </a:r>
            <a:endParaRPr sz="8400" dirty="0"/>
          </a:p>
        </p:txBody>
      </p:sp>
      <p:sp>
        <p:nvSpPr>
          <p:cNvPr id="14" name="Shape 14"/>
          <p:cNvSpPr>
            <a:spLocks noGrp="1"/>
          </p:cNvSpPr>
          <p:nvPr>
            <p:ph type="body" idx="1" hasCustomPrompt="1"/>
          </p:nvPr>
        </p:nvSpPr>
        <p:spPr>
          <a:xfrm>
            <a:off x="1651002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 dirty="0" err="1"/>
              <a:t>正文级别</a:t>
            </a:r>
            <a:r>
              <a:rPr sz="4400" dirty="0"/>
              <a:t> 1</a:t>
            </a:r>
          </a:p>
          <a:p>
            <a:pPr lvl="1">
              <a:defRPr sz="1800"/>
            </a:pPr>
            <a:r>
              <a:rPr sz="4400" dirty="0" err="1"/>
              <a:t>正文级别</a:t>
            </a:r>
            <a:r>
              <a:rPr sz="4400" dirty="0"/>
              <a:t> 2</a:t>
            </a:r>
          </a:p>
          <a:p>
            <a:pPr lvl="2">
              <a:defRPr sz="1800"/>
            </a:pPr>
            <a:r>
              <a:rPr sz="4400" dirty="0" err="1"/>
              <a:t>正文级别</a:t>
            </a:r>
            <a:r>
              <a:rPr sz="4400" dirty="0"/>
              <a:t> 3</a:t>
            </a:r>
          </a:p>
          <a:p>
            <a:pPr lvl="3">
              <a:defRPr sz="1800"/>
            </a:pPr>
            <a:r>
              <a:rPr sz="4400" dirty="0" err="1"/>
              <a:t>正文级别</a:t>
            </a:r>
            <a:r>
              <a:rPr sz="4400" dirty="0"/>
              <a:t> 4</a:t>
            </a:r>
          </a:p>
          <a:p>
            <a:pPr lvl="4">
              <a:defRPr sz="1800"/>
            </a:pPr>
            <a:r>
              <a:rPr sz="4400" dirty="0" err="1"/>
              <a:t>正文级别</a:t>
            </a:r>
            <a:r>
              <a:rPr sz="4400"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 dirty="0" err="1"/>
              <a:t>正文级别</a:t>
            </a:r>
            <a:r>
              <a:rPr sz="5200" dirty="0"/>
              <a:t> 1</a:t>
            </a:r>
          </a:p>
          <a:p>
            <a:pPr lvl="1">
              <a:defRPr sz="1800"/>
            </a:pPr>
            <a:r>
              <a:rPr sz="5200" dirty="0" err="1"/>
              <a:t>正文级别</a:t>
            </a:r>
            <a:r>
              <a:rPr sz="5200" dirty="0"/>
              <a:t> 2</a:t>
            </a:r>
          </a:p>
          <a:p>
            <a:pPr lvl="2">
              <a:defRPr sz="1800"/>
            </a:pPr>
            <a:r>
              <a:rPr sz="5200" dirty="0" err="1"/>
              <a:t>正文级别</a:t>
            </a:r>
            <a:r>
              <a:rPr sz="5200" dirty="0"/>
              <a:t> 3</a:t>
            </a:r>
          </a:p>
          <a:p>
            <a:pPr lvl="3">
              <a:defRPr sz="1800"/>
            </a:pPr>
            <a:r>
              <a:rPr sz="5200" dirty="0" err="1"/>
              <a:t>正文级别</a:t>
            </a:r>
            <a:r>
              <a:rPr sz="5200" dirty="0"/>
              <a:t> 4</a:t>
            </a:r>
          </a:p>
          <a:p>
            <a:pPr lvl="4">
              <a:defRPr sz="1800"/>
            </a:pPr>
            <a:r>
              <a:rPr sz="5200" dirty="0" err="1"/>
              <a:t>正文级别</a:t>
            </a:r>
            <a:r>
              <a:rPr sz="5200"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  <p:sp>
        <p:nvSpPr>
          <p:cNvPr id="22" name="Shape 22"/>
          <p:cNvSpPr>
            <a:spLocks noGrp="1"/>
          </p:cNvSpPr>
          <p:nvPr>
            <p:ph type="body" idx="1" hasCustomPrompt="1"/>
          </p:nvPr>
        </p:nvSpPr>
        <p:spPr>
          <a:xfrm>
            <a:off x="1689105" y="3238505"/>
            <a:ext cx="10007602" cy="9207502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600"/>
            </a:lvl1pPr>
            <a:lvl2pPr marL="1117600" indent="-558800">
              <a:spcBef>
                <a:spcPts val="4500"/>
              </a:spcBef>
              <a:defRPr sz="4600"/>
            </a:lvl2pPr>
            <a:lvl3pPr marL="1676400" indent="-558800">
              <a:spcBef>
                <a:spcPts val="4500"/>
              </a:spcBef>
              <a:defRPr sz="4600"/>
            </a:lvl3pPr>
            <a:lvl4pPr marL="2235200" indent="-558800">
              <a:spcBef>
                <a:spcPts val="4500"/>
              </a:spcBef>
              <a:defRPr sz="4600"/>
            </a:lvl4pPr>
            <a:lvl5pPr marL="2794000" indent="-558800">
              <a:spcBef>
                <a:spcPts val="4500"/>
              </a:spcBef>
              <a:defRPr sz="4600"/>
            </a:lvl5pPr>
          </a:lstStyle>
          <a:p>
            <a:pPr lvl="0">
              <a:defRPr sz="1800"/>
            </a:pPr>
            <a:r>
              <a:rPr sz="4600" dirty="0" err="1"/>
              <a:t>正文级别</a:t>
            </a:r>
            <a:r>
              <a:rPr sz="4600" dirty="0"/>
              <a:t> 1</a:t>
            </a:r>
          </a:p>
          <a:p>
            <a:pPr lvl="1">
              <a:defRPr sz="1800"/>
            </a:pPr>
            <a:r>
              <a:rPr sz="4600" dirty="0" err="1"/>
              <a:t>正文级别</a:t>
            </a:r>
            <a:r>
              <a:rPr sz="4600" dirty="0"/>
              <a:t> 2</a:t>
            </a:r>
          </a:p>
          <a:p>
            <a:pPr lvl="2">
              <a:defRPr sz="1800"/>
            </a:pPr>
            <a:r>
              <a:rPr sz="4600" dirty="0" err="1"/>
              <a:t>正文级别</a:t>
            </a:r>
            <a:r>
              <a:rPr sz="4600" dirty="0"/>
              <a:t> 3</a:t>
            </a:r>
          </a:p>
          <a:p>
            <a:pPr lvl="3">
              <a:defRPr sz="1800"/>
            </a:pPr>
            <a:r>
              <a:rPr sz="4600" dirty="0" err="1"/>
              <a:t>正文级别</a:t>
            </a:r>
            <a:r>
              <a:rPr sz="4600" dirty="0"/>
              <a:t> 4</a:t>
            </a:r>
          </a:p>
          <a:p>
            <a:pPr lvl="4">
              <a:defRPr sz="1800"/>
            </a:pPr>
            <a:r>
              <a:rPr sz="4600" dirty="0" err="1"/>
              <a:t>正文级别</a:t>
            </a:r>
            <a:r>
              <a:rPr sz="4600"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810000" y="457205"/>
            <a:ext cx="16459200" cy="121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CC9900"/>
            </a:solidFill>
            <a:miter/>
          </a:ln>
        </p:spPr>
        <p:txBody>
          <a:bodyPr lIns="91434" tIns="91434" rIns="91434" bIns="91434"/>
          <a:lstStyle/>
          <a:p>
            <a:pPr lvl="0" algn="l" defTabSz="913765">
              <a:defRPr sz="32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3962400" y="12344400"/>
            <a:ext cx="16459200" cy="0"/>
          </a:xfrm>
          <a:prstGeom prst="line">
            <a:avLst/>
          </a:prstGeom>
          <a:ln w="25400">
            <a:solidFill>
              <a:srgbClr val="CC9900"/>
            </a:solidFill>
            <a:round/>
          </a:ln>
        </p:spPr>
        <p:txBody>
          <a:bodyPr lIns="91434" tIns="91434" rIns="91434" bIns="91434"/>
          <a:lstStyle/>
          <a:p>
            <a:pPr lvl="0" algn="l" defTabSz="456565"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6154400" y="12878466"/>
            <a:ext cx="4267200" cy="523208"/>
          </a:xfrm>
          <a:prstGeom prst="rect">
            <a:avLst/>
          </a:prstGeom>
          <a:ln w="12700">
            <a:miter lim="400000"/>
          </a:ln>
        </p:spPr>
        <p:txBody>
          <a:bodyPr lIns="91434" tIns="91434" rIns="91434" bIns="91434" anchor="b">
            <a:spAutoFit/>
          </a:bodyPr>
          <a:lstStyle>
            <a:lvl1pPr algn="r" defTabSz="913765">
              <a:defRPr sz="22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2" y="9525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 dirty="0" err="1"/>
              <a:t>标题文本</a:t>
            </a:r>
            <a:endParaRPr sz="11200"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2" y="3238505"/>
            <a:ext cx="21005800" cy="92075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 dirty="0" err="1"/>
              <a:t>正文级别</a:t>
            </a:r>
            <a:r>
              <a:rPr sz="5200" dirty="0"/>
              <a:t> 1</a:t>
            </a:r>
          </a:p>
          <a:p>
            <a:pPr lvl="1">
              <a:defRPr sz="1800"/>
            </a:pPr>
            <a:r>
              <a:rPr sz="5200" dirty="0" err="1"/>
              <a:t>正文级别</a:t>
            </a:r>
            <a:r>
              <a:rPr sz="5200" dirty="0"/>
              <a:t> 2</a:t>
            </a:r>
          </a:p>
          <a:p>
            <a:pPr lvl="2">
              <a:defRPr sz="1800"/>
            </a:pPr>
            <a:r>
              <a:rPr sz="5200" dirty="0" err="1"/>
              <a:t>正文级别</a:t>
            </a:r>
            <a:r>
              <a:rPr sz="5200" dirty="0"/>
              <a:t> 3</a:t>
            </a:r>
          </a:p>
          <a:p>
            <a:pPr lvl="3">
              <a:defRPr sz="1800"/>
            </a:pPr>
            <a:r>
              <a:rPr sz="5200" dirty="0" err="1"/>
              <a:t>正文级别</a:t>
            </a:r>
            <a:r>
              <a:rPr sz="5200" dirty="0"/>
              <a:t> 4</a:t>
            </a:r>
          </a:p>
          <a:p>
            <a:pPr lvl="4">
              <a:defRPr sz="1800"/>
            </a:pPr>
            <a:r>
              <a:rPr sz="5200" dirty="0" err="1"/>
              <a:t>正文级别</a:t>
            </a:r>
            <a:r>
              <a:rPr sz="5200" dirty="0"/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algn="ctr" defTabSz="824865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4865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4865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4865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4865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4865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4865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4865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4865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4365" indent="-635000" defTabSz="824865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4865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386" y="419732"/>
            <a:ext cx="21139798" cy="12762324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991200" y="11106472"/>
            <a:ext cx="15409712" cy="1584176"/>
          </a:xfrm>
          <a:prstGeom prst="rect">
            <a:avLst/>
          </a:prstGeom>
          <a:solidFill>
            <a:srgbClr val="FFFF00"/>
          </a:solidFill>
        </p:spPr>
        <p:txBody>
          <a:bodyPr vert="horz" anchor="ctr">
            <a:noAutofit/>
          </a:bodyPr>
          <a:lstStyle>
            <a:lvl1pPr defTabSz="568960">
              <a:defRPr sz="8350" b="1">
                <a:solidFill>
                  <a:srgbClr val="C82506"/>
                </a:solidFill>
              </a:defRPr>
            </a:lvl1pPr>
          </a:lstStyle>
          <a:p>
            <a:pPr lvl="0" algn="l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zh-CN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altLang="zh-CN" sz="8800" dirty="0" smtClean="0">
                <a:solidFill>
                  <a:srgbClr val="FFFF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/>
            </a:r>
            <a:br>
              <a:rPr lang="en-US" altLang="zh-CN" sz="8800" dirty="0" smtClean="0">
                <a:solidFill>
                  <a:srgbClr val="FFFF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</a:br>
            <a:endParaRPr lang="zh-CN" altLang="en-US" sz="8800" baseline="14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79032" y="11156701"/>
            <a:ext cx="1843404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9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信息技术</a:t>
            </a:r>
            <a:r>
              <a:rPr lang="zh-CN" altLang="en-US" sz="8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时代的教育创新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958427" y="3684085"/>
            <a:ext cx="15230562" cy="18774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l" defTabSz="829945">
              <a:defRPr sz="1800"/>
            </a:pPr>
            <a:r>
              <a:rPr sz="12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模仿是</a:t>
            </a:r>
            <a:r>
              <a:rPr sz="12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跟</a:t>
            </a:r>
            <a:r>
              <a:rPr sz="12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着别人走</a:t>
            </a:r>
            <a:r>
              <a:rPr sz="12200" b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；</a:t>
            </a:r>
          </a:p>
        </p:txBody>
      </p:sp>
      <p:sp>
        <p:nvSpPr>
          <p:cNvPr id="79" name="Shape 79"/>
          <p:cNvSpPr/>
          <p:nvPr/>
        </p:nvSpPr>
        <p:spPr>
          <a:xfrm>
            <a:off x="7213422" y="7877525"/>
            <a:ext cx="18414184" cy="18774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l" defTabSz="829945">
              <a:defRPr sz="1800"/>
            </a:pPr>
            <a:r>
              <a:rPr sz="12200" b="1" dirty="0" err="1">
                <a:effectLst>
                  <a:outerShdw blurRad="12700" dist="38100" dir="2700000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创新是</a:t>
            </a:r>
            <a:r>
              <a:rPr sz="12200" b="1" dirty="0" err="1">
                <a:solidFill>
                  <a:srgbClr val="C00000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领</a:t>
            </a:r>
            <a:r>
              <a:rPr sz="12200" b="1" dirty="0" err="1">
                <a:effectLst>
                  <a:outerShdw blurRad="12700" dist="38100" dir="2700000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着众人跑</a:t>
            </a:r>
            <a:r>
              <a:rPr sz="12200" b="1" dirty="0">
                <a:effectLst>
                  <a:outerShdw blurRad="12700" dist="38100" dir="2700000" rotWithShape="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Helvetica"/>
              </a:rPr>
              <a:t>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  <p:bldP spid="79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6864" y="1817440"/>
            <a:ext cx="19586176" cy="426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信息化时代，什么是最适合学生的 教育？什么是最有价值的知识？</a:t>
            </a:r>
            <a:endParaRPr lang="zh-CN" altLang="en-US" sz="9600" dirty="0"/>
          </a:p>
        </p:txBody>
      </p:sp>
      <p:pic>
        <p:nvPicPr>
          <p:cNvPr id="4" name="image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6576" y="7506072"/>
            <a:ext cx="5976664" cy="5400600"/>
          </a:xfrm>
          <a:prstGeom prst="rect">
            <a:avLst/>
          </a:prstGeom>
          <a:noFill/>
          <a:ln w="12700">
            <a:solidFill>
              <a:srgbClr val="C00000">
                <a:alpha val="61000"/>
              </a:srgbClr>
            </a:solidFill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937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6824" y="4697760"/>
            <a:ext cx="22034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4865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第一、通过健康、性格、智慧和科技来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控制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生活。</a:t>
            </a:r>
            <a:endParaRPr kumimoji="0" lang="en-US" altLang="zh-CN" sz="7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0" marR="0" lvl="0" indent="0" algn="ctr" defTabSz="824865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第二、通过友谊、自然、文学和艺术来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享受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生活。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0" marR="0" lvl="0" indent="0" algn="ctr" defTabSz="824865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第三、通过历史、科学、宗教和哲学来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理解</a:t>
            </a: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生活。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0306" y="2304547"/>
            <a:ext cx="13488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4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美国哲学家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威尔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﹒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杜兰特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kumimoji="0" lang="zh-CN" altLang="en-US" sz="7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68264" y="2283242"/>
            <a:ext cx="92127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8800" b="1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（有价值的教育</a:t>
            </a:r>
            <a:r>
              <a:rPr lang="zh-CN" altLang="en-US" sz="8800" b="1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）</a:t>
            </a:r>
            <a:endParaRPr lang="zh-CN" altLang="en-US" sz="8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3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360" y="2033464"/>
            <a:ext cx="7776864" cy="98650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18792" y="1136831"/>
            <a:ext cx="13177464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54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    当生活变得苦涩，友谊从身边溜走，我们还可以与莎士比亚和歌德一起坐在桌边，和拉伯雷一起嘲笑世界，和济慈一起欣赏秋日的美丽。这是一些向我们奉献了最好事物的忠实朋友，他们从不要求回报，却永远等待我们的呼唤。只要和他们一起行走片刻，静静聆听他们的讲述，我们的虚弱就可以治愈，我们就能够真正感受到相互理解之后内心的平静。</a:t>
            </a:r>
            <a:endParaRPr lang="en-US" altLang="zh-CN" sz="5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54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                  </a:t>
            </a:r>
            <a:r>
              <a:rPr lang="en-US" altLang="zh-CN" sz="5400" b="1" kern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﹘﹘</a:t>
            </a:r>
            <a:r>
              <a:rPr lang="zh-CN" altLang="en-US" sz="5400" b="1" kern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威尔</a:t>
            </a:r>
            <a:r>
              <a:rPr lang="en-US" altLang="zh-CN" sz="5400" b="1" kern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﹒</a:t>
            </a:r>
            <a:r>
              <a:rPr lang="zh-CN" altLang="en-US" sz="5400" b="1" kern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杜兰特</a:t>
            </a:r>
            <a:endParaRPr lang="en-US" altLang="zh-CN" sz="5400" b="1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6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 bwMode="auto">
          <a:xfrm>
            <a:off x="2603748" y="449289"/>
            <a:ext cx="20389453" cy="147457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2" rIns="211630" bIns="120932"/>
          <a:lstStyle/>
          <a:p>
            <a:pPr algn="l" defTabSz="2176145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8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8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学生生涯成长图谱：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403038" y="11434838"/>
            <a:ext cx="3209635" cy="1327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217697" tIns="108848" rIns="217697" bIns="108848">
            <a:spAutoFit/>
          </a:bodyPr>
          <a:lstStyle/>
          <a:p>
            <a:r>
              <a:rPr lang="zh-CN" altLang="en-US" sz="72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生物人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0503645" y="921669"/>
            <a:ext cx="3209635" cy="1327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217697" tIns="108848" rIns="217697" bIns="108848">
            <a:spAutoFit/>
          </a:bodyPr>
          <a:lstStyle/>
          <a:p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社会人</a:t>
            </a:r>
          </a:p>
        </p:txBody>
      </p:sp>
      <p:sp>
        <p:nvSpPr>
          <p:cNvPr id="5" name="右箭头 4"/>
          <p:cNvSpPr/>
          <p:nvPr/>
        </p:nvSpPr>
        <p:spPr>
          <a:xfrm rot="16200000">
            <a:off x="17381739" y="5872837"/>
            <a:ext cx="9144000" cy="1980000"/>
          </a:xfrm>
          <a:prstGeom prst="rightArrow">
            <a:avLst>
              <a:gd name="adj1" fmla="val 47175"/>
              <a:gd name="adj2" fmla="val 6977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12700" cap="flat">
            <a:solidFill>
              <a:srgbClr val="FFFF99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118992" y="2321496"/>
            <a:ext cx="0" cy="10369152"/>
          </a:xfrm>
          <a:prstGeom prst="straightConnector1">
            <a:avLst/>
          </a:prstGeom>
          <a:noFill/>
          <a:ln w="127000" cap="flat">
            <a:solidFill>
              <a:srgbClr val="000000"/>
            </a:solidFill>
            <a:prstDash val="solid"/>
            <a:miter lim="400000"/>
            <a:tailEnd type="stealt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/>
          <p:cNvCxnSpPr/>
          <p:nvPr/>
        </p:nvCxnSpPr>
        <p:spPr>
          <a:xfrm>
            <a:off x="3335016" y="10818440"/>
            <a:ext cx="16920000" cy="0"/>
          </a:xfrm>
          <a:prstGeom prst="line">
            <a:avLst/>
          </a:prstGeom>
          <a:noFill/>
          <a:ln w="203200" cap="flat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文本框 9"/>
          <p:cNvSpPr txBox="1"/>
          <p:nvPr/>
        </p:nvSpPr>
        <p:spPr>
          <a:xfrm>
            <a:off x="0" y="11309042"/>
            <a:ext cx="3118992" cy="7797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婴幼儿时期</a:t>
            </a:r>
            <a:endParaRPr kumimoji="0" lang="zh-CN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36334" y="10818440"/>
            <a:ext cx="2838642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/>
          <p:cNvSpPr txBox="1"/>
          <p:nvPr/>
        </p:nvSpPr>
        <p:spPr>
          <a:xfrm>
            <a:off x="3623048" y="11394504"/>
            <a:ext cx="5987522" cy="1025922"/>
          </a:xfrm>
          <a:prstGeom prst="rect">
            <a:avLst/>
          </a:prstGeom>
          <a:solidFill>
            <a:srgbClr val="5B3078">
              <a:alpha val="9020"/>
            </a:srgbClr>
          </a:solidFill>
          <a:ln w="508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运动 和 感知觉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6354" y="8327735"/>
            <a:ext cx="2592288" cy="7797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少年时期</a:t>
            </a:r>
            <a:endParaRPr kumimoji="0" lang="zh-CN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8051" y="3045976"/>
            <a:ext cx="2592288" cy="7797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elvetica Light"/>
              </a:rPr>
              <a:t>青年时期</a:t>
            </a:r>
            <a:endParaRPr kumimoji="0" lang="zh-CN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elvetica Ligh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35016" y="4985792"/>
            <a:ext cx="16920000" cy="0"/>
          </a:xfrm>
          <a:prstGeom prst="line">
            <a:avLst/>
          </a:prstGeom>
          <a:noFill/>
          <a:ln w="203200" cap="flat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连接符 16"/>
          <p:cNvCxnSpPr/>
          <p:nvPr/>
        </p:nvCxnSpPr>
        <p:spPr>
          <a:xfrm flipH="1">
            <a:off x="280350" y="5002254"/>
            <a:ext cx="2838642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本框 17"/>
          <p:cNvSpPr txBox="1"/>
          <p:nvPr/>
        </p:nvSpPr>
        <p:spPr>
          <a:xfrm>
            <a:off x="3455173" y="9517987"/>
            <a:ext cx="2442884" cy="1025922"/>
          </a:xfrm>
          <a:prstGeom prst="rect">
            <a:avLst/>
          </a:prstGeom>
          <a:solidFill>
            <a:srgbClr val="FFFF99">
              <a:alpha val="20000"/>
            </a:srgb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语言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19" name="文本框 18"/>
          <p:cNvSpPr txBox="1">
            <a:spLocks noChangeAspect="1"/>
          </p:cNvSpPr>
          <p:nvPr/>
        </p:nvSpPr>
        <p:spPr>
          <a:xfrm>
            <a:off x="6289476" y="8548308"/>
            <a:ext cx="5674734" cy="1025922"/>
          </a:xfrm>
          <a:prstGeom prst="rect">
            <a:avLst/>
          </a:prstGeom>
          <a:solidFill>
            <a:srgbClr val="FFFF00">
              <a:alpha val="27843"/>
            </a:srgb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社会情绪能力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0" name="文本框 19"/>
          <p:cNvSpPr txBox="1">
            <a:spLocks noChangeAspect="1"/>
          </p:cNvSpPr>
          <p:nvPr/>
        </p:nvSpPr>
        <p:spPr>
          <a:xfrm>
            <a:off x="12343416" y="7650563"/>
            <a:ext cx="3417433" cy="1025922"/>
          </a:xfrm>
          <a:prstGeom prst="rect">
            <a:avLst/>
          </a:prstGeom>
          <a:solidFill>
            <a:srgbClr val="FFC000">
              <a:alpha val="56863"/>
            </a:srgb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执行能力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2" name="文本框 21"/>
          <p:cNvSpPr txBox="1">
            <a:spLocks noChangeAspect="1"/>
          </p:cNvSpPr>
          <p:nvPr/>
        </p:nvSpPr>
        <p:spPr>
          <a:xfrm>
            <a:off x="12009303" y="5751591"/>
            <a:ext cx="4341516" cy="102592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STEM </a:t>
            </a:r>
            <a:r>
              <a:rPr lang="zh-CN" altLang="en-US" sz="6000" b="1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学习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3" name="文本框 22"/>
          <p:cNvSpPr txBox="1">
            <a:spLocks noChangeAspect="1"/>
          </p:cNvSpPr>
          <p:nvPr/>
        </p:nvSpPr>
        <p:spPr>
          <a:xfrm>
            <a:off x="16705417" y="5751591"/>
            <a:ext cx="3764130" cy="102592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社会认知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6612119" y="7770394"/>
            <a:ext cx="3825188" cy="32668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217697" tIns="108848" rIns="217697" bIns="108848">
            <a:spAutoFit/>
          </a:bodyPr>
          <a:lstStyle/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知识储备</a:t>
            </a:r>
            <a:r>
              <a:rPr lang="en-US" altLang="zh-CN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生活体验</a:t>
            </a:r>
            <a:endParaRPr lang="en-US" altLang="zh-CN" sz="6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  <a:endParaRPr lang="zh-CN" altLang="en-US" sz="6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99312" y="3401616"/>
            <a:ext cx="2442884" cy="1025922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决策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463808" y="2753544"/>
            <a:ext cx="2442884" cy="102592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创新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856296" y="2033464"/>
            <a:ext cx="4253639" cy="1025922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黑体" panose="02010600030101010101" pitchFamily="49" charset="-122"/>
                <a:ea typeface="黑体" panose="02010600030101010101" pitchFamily="49" charset="-122"/>
                <a:sym typeface="Helvetica Light"/>
              </a:rPr>
              <a:t>伦理和道德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黑体" panose="02010600030101010101" pitchFamily="49" charset="-122"/>
              <a:ea typeface="黑体" panose="02010600030101010101" pitchFamily="49" charset="-122"/>
              <a:sym typeface="Helvetica Light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030760" y="3329608"/>
            <a:ext cx="4271121" cy="428247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  <a:effectLst/>
        </p:spPr>
        <p:txBody>
          <a:bodyPr wrap="square" lIns="217697" tIns="108848" rIns="217697" bIns="108848">
            <a:spAutoFit/>
          </a:bodyPr>
          <a:lstStyle/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自我控制</a:t>
            </a:r>
            <a:endParaRPr lang="zh-CN" altLang="en-US" sz="6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人际交往</a:t>
            </a:r>
          </a:p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价值判断</a:t>
            </a:r>
            <a:endParaRPr lang="en-US" altLang="zh-CN" sz="6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社会责任</a:t>
            </a:r>
            <a:endParaRPr lang="zh-CN" altLang="en-US" sz="6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曲线连接符 29"/>
          <p:cNvCxnSpPr/>
          <p:nvPr/>
        </p:nvCxnSpPr>
        <p:spPr>
          <a:xfrm flipV="1">
            <a:off x="10535816" y="10170368"/>
            <a:ext cx="2962252" cy="1409241"/>
          </a:xfrm>
          <a:prstGeom prst="curvedConnector3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曲线连接符 35"/>
          <p:cNvCxnSpPr/>
          <p:nvPr/>
        </p:nvCxnSpPr>
        <p:spPr>
          <a:xfrm flipV="1">
            <a:off x="10607824" y="4337720"/>
            <a:ext cx="3048340" cy="1438607"/>
          </a:xfrm>
          <a:prstGeom prst="curvedConnector3">
            <a:avLst/>
          </a:prstGeom>
          <a:noFill/>
          <a:ln w="63500" cap="flat">
            <a:solidFill>
              <a:srgbClr val="FF3300"/>
            </a:solidFill>
            <a:prstDash val="solid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0" grpId="0"/>
      <p:bldP spid="13" grpId="0" animBg="1"/>
      <p:bldP spid="14" grpId="0"/>
      <p:bldP spid="15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" descr="PICT022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893" y="953344"/>
            <a:ext cx="20516742" cy="10730160"/>
          </a:xfrm>
          <a:prstGeom prst="rect">
            <a:avLst/>
          </a:prstGeom>
          <a:noFill/>
          <a:ln w="25400">
            <a:solidFill>
              <a:srgbClr val="990000"/>
            </a:solidFill>
            <a:round/>
          </a:ln>
        </p:spPr>
      </p:pic>
      <p:sp>
        <p:nvSpPr>
          <p:cNvPr id="33797" name="Rectangle 4"/>
          <p:cNvSpPr/>
          <p:nvPr/>
        </p:nvSpPr>
        <p:spPr bwMode="auto">
          <a:xfrm>
            <a:off x="9753602" y="11955314"/>
            <a:ext cx="13152968" cy="1095376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buClr>
                <a:srgbClr val="990000"/>
              </a:buClr>
              <a:buSzPct val="90000"/>
            </a:pPr>
            <a:r>
              <a:rPr lang="zh-CN" altLang="zh-CN" sz="64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sym typeface="Verdana" panose="020B0604030504040204" pitchFamily="34" charset="0"/>
              </a:rPr>
              <a:t> 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百多年不变的校名和校训</a:t>
            </a:r>
            <a:endParaRPr lang="zh-CN" altLang="en-US" sz="7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2855" y="3905679"/>
            <a:ext cx="20616334" cy="9061450"/>
          </a:xfrm>
        </p:spPr>
        <p:txBody>
          <a:bodyPr lIns="211630" tIns="120932" rIns="211630" bIns="120932" anchor="t"/>
          <a:lstStyle/>
          <a:p>
            <a:pPr marL="0" indent="0" defTabSz="2172970">
              <a:lnSpc>
                <a:spcPct val="120000"/>
              </a:lnSpc>
              <a:spcBef>
                <a:spcPts val="1160"/>
              </a:spcBef>
              <a:buSzTx/>
              <a:buNone/>
            </a:pPr>
            <a:r>
              <a:rPr lang="zh-CN" altLang="zh-CN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</a:t>
            </a:r>
            <a:r>
              <a:rPr lang="zh-CN" altLang="zh-CN" sz="8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“ </a:t>
            </a:r>
            <a:r>
              <a:rPr lang="zh-CN" altLang="en-US" sz="8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格物、致知、</a:t>
            </a:r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诚意、正心、修身、齐家、治国、平天下 ”。</a:t>
            </a:r>
            <a:endParaRPr lang="zh-CN" altLang="en-US" sz="6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Helvetica" charset="0"/>
            </a:endParaRPr>
          </a:p>
          <a:p>
            <a:pPr marL="0" indent="0" defTabSz="2172970">
              <a:lnSpc>
                <a:spcPct val="120000"/>
              </a:lnSpc>
              <a:spcBef>
                <a:spcPts val="1160"/>
              </a:spcBef>
              <a:buSzTx/>
              <a:buNone/>
            </a:pPr>
            <a:r>
              <a:rPr lang="zh-CN" altLang="en-US" sz="7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                           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——— 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《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礼记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·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大学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Helvetica" charset="0"/>
              </a:rPr>
              <a:t>》</a:t>
            </a:r>
            <a:endParaRPr lang="zh-CN" altLang="zh-CN" sz="7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defTabSz="2172970">
              <a:lnSpc>
                <a:spcPct val="110000"/>
              </a:lnSpc>
              <a:spcBef>
                <a:spcPts val="1160"/>
              </a:spcBef>
              <a:buSzTx/>
              <a:buNone/>
            </a:pPr>
            <a:endParaRPr lang="zh-CN" altLang="zh-CN" b="1" dirty="0" smtClean="0">
              <a:latin typeface="华文中宋" pitchFamily="2" charset="-122"/>
              <a:ea typeface="华文中宋" pitchFamily="2" charset="-122"/>
              <a:cs typeface="Arial" panose="020B0604020202020204" pitchFamily="34" charset="0"/>
              <a:sym typeface="Helvetica" charset="0"/>
            </a:endParaRPr>
          </a:p>
          <a:p>
            <a:pPr marL="0" indent="0" defTabSz="2172970">
              <a:lnSpc>
                <a:spcPct val="150000"/>
              </a:lnSpc>
              <a:spcBef>
                <a:spcPts val="1160"/>
              </a:spcBef>
              <a:buSzTx/>
              <a:buNone/>
            </a:pPr>
            <a:r>
              <a:rPr lang="zh-CN" altLang="zh-CN" sz="6000" b="1" dirty="0" smtClean="0">
                <a:latin typeface="华文中宋" pitchFamily="2" charset="-122"/>
                <a:ea typeface="华文中宋" pitchFamily="2" charset="-122"/>
                <a:cs typeface="Arial" panose="020B0604020202020204" pitchFamily="34" charset="0"/>
                <a:sym typeface="Helvetica" charset="0"/>
              </a:rPr>
              <a:t> </a:t>
            </a:r>
            <a:endParaRPr lang="zh-CN" altLang="zh-CN" dirty="0" smtClean="0">
              <a:latin typeface="华文中宋" pitchFamily="2" charset="-122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/>
          <p:nvPr/>
        </p:nvSpPr>
        <p:spPr bwMode="auto">
          <a:xfrm>
            <a:off x="1462815" y="8620427"/>
            <a:ext cx="18622434" cy="42862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15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中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国儒家文化凝炼的育人规律</a:t>
            </a:r>
            <a:endParaRPr lang="en-US" altLang="zh-CN" sz="8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150000"/>
              </a:lnSpc>
              <a:buClr>
                <a:srgbClr val="FF0000"/>
              </a:buClr>
              <a:buSzPct val="78000"/>
              <a:buFont typeface="Wingdings" panose="05000000000000000000" pitchFamily="2" charset="2"/>
              <a:buChar char="n"/>
            </a:pPr>
            <a:r>
              <a:rPr lang="en-US" altLang="zh-CN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中华文化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持续发展的核心价值</a:t>
            </a:r>
          </a:p>
        </p:txBody>
      </p:sp>
      <p:sp>
        <p:nvSpPr>
          <p:cNvPr id="34821" name="Rectangle 4"/>
          <p:cNvSpPr/>
          <p:nvPr/>
        </p:nvSpPr>
        <p:spPr bwMode="auto">
          <a:xfrm>
            <a:off x="-325490" y="1457400"/>
            <a:ext cx="20726400" cy="228600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buClr>
                <a:srgbClr val="0000FF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Medium" charset="0"/>
                <a:sym typeface="Heiti SC Medium" charset="0"/>
              </a:rPr>
              <a:t>“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格致文化”的</a:t>
            </a:r>
            <a:r>
              <a:rPr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历史根脉：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 bwMode="auto">
          <a:xfrm>
            <a:off x="-9122367" y="3473629"/>
            <a:ext cx="31755530" cy="4864102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marL="185420" indent="-185420" defTabSz="2172970" hangingPunct="0">
              <a:lnSpc>
                <a:spcPct val="130000"/>
              </a:lnSpc>
              <a:spcBef>
                <a:spcPts val="116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</a:pPr>
            <a:r>
              <a:rPr lang="zh-CN" altLang="en-US" sz="8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 育人</a:t>
            </a:r>
            <a:r>
              <a:rPr lang="zh-CN" altLang="en-US" sz="8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目标：</a:t>
            </a:r>
          </a:p>
          <a:p>
            <a:pPr marL="185420" indent="-185420" defTabSz="2172970" hangingPunct="0">
              <a:lnSpc>
                <a:spcPct val="150000"/>
              </a:lnSpc>
              <a:spcBef>
                <a:spcPts val="1160"/>
              </a:spcBef>
            </a:pPr>
            <a:r>
              <a:rPr lang="zh-CN" altLang="zh-CN" sz="6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        </a:t>
            </a:r>
            <a:r>
              <a:rPr lang="en-US" altLang="zh-CN" sz="6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r>
              <a:rPr lang="en-US" altLang="zh-CN" sz="6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                                              </a:t>
            </a:r>
            <a:r>
              <a:rPr lang="zh-CN" altLang="zh-CN" sz="6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r>
              <a:rPr lang="en-US" altLang="zh-CN" sz="6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r>
              <a:rPr lang="zh-CN" altLang="zh-CN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—— “</a:t>
            </a:r>
            <a:r>
              <a:rPr lang="en-US" altLang="zh-CN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民族认同、科学精神、</a:t>
            </a:r>
            <a:r>
              <a:rPr lang="zh-CN" altLang="zh-CN" sz="80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               </a:t>
            </a:r>
            <a:r>
              <a:rPr lang="en-US" altLang="zh-CN" sz="80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                                                   </a:t>
            </a:r>
          </a:p>
          <a:p>
            <a:pPr marL="185420" indent="-185420" defTabSz="2172970" hangingPunct="0">
              <a:lnSpc>
                <a:spcPct val="150000"/>
              </a:lnSpc>
              <a:spcBef>
                <a:spcPts val="1160"/>
              </a:spcBef>
            </a:pPr>
            <a:r>
              <a:rPr lang="en-US" altLang="zh-CN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华文中宋" pitchFamily="2" charset="-122"/>
                <a:sym typeface="Helvetica" charset="0"/>
              </a:rPr>
              <a:t>                                                                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国际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视野、创新素养”</a:t>
            </a:r>
          </a:p>
          <a:p>
            <a:pPr marL="185420" indent="-185420" defTabSz="2172970" hangingPunct="0">
              <a:lnSpc>
                <a:spcPct val="150000"/>
              </a:lnSpc>
              <a:spcBef>
                <a:spcPts val="1160"/>
              </a:spcBef>
            </a:pPr>
            <a:r>
              <a:rPr lang="zh-CN" altLang="zh-CN" sz="66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</a:t>
            </a:r>
            <a:r>
              <a:rPr lang="en-US" altLang="zh-CN" sz="66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</a:t>
            </a:r>
            <a:endParaRPr lang="zh-CN" altLang="zh-CN" sz="66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13315" name="Rectangle 3"/>
          <p:cNvSpPr/>
          <p:nvPr/>
        </p:nvSpPr>
        <p:spPr bwMode="auto">
          <a:xfrm>
            <a:off x="-8618312" y="8874231"/>
            <a:ext cx="30747416" cy="21653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130000"/>
              </a:lnSpc>
              <a:spcBef>
                <a:spcPts val="655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</a:pPr>
            <a:r>
              <a:rPr lang="zh-CN" altLang="zh-CN" sz="7200" b="1" dirty="0">
                <a:solidFill>
                  <a:srgbClr val="A50021"/>
                </a:solidFill>
                <a:latin typeface="Helvetica" charset="0"/>
                <a:sym typeface="Helvetica" charset="0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课程</a:t>
            </a:r>
            <a:r>
              <a:rPr lang="zh-CN" altLang="en-US" sz="8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特色：</a:t>
            </a:r>
            <a:endParaRPr lang="zh-CN" altLang="en-US" sz="6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iti SC Medium" charset="0"/>
            </a:endParaRPr>
          </a:p>
          <a:p>
            <a:pPr defTabSz="2172970" hangingPunct="0">
              <a:lnSpc>
                <a:spcPct val="130000"/>
              </a:lnSpc>
              <a:spcBef>
                <a:spcPts val="655"/>
              </a:spcBef>
            </a:pPr>
            <a:r>
              <a:rPr lang="zh-CN" altLang="zh-CN" sz="72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       </a:t>
            </a:r>
            <a:r>
              <a:rPr lang="en-US" altLang="zh-CN" sz="72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r>
              <a:rPr lang="en-US" altLang="zh-CN" sz="7200" b="1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                                        </a:t>
            </a:r>
            <a:r>
              <a:rPr lang="zh-CN" altLang="zh-CN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—— </a:t>
            </a:r>
            <a:r>
              <a:rPr lang="zh-CN" altLang="zh-CN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“ 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经世致用、实学践行”</a:t>
            </a:r>
            <a:endParaRPr lang="zh-CN" altLang="en-US" sz="8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35845" name="Rectangle 4"/>
          <p:cNvSpPr/>
          <p:nvPr/>
        </p:nvSpPr>
        <p:spPr bwMode="auto">
          <a:xfrm>
            <a:off x="1474712" y="1457400"/>
            <a:ext cx="20726400" cy="228600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buClr>
                <a:srgbClr val="0000FF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“</a:t>
            </a:r>
            <a:r>
              <a:rPr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格致课程”重构的目标和特色：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133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55101" y="2825554"/>
            <a:ext cx="4893734" cy="1512168"/>
          </a:xfrm>
          <a:solidFill>
            <a:srgbClr val="FFFF00"/>
          </a:solidFill>
        </p:spPr>
        <p:txBody>
          <a:bodyPr lIns="211630" tIns="120932" rIns="211630" bIns="120932" anchor="t">
            <a:normAutofit/>
          </a:bodyPr>
          <a:lstStyle/>
          <a:p>
            <a:pPr marL="0" indent="0" algn="ctr" defTabSz="2172970">
              <a:spcBef>
                <a:spcPts val="1160"/>
              </a:spcBef>
              <a:buSzTx/>
              <a:buNone/>
            </a:pPr>
            <a:r>
              <a:rPr lang="zh-CN" altLang="en-US" sz="8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四大类</a:t>
            </a:r>
            <a:endParaRPr lang="zh-CN" altLang="en-US" sz="7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Rectangle 3"/>
          <p:cNvSpPr/>
          <p:nvPr/>
        </p:nvSpPr>
        <p:spPr bwMode="auto">
          <a:xfrm>
            <a:off x="2614943" y="4769771"/>
            <a:ext cx="7103534" cy="7056786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170060" tIns="170060" rIns="170060" bIns="170060"/>
          <a:lstStyle/>
          <a:p>
            <a:pPr defTabSz="2172970" hangingPunct="0">
              <a:lnSpc>
                <a:spcPct val="150000"/>
              </a:lnSpc>
              <a:spcBef>
                <a:spcPts val="655"/>
              </a:spcBef>
              <a:buClr>
                <a:srgbClr val="0000CC"/>
              </a:buClr>
              <a:buSzPct val="80000"/>
            </a:pPr>
            <a:r>
              <a:rPr lang="zh-CN" altLang="en-US" sz="3200" b="1" dirty="0">
                <a:solidFill>
                  <a:srgbClr val="A5002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Helvetica" charset="0"/>
              </a:rPr>
              <a:t>◆ 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公民人格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类</a:t>
            </a:r>
            <a:endParaRPr lang="en-US" altLang="zh-CN" sz="8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2172970" hangingPunct="0">
              <a:lnSpc>
                <a:spcPct val="150000"/>
              </a:lnSpc>
              <a:spcBef>
                <a:spcPts val="655"/>
              </a:spcBef>
              <a:buClr>
                <a:srgbClr val="0000CC"/>
              </a:buClr>
              <a:buSzPct val="80000"/>
            </a:pPr>
            <a:r>
              <a:rPr lang="zh-CN" altLang="en-US" sz="72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◆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学科通识类</a:t>
            </a:r>
            <a:endParaRPr lang="en-US" altLang="zh-CN" sz="8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150000"/>
              </a:lnSpc>
              <a:spcBef>
                <a:spcPts val="655"/>
              </a:spcBef>
              <a:buClr>
                <a:srgbClr val="0000CC"/>
              </a:buClr>
              <a:buSzPct val="80000"/>
            </a:pPr>
            <a:r>
              <a:rPr lang="zh-CN" altLang="en-US" sz="72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◆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生涯发展类</a:t>
            </a:r>
            <a:r>
              <a:rPr lang="zh-CN" altLang="en-US" sz="54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endParaRPr lang="en-US" altLang="zh-CN" sz="5400" b="1" dirty="0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150000"/>
              </a:lnSpc>
              <a:spcBef>
                <a:spcPts val="655"/>
              </a:spcBef>
              <a:buClr>
                <a:srgbClr val="0000CC"/>
              </a:buClr>
              <a:buSzPct val="80000"/>
            </a:pPr>
            <a:r>
              <a:rPr lang="zh-CN" altLang="en-US" sz="8000" b="1" dirty="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◆ </a:t>
            </a:r>
            <a:r>
              <a:rPr lang="zh-CN" altLang="en-US" sz="8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创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意技艺类</a:t>
            </a:r>
            <a:endParaRPr lang="zh-CN" altLang="en-US" sz="6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1" name="Rectangle 5"/>
          <p:cNvSpPr/>
          <p:nvPr/>
        </p:nvSpPr>
        <p:spPr bwMode="auto">
          <a:xfrm>
            <a:off x="9861030" y="4841783"/>
            <a:ext cx="12484100" cy="16446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54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sym typeface="Helvetica" charset="0"/>
              </a:rPr>
              <a:t>   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民族</a:t>
            </a:r>
            <a:r>
              <a:rPr lang="zh-CN" altLang="en-US" sz="6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认同、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公民道德、</a:t>
            </a:r>
            <a:endParaRPr lang="en-US" altLang="zh-CN" sz="66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社会责任、行为准则</a:t>
            </a:r>
            <a:endParaRPr lang="zh-CN" altLang="en-US" sz="9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2" name="Rectangle 6"/>
          <p:cNvSpPr/>
          <p:nvPr/>
        </p:nvSpPr>
        <p:spPr bwMode="auto">
          <a:xfrm>
            <a:off x="9887744" y="6858003"/>
            <a:ext cx="12484100" cy="16446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54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sym typeface="Helvetica" charset="0"/>
              </a:rPr>
              <a:t>   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科学</a:t>
            </a:r>
            <a:r>
              <a:rPr lang="zh-CN" altLang="en-US" sz="6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知识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、人文素养、</a:t>
            </a:r>
            <a:endParaRPr lang="en-US" altLang="zh-CN" sz="66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多元文化、审美</a:t>
            </a:r>
            <a:r>
              <a:rPr lang="zh-CN" altLang="en-US" sz="6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情趣</a:t>
            </a:r>
            <a:endParaRPr lang="zh-CN" altLang="en-US" sz="9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3" name="Rectangle 7"/>
          <p:cNvSpPr/>
          <p:nvPr/>
        </p:nvSpPr>
        <p:spPr bwMode="auto">
          <a:xfrm>
            <a:off x="9789022" y="8957773"/>
            <a:ext cx="12484100" cy="16446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生涯规划、职业体验、</a:t>
            </a:r>
            <a:endParaRPr lang="zh-CN" altLang="en-US" sz="6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健身习惯、心理调试</a:t>
            </a:r>
            <a:endParaRPr lang="zh-CN" altLang="en-US" sz="6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4" name="Rectangle 8"/>
          <p:cNvSpPr/>
          <p:nvPr/>
        </p:nvSpPr>
        <p:spPr bwMode="auto">
          <a:xfrm>
            <a:off x="9815738" y="10973995"/>
            <a:ext cx="12484100" cy="16446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  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批判思维、</a:t>
            </a:r>
            <a:r>
              <a:rPr lang="zh-CN" altLang="en-US" sz="6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创智谋略</a:t>
            </a: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、</a:t>
            </a:r>
            <a:endParaRPr lang="en-US" altLang="zh-CN" sz="66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defTabSz="2172970" hangingPunct="0">
              <a:lnSpc>
                <a:spcPct val="75000"/>
              </a:lnSpc>
              <a:spcBef>
                <a:spcPts val="1665"/>
              </a:spcBef>
            </a:pPr>
            <a:r>
              <a:rPr lang="zh-CN" altLang="en-US" sz="6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创作实践、制作技能</a:t>
            </a:r>
            <a:endParaRPr lang="zh-CN" altLang="en-US" sz="9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5" name="Rectangle 9"/>
          <p:cNvSpPr/>
          <p:nvPr/>
        </p:nvSpPr>
        <p:spPr bwMode="auto">
          <a:xfrm>
            <a:off x="14262102" y="2681536"/>
            <a:ext cx="5181600" cy="1656184"/>
          </a:xfrm>
          <a:prstGeom prst="rect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lIns="120932" tIns="120932" rIns="120932" bIns="120932" anchor="ctr"/>
          <a:lstStyle/>
          <a:p>
            <a:pPr defTabSz="974725" hangingPunct="0"/>
            <a:endParaRPr lang="zh-CN" altLang="en-US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346" name="Rectangle 10"/>
          <p:cNvSpPr/>
          <p:nvPr/>
        </p:nvSpPr>
        <p:spPr bwMode="auto">
          <a:xfrm>
            <a:off x="14424255" y="2753549"/>
            <a:ext cx="5507570" cy="4000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algn="l" defTabSz="2172970" hangingPunct="0">
              <a:spcBef>
                <a:spcPts val="1160"/>
              </a:spcBef>
            </a:pPr>
            <a:r>
              <a:rPr lang="zh-CN" altLang="en-US" sz="72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 </a:t>
            </a:r>
            <a:r>
              <a:rPr lang="zh-CN" altLang="en-US" sz="8000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价值</a:t>
            </a:r>
            <a:r>
              <a:rPr lang="zh-CN" altLang="en-US" sz="8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指向</a:t>
            </a:r>
            <a:r>
              <a:rPr lang="zh-CN" alt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endParaRPr lang="zh-CN" altLang="en-US" sz="6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7" name="AutoShape 11"/>
          <p:cNvSpPr/>
          <p:nvPr/>
        </p:nvSpPr>
        <p:spPr bwMode="auto">
          <a:xfrm>
            <a:off x="10823855" y="5129813"/>
            <a:ext cx="330202" cy="12414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5"/>
                  <a:pt x="10799" y="1800"/>
                </a:cubicBezTo>
                <a:lnTo>
                  <a:pt x="10799" y="9000"/>
                </a:lnTo>
                <a:cubicBezTo>
                  <a:pt x="10799" y="9994"/>
                  <a:pt x="5964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5964" y="10800"/>
                  <a:pt x="10799" y="11605"/>
                  <a:pt x="10799" y="12600"/>
                </a:cubicBezTo>
                <a:lnTo>
                  <a:pt x="10799" y="19800"/>
                </a:lnTo>
                <a:cubicBezTo>
                  <a:pt x="10799" y="20794"/>
                  <a:pt x="15635" y="21600"/>
                  <a:pt x="21600" y="21600"/>
                </a:cubicBezTo>
              </a:path>
            </a:pathLst>
          </a:custGeom>
          <a:solidFill>
            <a:srgbClr val="000000">
              <a:alpha val="0"/>
            </a:srgbClr>
          </a:solidFill>
          <a:ln w="13546" cap="flat" cmpd="sng">
            <a:solidFill>
              <a:srgbClr val="000000"/>
            </a:solidFill>
            <a:prstDash val="solid"/>
            <a:rou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120932" tIns="120932" rIns="120932" bIns="120932" anchor="ctr"/>
          <a:lstStyle/>
          <a:p>
            <a:pPr defTabSz="977265" hangingPunct="0">
              <a:defRPr/>
            </a:pP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4348" name="AutoShape 12"/>
          <p:cNvSpPr/>
          <p:nvPr/>
        </p:nvSpPr>
        <p:spPr bwMode="auto">
          <a:xfrm>
            <a:off x="10823855" y="7255749"/>
            <a:ext cx="330202" cy="11144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5"/>
                  <a:pt x="10799" y="1799"/>
                </a:cubicBezTo>
                <a:lnTo>
                  <a:pt x="10799" y="9000"/>
                </a:lnTo>
                <a:cubicBezTo>
                  <a:pt x="10799" y="9994"/>
                  <a:pt x="5964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5964" y="10800"/>
                  <a:pt x="10799" y="11605"/>
                  <a:pt x="10799" y="12600"/>
                </a:cubicBezTo>
                <a:lnTo>
                  <a:pt x="10799" y="19800"/>
                </a:lnTo>
                <a:cubicBezTo>
                  <a:pt x="10799" y="20794"/>
                  <a:pt x="15635" y="21600"/>
                  <a:pt x="21600" y="21600"/>
                </a:cubicBezTo>
              </a:path>
            </a:pathLst>
          </a:custGeom>
          <a:solidFill>
            <a:srgbClr val="000000">
              <a:alpha val="0"/>
            </a:srgbClr>
          </a:solidFill>
          <a:ln w="13546" cap="flat" cmpd="sng">
            <a:solidFill>
              <a:srgbClr val="000000"/>
            </a:solidFill>
            <a:prstDash val="solid"/>
            <a:rou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defTabSz="977265" hangingPunct="0">
              <a:defRPr/>
            </a:pPr>
            <a:endParaRPr lang="zh-CN" altLang="en-US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349" name="AutoShape 13"/>
          <p:cNvSpPr/>
          <p:nvPr/>
        </p:nvSpPr>
        <p:spPr bwMode="auto">
          <a:xfrm>
            <a:off x="10823855" y="9206310"/>
            <a:ext cx="334434" cy="1108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5"/>
                  <a:pt x="10799" y="1799"/>
                </a:cubicBezTo>
                <a:lnTo>
                  <a:pt x="10799" y="9000"/>
                </a:lnTo>
                <a:cubicBezTo>
                  <a:pt x="10799" y="9994"/>
                  <a:pt x="5964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5964" y="10800"/>
                  <a:pt x="10799" y="11605"/>
                  <a:pt x="10799" y="12600"/>
                </a:cubicBezTo>
                <a:lnTo>
                  <a:pt x="10799" y="19799"/>
                </a:lnTo>
                <a:cubicBezTo>
                  <a:pt x="10799" y="20794"/>
                  <a:pt x="15635" y="21600"/>
                  <a:pt x="21600" y="21600"/>
                </a:cubicBezTo>
              </a:path>
            </a:pathLst>
          </a:custGeom>
          <a:solidFill>
            <a:srgbClr val="000000">
              <a:alpha val="0"/>
            </a:srgbClr>
          </a:solidFill>
          <a:ln w="13546" cap="flat" cmpd="sng">
            <a:solidFill>
              <a:srgbClr val="000000"/>
            </a:solidFill>
            <a:prstDash val="solid"/>
            <a:rou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defTabSz="977265" hangingPunct="0">
              <a:defRPr/>
            </a:pPr>
            <a:endParaRPr lang="zh-CN" altLang="en-US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350" name="AutoShape 14"/>
          <p:cNvSpPr/>
          <p:nvPr/>
        </p:nvSpPr>
        <p:spPr bwMode="auto">
          <a:xfrm>
            <a:off x="10823855" y="11216184"/>
            <a:ext cx="330202" cy="11144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5"/>
                  <a:pt x="10799" y="1800"/>
                </a:cubicBezTo>
                <a:lnTo>
                  <a:pt x="10799" y="9000"/>
                </a:lnTo>
                <a:cubicBezTo>
                  <a:pt x="10799" y="9994"/>
                  <a:pt x="5964" y="10800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5964" y="10800"/>
                  <a:pt x="10799" y="11605"/>
                  <a:pt x="10799" y="12600"/>
                </a:cubicBezTo>
                <a:lnTo>
                  <a:pt x="10799" y="19800"/>
                </a:lnTo>
                <a:cubicBezTo>
                  <a:pt x="10799" y="20794"/>
                  <a:pt x="15635" y="21600"/>
                  <a:pt x="21600" y="21600"/>
                </a:cubicBezTo>
              </a:path>
            </a:pathLst>
          </a:custGeom>
          <a:solidFill>
            <a:srgbClr val="000000">
              <a:alpha val="0"/>
            </a:srgbClr>
          </a:solidFill>
          <a:ln w="13546" cap="flat" cmpd="sng">
            <a:solidFill>
              <a:srgbClr val="000000"/>
            </a:solidFill>
            <a:prstDash val="solid"/>
            <a:round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defTabSz="977265" hangingPunct="0">
              <a:defRPr/>
            </a:pPr>
            <a:endParaRPr lang="zh-CN" altLang="en-US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9743728" y="3617640"/>
            <a:ext cx="381846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tailEnd type="stealth" w="med" len="med"/>
          </a:ln>
        </p:spPr>
        <p:txBody>
          <a:bodyPr lIns="153056" tIns="76526" rIns="153056" bIns="76526"/>
          <a:lstStyle/>
          <a:p>
            <a:endParaRPr lang="zh-CN" altLang="en-US"/>
          </a:p>
        </p:txBody>
      </p:sp>
      <p:sp>
        <p:nvSpPr>
          <p:cNvPr id="36881" name="Rectangle 16"/>
          <p:cNvSpPr/>
          <p:nvPr/>
        </p:nvSpPr>
        <p:spPr bwMode="auto">
          <a:xfrm>
            <a:off x="-901554" y="737320"/>
            <a:ext cx="20726400" cy="228600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2" rIns="211630" bIns="120932"/>
          <a:lstStyle/>
          <a:p>
            <a:pPr defTabSz="2172970" hangingPunct="0">
              <a:buClr>
                <a:srgbClr val="0000FF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“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格致课程”设置的构架：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5914368" presetClass="entr" presetSubtype="860750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5914368" presetClass="entr" presetSubtype="860452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5914368" presetClass="entr" presetSubtype="8604616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5914368" presetClass="entr" presetSubtype="8604624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14339" grpId="0" build="p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nimBg="1"/>
      <p:bldP spid="14346" grpId="0" autoUpdateAnimBg="0"/>
      <p:bldP spid="143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0800" y="1817440"/>
            <a:ext cx="20828002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如何提升教师的专业胜任力和</a:t>
            </a:r>
            <a:r>
              <a:rPr lang="en-US" altLang="zh-CN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/>
            </a:r>
            <a:br>
              <a:rPr lang="en-US" altLang="zh-CN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</a:b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自我效能感？</a:t>
            </a:r>
            <a:endParaRPr lang="zh-CN" altLang="en-US" sz="13400" dirty="0"/>
          </a:p>
        </p:txBody>
      </p:sp>
      <p:pic>
        <p:nvPicPr>
          <p:cNvPr id="3" name="image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2600" y="7794104"/>
            <a:ext cx="5616624" cy="5256584"/>
          </a:xfrm>
          <a:prstGeom prst="rect">
            <a:avLst/>
          </a:prstGeom>
          <a:noFill/>
          <a:ln w="12700">
            <a:solidFill>
              <a:srgbClr val="C00000">
                <a:alpha val="61000"/>
              </a:srgbClr>
            </a:solidFill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450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4795" y="1961456"/>
            <a:ext cx="1742015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教育信息化时代，怎样教会学生</a:t>
            </a:r>
            <a:endParaRPr lang="en-US" altLang="zh-CN" sz="9600" b="1" dirty="0" smtClean="0"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从容地应对</a:t>
            </a:r>
            <a:r>
              <a:rPr lang="zh-CN" altLang="en-US" sz="9600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未来的</a:t>
            </a:r>
            <a:r>
              <a:rPr lang="zh-CN" altLang="en-US" sz="96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挑战？</a:t>
            </a:r>
            <a:endParaRPr lang="zh-CN" altLang="en-US" sz="5400" dirty="0"/>
          </a:p>
        </p:txBody>
      </p:sp>
      <p:pic>
        <p:nvPicPr>
          <p:cNvPr id="5" name="image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6656" y="7866112"/>
            <a:ext cx="5256584" cy="5256584"/>
          </a:xfrm>
          <a:prstGeom prst="rect">
            <a:avLst/>
          </a:prstGeom>
          <a:noFill/>
          <a:ln w="12700">
            <a:solidFill>
              <a:srgbClr val="C00000">
                <a:alpha val="61000"/>
              </a:srgbClr>
            </a:solidFill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411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 bwMode="auto">
          <a:xfrm>
            <a:off x="19977313" y="2825559"/>
            <a:ext cx="1647742" cy="324167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80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 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苏格拉底</a:t>
            </a:r>
            <a:endParaRPr lang="zh-CN" altLang="en-US" sz="7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8609322" y="4658501"/>
            <a:ext cx="1350432" cy="1695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80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孔 子</a:t>
            </a:r>
            <a:r>
              <a:rPr lang="zh-CN" altLang="en-US" sz="7200" b="1" dirty="0">
                <a:solidFill>
                  <a:srgbClr val="0019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/>
            </a:r>
            <a:br>
              <a:rPr lang="zh-CN" altLang="en-US" sz="7200" b="1" dirty="0">
                <a:solidFill>
                  <a:srgbClr val="0019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</a:br>
            <a:endParaRPr lang="zh-CN" altLang="en-US" sz="8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7" name="Rectangle 4"/>
          <p:cNvSpPr/>
          <p:nvPr/>
        </p:nvSpPr>
        <p:spPr bwMode="auto">
          <a:xfrm>
            <a:off x="2542935" y="11283235"/>
            <a:ext cx="8906934" cy="1695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7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 charset="0"/>
              </a:rPr>
              <a:t>固化知识</a:t>
            </a:r>
          </a:p>
        </p:txBody>
      </p:sp>
      <p:sp>
        <p:nvSpPr>
          <p:cNvPr id="8" name="Rectangle 5"/>
          <p:cNvSpPr/>
          <p:nvPr/>
        </p:nvSpPr>
        <p:spPr bwMode="auto">
          <a:xfrm>
            <a:off x="12984093" y="11178487"/>
            <a:ext cx="8830734" cy="1695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7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激活思维</a:t>
            </a:r>
            <a:endParaRPr lang="zh-CN" altLang="en-US" sz="68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9" name="Rectangle 6"/>
          <p:cNvSpPr/>
          <p:nvPr/>
        </p:nvSpPr>
        <p:spPr bwMode="auto">
          <a:xfrm>
            <a:off x="12119994" y="9738325"/>
            <a:ext cx="11747500" cy="1698626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6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（启发、讨论、质疑）</a:t>
            </a:r>
            <a:br>
              <a:rPr lang="zh-CN" altLang="en-US" sz="6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</a:br>
            <a:endParaRPr lang="zh-CN" altLang="en-US" sz="6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0" name="Rectangle 7"/>
          <p:cNvSpPr/>
          <p:nvPr/>
        </p:nvSpPr>
        <p:spPr bwMode="auto">
          <a:xfrm>
            <a:off x="94659" y="9839899"/>
            <a:ext cx="13500102" cy="1698626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en-US" sz="6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（传授、灌输、记忆）</a:t>
            </a:r>
            <a:r>
              <a:rPr lang="zh-CN" altLang="en-US" sz="7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/>
            </a:r>
            <a:br>
              <a:rPr lang="zh-CN" altLang="en-US" sz="7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</a:br>
            <a:endParaRPr lang="zh-CN" altLang="en-US" sz="7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1" name="Rectangle 8"/>
          <p:cNvSpPr/>
          <p:nvPr/>
        </p:nvSpPr>
        <p:spPr bwMode="auto">
          <a:xfrm>
            <a:off x="14064210" y="8442181"/>
            <a:ext cx="6917268" cy="1695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zh-CN" sz="7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 charset="0"/>
              </a:rPr>
              <a:t>“</a:t>
            </a:r>
            <a:r>
              <a:rPr lang="zh-CN" altLang="en-US" sz="7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助产士”</a:t>
            </a:r>
            <a:r>
              <a:rPr lang="zh-CN" altLang="en-US" sz="7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/>
            </a:r>
            <a:br>
              <a:rPr lang="zh-CN" altLang="en-US" sz="7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</a:br>
            <a:endParaRPr lang="zh-CN" altLang="en-US" sz="7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2" name="Rectangle 9"/>
          <p:cNvSpPr/>
          <p:nvPr/>
        </p:nvSpPr>
        <p:spPr bwMode="auto">
          <a:xfrm>
            <a:off x="2974981" y="8298167"/>
            <a:ext cx="7272866" cy="1695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85014" tIns="85014" rIns="85014" bIns="85014" anchor="ctr"/>
          <a:lstStyle/>
          <a:p>
            <a:pPr marL="635000" indent="-635000" defTabSz="974725" hangingPunct="0">
              <a:lnSpc>
                <a:spcPts val="7530"/>
              </a:lnSpc>
              <a:spcBef>
                <a:spcPts val="7025"/>
              </a:spcBef>
              <a:buClr>
                <a:srgbClr val="A50021"/>
              </a:buClr>
              <a:buSzPct val="100000"/>
            </a:pPr>
            <a:r>
              <a:rPr lang="zh-CN" altLang="zh-CN" sz="7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 charset="0"/>
              </a:rPr>
              <a:t>“</a:t>
            </a:r>
            <a:r>
              <a:rPr lang="zh-CN" altLang="en-US" sz="7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 charset="0"/>
              </a:rPr>
              <a:t>传道者</a:t>
            </a:r>
            <a:r>
              <a:rPr lang="zh-CN" altLang="en-US" sz="7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”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/>
            </a:r>
            <a:br>
              <a:rPr lang="zh-CN" altLang="en-US" sz="8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</a:b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3" name="左右箭头 12"/>
          <p:cNvSpPr>
            <a:spLocks noChangeArrowheads="1"/>
          </p:cNvSpPr>
          <p:nvPr/>
        </p:nvSpPr>
        <p:spPr bwMode="auto">
          <a:xfrm>
            <a:off x="10895863" y="11647989"/>
            <a:ext cx="2277534" cy="68262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95CC4"/>
          </a:solidFill>
          <a:ln w="12700" algn="ctr">
            <a:noFill/>
            <a:miter lim="0"/>
          </a:ln>
        </p:spPr>
        <p:txBody>
          <a:bodyPr lIns="153028" tIns="76516" rIns="153028" bIns="76516"/>
          <a:lstStyle/>
          <a:p>
            <a:pPr defTabSz="974725" hangingPunct="0"/>
            <a:endParaRPr lang="zh-CN" altLang="en-US" sz="60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pic>
        <p:nvPicPr>
          <p:cNvPr id="36877" name="Picture 3" descr="C:\Users\dell\Desktop\t018de2b7b0f144ff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128" y="2897560"/>
            <a:ext cx="4262968" cy="49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4" descr="C:\Users\dell\Desktop\t01d0a119a7434e79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6296" y="2681536"/>
            <a:ext cx="52616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/>
          <p:nvPr/>
        </p:nvSpPr>
        <p:spPr bwMode="auto">
          <a:xfrm>
            <a:off x="2542933" y="809333"/>
            <a:ext cx="20389454" cy="1131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2" rIns="211630" bIns="120932"/>
          <a:lstStyle/>
          <a:p>
            <a:pPr algn="l" defTabSz="2176145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8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东西方教育的差异比较：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809" y="802578"/>
            <a:ext cx="21745238" cy="12176104"/>
          </a:xfrm>
          <a:prstGeom prst="rect">
            <a:avLst/>
          </a:prstGeom>
          <a:ln w="12700">
            <a:solidFill>
              <a:srgbClr val="C00000"/>
            </a:solidFill>
            <a:miter lim="4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80433" y="5777880"/>
            <a:ext cx="9435703" cy="9061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211643" tIns="120939" rIns="211643" bIns="120939"/>
          <a:lstStyle/>
          <a:p>
            <a:pPr marL="765318" indent="-765318" algn="l" defTabSz="2176380">
              <a:lnSpc>
                <a:spcPct val="150000"/>
              </a:lnSpc>
              <a:spcBef>
                <a:spcPts val="1172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带着兴趣去</a:t>
            </a:r>
            <a:r>
              <a:rPr lang="zh-CN" altLang="en-US" sz="7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听</a:t>
            </a:r>
            <a:endParaRPr lang="zh-CN" altLang="en-US" sz="7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765318" indent="-765318" algn="l" defTabSz="2176380">
              <a:lnSpc>
                <a:spcPct val="150000"/>
              </a:lnSpc>
              <a:spcBef>
                <a:spcPts val="1172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理解知道答案</a:t>
            </a:r>
            <a:endParaRPr lang="zh-CN" altLang="en-US" sz="7200" b="1" dirty="0"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765318" indent="-765318" algn="l" defTabSz="2176380">
              <a:lnSpc>
                <a:spcPct val="150000"/>
              </a:lnSpc>
              <a:spcBef>
                <a:spcPts val="1172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掌握学科要领</a:t>
            </a:r>
            <a:endParaRPr lang="zh-CN" altLang="en-US" sz="7200" b="1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765318" indent="-765318" algn="l" defTabSz="2176380">
              <a:lnSpc>
                <a:spcPct val="150000"/>
              </a:lnSpc>
              <a:spcBef>
                <a:spcPts val="1172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>
                <a:latin typeface="微软雅黑" pitchFamily="34" charset="-122"/>
                <a:ea typeface="微软雅黑" pitchFamily="34" charset="-122"/>
                <a:sym typeface="Helvetica" charset="0"/>
              </a:rPr>
              <a:t>善于循序操作</a:t>
            </a:r>
            <a:endParaRPr lang="zh-CN" sz="72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3560152" y="5705872"/>
            <a:ext cx="9435703" cy="9061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211643" tIns="120939" rIns="211643" bIns="120939"/>
          <a:lstStyle/>
          <a:p>
            <a:pPr marL="1275534" indent="-1275534" algn="l" defTabSz="2176380">
              <a:lnSpc>
                <a:spcPct val="150000"/>
              </a:lnSpc>
              <a:spcBef>
                <a:spcPts val="670"/>
              </a:spcBef>
              <a:buClr>
                <a:srgbClr val="990000"/>
              </a:buClr>
              <a:buSzPct val="65000"/>
              <a:defRPr/>
            </a:pPr>
            <a:r>
              <a:rPr lang="zh-CN" altLang="en-US" sz="7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表达自我观点</a:t>
            </a:r>
            <a:endParaRPr lang="zh-CN" altLang="en-US" sz="7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1275534" indent="-1275534" algn="l" defTabSz="2176380">
              <a:lnSpc>
                <a:spcPct val="150000"/>
              </a:lnSpc>
              <a:spcBef>
                <a:spcPts val="670"/>
              </a:spcBef>
              <a:buClr>
                <a:srgbClr val="990000"/>
              </a:buClr>
              <a:buSzPct val="65000"/>
              <a:defRPr/>
            </a:pPr>
            <a:r>
              <a:rPr lang="zh-CN" altLang="en-US" sz="7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提出新的问题</a:t>
            </a:r>
            <a:endParaRPr lang="zh-CN" altLang="en-US" sz="7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1275534" indent="-1275534" algn="l" defTabSz="2176380">
              <a:lnSpc>
                <a:spcPct val="150000"/>
              </a:lnSpc>
              <a:spcBef>
                <a:spcPts val="670"/>
              </a:spcBef>
              <a:buClr>
                <a:srgbClr val="990000"/>
              </a:buClr>
              <a:buSzPct val="65000"/>
              <a:defRPr/>
            </a:pPr>
            <a:r>
              <a:rPr lang="zh-CN" altLang="en-US" sz="7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演绎推理迁移</a:t>
            </a:r>
            <a:endParaRPr lang="zh-CN" altLang="en-US" sz="7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  <a:p>
            <a:pPr marL="1275534" indent="-1275534" algn="l" defTabSz="2176380">
              <a:lnSpc>
                <a:spcPct val="150000"/>
              </a:lnSpc>
              <a:spcBef>
                <a:spcPts val="670"/>
              </a:spcBef>
              <a:buClr>
                <a:srgbClr val="990000"/>
              </a:buClr>
              <a:buSzPct val="65000"/>
              <a:defRPr/>
            </a:pPr>
            <a:r>
              <a:rPr lang="zh-CN" altLang="en-US" sz="7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善于创意发明</a:t>
            </a:r>
            <a:endParaRPr lang="zh-CN" sz="5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169916" y="4337720"/>
            <a:ext cx="11495484" cy="227930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11643" tIns="120939" rIns="211643" bIns="120939"/>
          <a:lstStyle/>
          <a:p>
            <a:pPr algn="l" defTabSz="2176380">
              <a:buClr>
                <a:srgbClr val="0000CC"/>
              </a:buClr>
              <a:buSzPct val="100000"/>
              <a:defRPr/>
            </a:pPr>
            <a:r>
              <a:rPr lang="zh-CN" altLang="en-US" sz="72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（理解、记忆、应用）</a:t>
            </a:r>
            <a:r>
              <a:rPr lang="zh-CN" altLang="en-US" sz="7200" b="1" dirty="0">
                <a:solidFill>
                  <a:srgbClr val="095CC4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 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12192000" y="4337720"/>
            <a:ext cx="11495484" cy="227930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11643" tIns="120939" rIns="211643" bIns="120939"/>
          <a:lstStyle/>
          <a:p>
            <a:pPr algn="l" defTabSz="2176380">
              <a:buClr>
                <a:srgbClr val="0000CC"/>
              </a:buClr>
              <a:buSzPct val="100000"/>
              <a:defRPr/>
            </a:pPr>
            <a:r>
              <a:rPr lang="zh-CN" altLang="en-US" sz="72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（分析、评论、创造）</a:t>
            </a:r>
            <a:r>
              <a:rPr lang="zh-CN" altLang="en-US" sz="7200" b="1" dirty="0">
                <a:solidFill>
                  <a:srgbClr val="095CC4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 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4155282" y="2609528"/>
            <a:ext cx="5759649" cy="1274714"/>
          </a:xfrm>
          <a:prstGeom prst="rect">
            <a:avLst/>
          </a:prstGeom>
          <a:solidFill>
            <a:srgbClr val="FFFF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11643" tIns="120939" rIns="211643" bIns="120939"/>
          <a:lstStyle/>
          <a:p>
            <a:pPr algn="l" defTabSz="2176380">
              <a:buClr>
                <a:srgbClr val="0000CC"/>
              </a:buClr>
              <a:buSzPct val="100000"/>
              <a:defRPr/>
            </a:pPr>
            <a:r>
              <a:rPr lang="en-US" altLang="zh-CN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charset="0"/>
                <a:ea typeface="宋体" pitchFamily="2" charset="-122"/>
                <a:sym typeface="Heiti SC Medium" charset="0"/>
              </a:rPr>
              <a:t> </a:t>
            </a:r>
            <a:r>
              <a:rPr lang="en-US" altLang="zh-CN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charset="0"/>
                <a:ea typeface="宋体" pitchFamily="2" charset="-122"/>
                <a:sym typeface="Heiti SC Medium" charset="0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低</a:t>
            </a:r>
            <a:r>
              <a:rPr lang="zh-CN" altLang="en-US" sz="8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阶思维</a:t>
            </a:r>
            <a:r>
              <a:rPr lang="zh-CN" altLang="en-US" sz="8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</a:t>
            </a:r>
            <a:r>
              <a:rPr lang="zh-CN" altLang="en-US" sz="7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sym typeface="Helvetica" charset="0"/>
              </a:rPr>
              <a:t> </a:t>
            </a:r>
            <a:endParaRPr lang="zh-CN" altLang="en-US" sz="72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14179003" y="2537520"/>
            <a:ext cx="6365925" cy="1274712"/>
          </a:xfrm>
          <a:prstGeom prst="rect">
            <a:avLst/>
          </a:prstGeom>
          <a:solidFill>
            <a:srgbClr val="FFFF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11643" tIns="120939" rIns="211643" bIns="120939"/>
          <a:lstStyle/>
          <a:p>
            <a:pPr algn="l" defTabSz="2176380">
              <a:buClr>
                <a:srgbClr val="0000CC"/>
              </a:buClr>
              <a:buSzPct val="100000"/>
              <a:defRPr/>
            </a:pPr>
            <a:r>
              <a:rPr lang="zh-CN" alt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charset="0"/>
                <a:ea typeface="宋体" pitchFamily="2" charset="-122"/>
                <a:sym typeface="Heiti SC Medium" charset="0"/>
              </a:rPr>
              <a:t> </a:t>
            </a:r>
            <a:r>
              <a:rPr lang="zh-CN" alt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iti SC Medium" charset="0"/>
                <a:ea typeface="宋体" pitchFamily="2" charset="-122"/>
                <a:sym typeface="Heiti SC Medium" charset="0"/>
              </a:rPr>
              <a:t> </a:t>
            </a:r>
            <a:r>
              <a:rPr lang="zh-CN" altLang="en-US" sz="8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高</a:t>
            </a:r>
            <a:r>
              <a:rPr lang="zh-CN" altLang="en-US" sz="8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iti SC Medium" charset="0"/>
              </a:rPr>
              <a:t>阶思维</a:t>
            </a:r>
            <a:r>
              <a:rPr lang="zh-CN" altLang="en-US" sz="8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  </a:t>
            </a:r>
            <a:endParaRPr lang="zh-CN" altLang="en-US" sz="8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51040" y="665312"/>
            <a:ext cx="21336000" cy="243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11643" tIns="120939" rIns="211643" bIns="120939" anchor="t">
            <a:normAutofit/>
          </a:bodyPr>
          <a:lstStyle/>
          <a:p>
            <a:pPr marL="0" marR="0" lvl="0" indent="0" algn="l" defTabSz="21763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zh-CN" altLang="en-US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Heiti SC Medium" charset="0"/>
              </a:rPr>
              <a:t> </a:t>
            </a:r>
            <a:r>
              <a:rPr kumimoji="0" lang="zh-CN" alt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Heiti SC Medium" charset="0"/>
              </a:rPr>
              <a:t>学习方式的比较：</a:t>
            </a:r>
            <a:endParaRPr kumimoji="0" lang="zh-CN" altLang="en-US" sz="191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build="p" autoUpdateAnimBg="0"/>
      <p:bldP spid="9" grpId="0" autoUpdateAnimBg="0"/>
      <p:bldP spid="10" grpId="0" autoUpdateAnimBg="0"/>
      <p:bldP spid="11" grpId="0" animBg="1" autoUpdateAnimBg="0"/>
      <p:bldP spid="1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 bwMode="auto">
          <a:xfrm>
            <a:off x="2542933" y="809333"/>
            <a:ext cx="20389454" cy="1131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2" rIns="211630" bIns="120932"/>
          <a:lstStyle/>
          <a:p>
            <a:pPr algn="l" defTabSz="2176145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8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课堂教学方式变革的几种模式：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"/>
          <p:cNvSpPr/>
          <p:nvPr/>
        </p:nvSpPr>
        <p:spPr bwMode="auto">
          <a:xfrm>
            <a:off x="3479032" y="2609528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传授式教学</a:t>
            </a:r>
            <a:endParaRPr lang="zh-CN" altLang="en-US" sz="7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4" name="Rectangle 1"/>
          <p:cNvSpPr/>
          <p:nvPr/>
        </p:nvSpPr>
        <p:spPr bwMode="auto">
          <a:xfrm>
            <a:off x="3488380" y="4265712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研讨式教学</a:t>
            </a:r>
            <a:endParaRPr lang="zh-CN" altLang="en-US" sz="7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3488380" y="5921896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任务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式教学</a:t>
            </a:r>
            <a:endParaRPr lang="zh-CN" altLang="en-US" sz="7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6" name="Rectangle 1"/>
          <p:cNvSpPr/>
          <p:nvPr/>
        </p:nvSpPr>
        <p:spPr bwMode="auto">
          <a:xfrm>
            <a:off x="3407024" y="7578080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绾合式教学</a:t>
            </a:r>
            <a:endParaRPr lang="zh-CN" altLang="en-US" sz="7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7" name="Rectangle 1"/>
          <p:cNvSpPr/>
          <p:nvPr/>
        </p:nvSpPr>
        <p:spPr bwMode="auto">
          <a:xfrm>
            <a:off x="3407024" y="9234264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分享式教学</a:t>
            </a:r>
            <a:endParaRPr lang="en-US" altLang="zh-CN" sz="80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80000"/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00112" y="3041576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（讲解、记忆）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00112" y="4625752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（质疑、思辨）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00112" y="6281936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（合作、实践）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00112" y="7938120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（整合、创生）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00112" y="9594304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（共享、互补）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46656" y="11034464"/>
            <a:ext cx="8933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</a:pP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翻转式教学</a:t>
            </a:r>
            <a:r>
              <a:rPr lang="en-US" altLang="zh-CN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……</a:t>
            </a:r>
            <a:endParaRPr lang="zh-CN" altLang="en-US" sz="80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00112" y="11439221"/>
            <a:ext cx="756084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（自主、个性）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895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 bwMode="auto">
          <a:xfrm>
            <a:off x="-1921568" y="1097360"/>
            <a:ext cx="21945600" cy="2286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0" rIns="211630" bIns="120930"/>
          <a:lstStyle/>
          <a:p>
            <a:pPr defTabSz="2176145" hangingPunct="0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zh-CN" sz="8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cs typeface="Heiti SC Medium" charset="0"/>
                <a:sym typeface="Heiti SC Medium" charset="0"/>
              </a:rPr>
              <a:t> </a:t>
            </a:r>
            <a:r>
              <a:rPr lang="zh-CN" altLang="en-US" sz="8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关于教师专业发展的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追问：</a:t>
            </a:r>
            <a:endParaRPr lang="zh-CN" altLang="en-US" sz="8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13216" y="2969573"/>
            <a:ext cx="21700068" cy="906145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30" tIns="120930" rIns="211630" bIns="120930"/>
          <a:lstStyle/>
          <a:p>
            <a:pPr marL="605790" indent="-605790" algn="l" defTabSz="2176145" hangingPunct="0">
              <a:lnSpc>
                <a:spcPct val="200000"/>
              </a:lnSpc>
              <a:spcBef>
                <a:spcPts val="1170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若干年前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的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一桶水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尚存几许</a:t>
            </a: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？</a:t>
            </a:r>
            <a:endParaRPr lang="en-US" altLang="zh-CN" sz="7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605790" indent="-605790" algn="l" defTabSz="2176145" hangingPunct="0">
              <a:lnSpc>
                <a:spcPct val="200000"/>
              </a:lnSpc>
              <a:spcBef>
                <a:spcPts val="1170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现有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桶中水的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水质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如何</a:t>
            </a: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？</a:t>
            </a:r>
            <a:endParaRPr lang="en-US" altLang="zh-CN" sz="7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605790" indent="-605790" algn="l" defTabSz="2176145" hangingPunct="0">
              <a:lnSpc>
                <a:spcPct val="200000"/>
              </a:lnSpc>
              <a:spcBef>
                <a:spcPts val="1170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学生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的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水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非得由老师给他吗？ </a:t>
            </a:r>
            <a:endParaRPr lang="zh-CN" altLang="en-US" sz="7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605790" indent="-605790" algn="l" defTabSz="2176145" hangingPunct="0">
              <a:lnSpc>
                <a:spcPct val="200000"/>
              </a:lnSpc>
              <a:spcBef>
                <a:spcPts val="1170"/>
              </a:spcBef>
              <a:buClr>
                <a:srgbClr val="CC9900"/>
              </a:buClr>
              <a:buSzPct val="65000"/>
              <a:defRPr/>
            </a:pPr>
            <a:r>
              <a:rPr lang="zh-CN" altLang="en-US" sz="7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您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教给学生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取水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7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的本领了吗？</a:t>
            </a:r>
            <a:endParaRPr lang="zh-CN" altLang="en-US" sz="7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605790" indent="-605790" defTabSz="2176145" hangingPunct="0">
              <a:lnSpc>
                <a:spcPct val="150000"/>
              </a:lnSpc>
              <a:spcBef>
                <a:spcPts val="1170"/>
              </a:spcBef>
              <a:buFont typeface="Arial" panose="020B0604020202020204" pitchFamily="34" charset="0"/>
              <a:buChar char="•"/>
              <a:defRPr/>
            </a:pPr>
            <a:endParaRPr lang="zh-CN" altLang="zh-CN" sz="8000" b="1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17286008" y="3905679"/>
            <a:ext cx="4555068" cy="1276350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</a:ln>
        </p:spPr>
        <p:txBody>
          <a:bodyPr lIns="211630" tIns="120930" rIns="211630" bIns="120930"/>
          <a:lstStyle/>
          <a:p>
            <a:pPr defTabSz="2172970" hangingPunct="0">
              <a:buClr>
                <a:srgbClr val="0000CC"/>
              </a:buClr>
              <a:buSzPct val="100000"/>
            </a:pP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知识存量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</a:t>
            </a:r>
            <a:endParaRPr lang="zh-CN" altLang="en-US" sz="7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17304570" y="6065919"/>
            <a:ext cx="4555068" cy="1273174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</a:ln>
        </p:spPr>
        <p:txBody>
          <a:bodyPr lIns="211630" tIns="120930" rIns="211630" bIns="120930"/>
          <a:lstStyle/>
          <a:p>
            <a:pPr defTabSz="2172970" hangingPunct="0">
              <a:buClr>
                <a:srgbClr val="0000CC"/>
              </a:buClr>
              <a:buSzPct val="100000"/>
            </a:pP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知识结构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 </a:t>
            </a:r>
            <a:endParaRPr lang="zh-CN" altLang="en-US" sz="7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17222551" y="8442181"/>
            <a:ext cx="4690534" cy="1273178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</a:ln>
        </p:spPr>
        <p:txBody>
          <a:bodyPr lIns="211630" tIns="120930" rIns="211630" bIns="120930"/>
          <a:lstStyle/>
          <a:p>
            <a:pPr defTabSz="2172970" hangingPunct="0">
              <a:buClr>
                <a:srgbClr val="0000CC"/>
              </a:buClr>
              <a:buSzPct val="100000"/>
            </a:pP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教法研究</a:t>
            </a:r>
            <a:endParaRPr lang="zh-CN" altLang="en-US" sz="7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  <p:sp>
        <p:nvSpPr>
          <p:cNvPr id="10" name="Rectangle 5"/>
          <p:cNvSpPr/>
          <p:nvPr/>
        </p:nvSpPr>
        <p:spPr bwMode="auto">
          <a:xfrm>
            <a:off x="17232567" y="10766233"/>
            <a:ext cx="4690534" cy="1276350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</a:ln>
        </p:spPr>
        <p:txBody>
          <a:bodyPr lIns="211630" tIns="120930" rIns="211630" bIns="120930"/>
          <a:lstStyle/>
          <a:p>
            <a:pPr defTabSz="2172970" hangingPunct="0">
              <a:buClr>
                <a:srgbClr val="0000CC"/>
              </a:buClr>
              <a:buSzPct val="100000"/>
            </a:pP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学法指导</a:t>
            </a:r>
            <a:r>
              <a:rPr lang="zh-CN" altLang="en-US" sz="7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</a:t>
            </a:r>
            <a:endParaRPr lang="zh-CN" altLang="en-US" sz="7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  <p:bldP spid="7" grpId="0" uiExpand="1" animBg="1" autoUpdateAnimBg="0"/>
      <p:bldP spid="8" grpId="0" uiExpand="1" animBg="1" autoUpdateAnimBg="0"/>
      <p:bldP spid="9" grpId="0" uiExpand="1" animBg="1" autoUpdateAnimBg="0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milyPosthead.jpg"/>
          <p:cNvPicPr>
            <a:picLocks noChangeAspect="1"/>
          </p:cNvPicPr>
          <p:nvPr/>
        </p:nvPicPr>
        <p:blipFill>
          <a:blip r:embed="rId2" cstate="print"/>
          <a:srcRect r="11317" b="11317"/>
          <a:stretch>
            <a:fillRect/>
          </a:stretch>
        </p:blipFill>
        <p:spPr bwMode="auto">
          <a:xfrm>
            <a:off x="454696" y="1241383"/>
            <a:ext cx="10170914" cy="1104649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8196" name="Picture 4" descr="BenGrass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2160" y="1241383"/>
            <a:ext cx="9715500" cy="1141655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319792" y="6739478"/>
            <a:ext cx="460895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谢谢！</a:t>
            </a:r>
            <a:endParaRPr lang="zh-CN" altLang="en-US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ortune.chinanews.com/cr/2015/1123/486199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801" y="953344"/>
            <a:ext cx="21818424" cy="1195332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786" y="1025352"/>
            <a:ext cx="21962439" cy="12097344"/>
          </a:xfrm>
          <a:prstGeom prst="rect">
            <a:avLst/>
          </a:prstGeom>
        </p:spPr>
      </p:pic>
      <p:pic>
        <p:nvPicPr>
          <p:cNvPr id="8" name="image6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02769" y="665313"/>
            <a:ext cx="21962439" cy="12313368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  <p:pic>
        <p:nvPicPr>
          <p:cNvPr id="10" name="Picture 3" descr="C:\Users\dell\Desktop\微信图片_20171020110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2768" y="665312"/>
            <a:ext cx="22178464" cy="126014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11" name="Picture 2" descr="C:\Users\dell\Desktop\微信图片_2017102011021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752" y="593304"/>
            <a:ext cx="22394488" cy="12817425"/>
          </a:xfrm>
          <a:prstGeom prst="rect">
            <a:avLst/>
          </a:prstGeom>
          <a:noFill/>
        </p:spPr>
      </p:pic>
      <p:pic>
        <p:nvPicPr>
          <p:cNvPr id="9" name="image43.jpeg" descr="robot-and-human-team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58752" y="593304"/>
            <a:ext cx="22394488" cy="12817424"/>
          </a:xfrm>
          <a:prstGeom prst="rect">
            <a:avLst/>
          </a:prstGeom>
          <a:ln w="12700">
            <a:solidFill/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6824" y="1529408"/>
            <a:ext cx="21098344" cy="1036437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（技术）</a:t>
            </a:r>
            <a:r>
              <a:rPr lang="zh-CN" altLang="en-US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人工智能、大数据、云计算、虚拟现实、远程视在、语音识别、人脸识别、屏读跟踪、情绪跟踪</a:t>
            </a:r>
            <a:r>
              <a:rPr lang="en-US" altLang="zh-CN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……</a:t>
            </a:r>
            <a:r>
              <a:rPr lang="zh-CN" altLang="en-US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   </a:t>
            </a:r>
            <a:endParaRPr lang="en-US" altLang="zh-CN" sz="8900" b="1" dirty="0" smtClean="0">
              <a:latin typeface="微软雅黑" pitchFamily="34" charset="-122"/>
              <a:ea typeface="微软雅黑" pitchFamily="34" charset="-122"/>
              <a:sym typeface="Helvetica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89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Helvetica" charset="0"/>
              </a:rPr>
              <a:t>（学习）</a:t>
            </a:r>
            <a:r>
              <a:rPr lang="zh-CN" altLang="en-US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慕课、翻转课堂、云课堂、在线学习、教研众筹、</a:t>
            </a:r>
            <a:r>
              <a:rPr lang="en-US" altLang="zh-CN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STEAM</a:t>
            </a:r>
            <a:r>
              <a:rPr lang="zh-CN" altLang="en-US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学习</a:t>
            </a:r>
            <a:r>
              <a:rPr lang="en-US" altLang="zh-CN" sz="8900" b="1" dirty="0" smtClean="0">
                <a:latin typeface="微软雅黑" pitchFamily="34" charset="-122"/>
                <a:ea typeface="微软雅黑" pitchFamily="34" charset="-122"/>
                <a:sym typeface="Helvetica" charset="0"/>
              </a:rPr>
              <a:t>……</a:t>
            </a:r>
            <a:endParaRPr lang="zh-CN" altLang="en-US" sz="8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30762" y="3257601"/>
            <a:ext cx="22395939" cy="65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685" tIns="108843" rIns="217685" bIns="108843">
            <a:spAutoFit/>
          </a:bodyPr>
          <a:lstStyle/>
          <a:p>
            <a:pPr algn="l" defTabSz="217697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7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“</a:t>
            </a:r>
            <a:r>
              <a:rPr lang="zh-CN" altLang="en-US" sz="137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这个世界</a:t>
            </a:r>
            <a:r>
              <a:rPr lang="en-US" altLang="zh-CN" sz="137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37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137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37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正在残酷惩罚不改变的人。</a:t>
            </a:r>
            <a:r>
              <a:rPr lang="zh-CN" altLang="en-US" sz="137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”</a:t>
            </a:r>
            <a:endParaRPr lang="zh-CN" altLang="en-US" sz="137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 bwMode="auto">
          <a:xfrm>
            <a:off x="2038872" y="4049688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200000"/>
              </a:lnSpc>
              <a:spcBef>
                <a:spcPts val="117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1.0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版的学校教育为学生提供“升学通道”</a:t>
            </a:r>
            <a:endParaRPr lang="en-US" altLang="zh-CN" sz="80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200000"/>
              </a:lnSpc>
              <a:spcBef>
                <a:spcPts val="117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2.0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版的学校教育为学生提供“选择机会”</a:t>
            </a:r>
            <a:endParaRPr lang="en-US" altLang="zh-CN" sz="80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200000"/>
              </a:lnSpc>
              <a:spcBef>
                <a:spcPts val="117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 3.0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版的学校教育为学生提供“私人订制”</a:t>
            </a:r>
            <a:endParaRPr lang="en-US" altLang="zh-CN" sz="80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200000"/>
              </a:lnSpc>
              <a:spcBef>
                <a:spcPts val="1170"/>
              </a:spcBef>
              <a:spcAft>
                <a:spcPct val="0"/>
              </a:spcAft>
            </a:pP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29438" y="7377785"/>
            <a:ext cx="6096000" cy="2554542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培养创新能力</a:t>
            </a:r>
            <a:endParaRPr lang="zh-CN" altLang="en-US" dirty="0"/>
          </a:p>
        </p:txBody>
      </p:sp>
      <p:sp>
        <p:nvSpPr>
          <p:cNvPr id="10" name="Rectangle 2"/>
          <p:cNvSpPr/>
          <p:nvPr/>
        </p:nvSpPr>
        <p:spPr bwMode="auto">
          <a:xfrm>
            <a:off x="2542933" y="1765722"/>
            <a:ext cx="20389454" cy="1131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2" rIns="211630" bIns="120932"/>
          <a:lstStyle/>
          <a:p>
            <a:pPr algn="l" defTabSz="2176145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8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时代发展对学校教育的要求：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546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 bwMode="auto">
          <a:xfrm>
            <a:off x="2038874" y="4220518"/>
            <a:ext cx="22961204" cy="335756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zh-CN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en-US" altLang="zh-CN" sz="64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塑造共通性的社会人格 </a:t>
            </a:r>
            <a:endParaRPr lang="zh-CN" altLang="en-US" sz="74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 </a:t>
            </a:r>
          </a:p>
          <a:p>
            <a:pPr marL="231140" indent="-231140" algn="just" defTabSz="2176145" rtl="0" fontAlgn="base" hangingPunct="0">
              <a:lnSpc>
                <a:spcPct val="150000"/>
              </a:lnSpc>
              <a:spcBef>
                <a:spcPts val="1170"/>
              </a:spcBef>
              <a:spcAft>
                <a:spcPct val="0"/>
              </a:spcAft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 </a:t>
            </a:r>
            <a:endParaRPr lang="zh-CN" altLang="en-US" sz="7400" b="1" kern="1200" dirty="0" smtClean="0">
              <a:solidFill>
                <a:srgbClr val="000000"/>
              </a:solidFill>
              <a:latin typeface="华文中宋" pitchFamily="2" charset="-122"/>
              <a:ea typeface="华文中宋" pitchFamily="2" charset="-122"/>
              <a:sym typeface="Helvetica Light" charset="0"/>
            </a:endParaRPr>
          </a:p>
        </p:txBody>
      </p:sp>
      <p:sp>
        <p:nvSpPr>
          <p:cNvPr id="6" name="Rectangle 3"/>
          <p:cNvSpPr/>
          <p:nvPr/>
        </p:nvSpPr>
        <p:spPr bwMode="auto">
          <a:xfrm>
            <a:off x="2038874" y="6954430"/>
            <a:ext cx="22148604" cy="1415740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669925" indent="-669925" algn="just" defTabSz="2176145" rtl="0" fontAlgn="base" hangingPunct="0">
              <a:spcBef>
                <a:spcPts val="67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规划专享性的成长路径</a:t>
            </a:r>
          </a:p>
          <a:p>
            <a:pPr marL="669925" indent="-669925" algn="just" defTabSz="2176145" rtl="0" fontAlgn="base" hangingPunct="0">
              <a:spcBef>
                <a:spcPts val="670"/>
              </a:spcBef>
              <a:spcAft>
                <a:spcPct val="0"/>
              </a:spcAft>
            </a:pPr>
            <a:r>
              <a:rPr lang="zh-CN" altLang="en-US" sz="72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 </a:t>
            </a:r>
            <a:endParaRPr lang="zh-CN" altLang="en-US" kern="1200" dirty="0" smtClean="0">
              <a:solidFill>
                <a:srgbClr val="000000"/>
              </a:solidFill>
              <a:latin typeface="Helvetica Light" charset="0"/>
              <a:ea typeface="宋体" panose="02010600030101010101" pitchFamily="2" charset="-122"/>
              <a:sym typeface="Helvetica Light" charset="0"/>
            </a:endParaRPr>
          </a:p>
        </p:txBody>
      </p:sp>
      <p:sp>
        <p:nvSpPr>
          <p:cNvPr id="7" name="Rectangle 4"/>
          <p:cNvSpPr/>
          <p:nvPr/>
        </p:nvSpPr>
        <p:spPr bwMode="auto">
          <a:xfrm>
            <a:off x="2038874" y="9400356"/>
            <a:ext cx="26009204" cy="5018484"/>
          </a:xfrm>
          <a:prstGeom prst="rect">
            <a:avLst/>
          </a:prstGeom>
          <a:noFill/>
          <a:ln w="12700">
            <a:noFill/>
            <a:miter lim="0"/>
          </a:ln>
        </p:spPr>
        <p:txBody>
          <a:bodyPr lIns="211654" tIns="120942" rIns="211654" bIns="120942"/>
          <a:lstStyle/>
          <a:p>
            <a:pPr marL="483870" indent="-483870" algn="just" defTabSz="2176145" rtl="0" fontAlgn="base" hangingPunct="0">
              <a:spcBef>
                <a:spcPts val="67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</a:pPr>
            <a:r>
              <a:rPr lang="zh-CN" altLang="en-US" sz="74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 </a:t>
            </a:r>
            <a:r>
              <a:rPr lang="zh-CN" altLang="en-US" sz="800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培育独特性的创新素养 </a:t>
            </a:r>
            <a:endParaRPr lang="zh-CN" altLang="en-US" sz="7000" b="1" kern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 charset="0"/>
            </a:endParaRPr>
          </a:p>
          <a:p>
            <a:pPr marL="483870" indent="-483870" algn="just" defTabSz="2176145" rtl="0" fontAlgn="base" hangingPunct="0">
              <a:spcBef>
                <a:spcPts val="670"/>
              </a:spcBef>
              <a:spcAft>
                <a:spcPct val="0"/>
              </a:spcAft>
            </a:pPr>
            <a:r>
              <a:rPr lang="zh-CN" altLang="en-US" sz="76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</a:t>
            </a:r>
            <a:endParaRPr lang="zh-CN" altLang="en-US" sz="7000" b="1" kern="1200" dirty="0" smtClean="0">
              <a:solidFill>
                <a:srgbClr val="000000"/>
              </a:solidFill>
              <a:latin typeface="Helvetica" charset="0"/>
              <a:ea typeface="宋体" panose="02010600030101010101" pitchFamily="2" charset="-122"/>
              <a:sym typeface="Helvetica" charset="0"/>
            </a:endParaRPr>
          </a:p>
          <a:p>
            <a:pPr marL="483870" indent="-483870" algn="just" defTabSz="2176145" rtl="0" fontAlgn="base" hangingPunct="0">
              <a:spcBef>
                <a:spcPts val="670"/>
              </a:spcBef>
              <a:spcAft>
                <a:spcPct val="0"/>
              </a:spcAft>
            </a:pPr>
            <a:r>
              <a:rPr lang="zh-CN" altLang="en-US" sz="7600" b="1" kern="1200" dirty="0" smtClean="0">
                <a:solidFill>
                  <a:srgbClr val="000000"/>
                </a:solidFill>
                <a:latin typeface="Helvetica" charset="0"/>
                <a:ea typeface="宋体" panose="02010600030101010101" pitchFamily="2" charset="-122"/>
                <a:sym typeface="Helvetica" charset="0"/>
              </a:rPr>
              <a:t>  </a:t>
            </a:r>
            <a:endParaRPr lang="zh-CN" altLang="en-US" kern="1200" dirty="0" smtClean="0">
              <a:solidFill>
                <a:srgbClr val="000000"/>
              </a:solidFill>
              <a:latin typeface="Helvetica Light" charset="0"/>
              <a:ea typeface="宋体" panose="02010600030101010101" pitchFamily="2" charset="-122"/>
              <a:sym typeface="Helvetica Light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40272" y="4670466"/>
            <a:ext cx="7560840" cy="132343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（坚持立德树人）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09512" y="7046730"/>
            <a:ext cx="9527704" cy="132343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（发展个性特长）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29438" y="7377785"/>
            <a:ext cx="6096000" cy="2554542"/>
          </a:xfrm>
          <a:prstGeom prst="rect">
            <a:avLst/>
          </a:prstGeom>
        </p:spPr>
        <p:txBody>
          <a:bodyPr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sym typeface="Helvetica" charset="0"/>
              </a:rPr>
              <a:t>培养创新能力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609512" y="9522298"/>
            <a:ext cx="9527704" cy="132343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8000" b="1" kern="1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 charset="0"/>
              </a:rPr>
              <a:t>（培养创新精神）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/>
          <p:nvPr/>
        </p:nvSpPr>
        <p:spPr bwMode="auto">
          <a:xfrm>
            <a:off x="2542933" y="1477697"/>
            <a:ext cx="20389454" cy="113183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11630" tIns="120932" rIns="211630" bIns="120932"/>
          <a:lstStyle/>
          <a:p>
            <a:pPr algn="l" defTabSz="2176145">
              <a:buClr>
                <a:srgbClr val="0000CC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8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  <a:sym typeface="Heiti SC Medium" charset="0"/>
              </a:rPr>
              <a:t> </a:t>
            </a:r>
            <a:r>
              <a:rPr lang="zh-CN" altLang="en-US" sz="8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iti SC Medium" charset="0"/>
              </a:rPr>
              <a:t>新时代教育发展人的策略：</a:t>
            </a:r>
            <a:endParaRPr lang="zh-CN" altLang="en-US" sz="6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/>
      <p:bldP spid="7" grpId="0" autoUpdateAnimBg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NCEE Triangle Chart.png" descr="NCEE Triangle Char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4229" y="639844"/>
            <a:ext cx="19256226" cy="12436316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50800" dist="101600" dir="2700000" rotWithShape="0">
              <a:srgbClr val="5F5F5F"/>
            </a:outerShdw>
          </a:effectLst>
        </p:spPr>
      </p:pic>
      <p:sp>
        <p:nvSpPr>
          <p:cNvPr id="82" name="Shape 82"/>
          <p:cNvSpPr/>
          <p:nvPr/>
        </p:nvSpPr>
        <p:spPr>
          <a:xfrm>
            <a:off x="3046984" y="8514189"/>
            <a:ext cx="4598396" cy="12393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5020" tIns="65020" rIns="65020" bIns="65020">
            <a:spAutoFit/>
          </a:bodyPr>
          <a:lstStyle/>
          <a:p>
            <a:pPr algn="l" defTabSz="913765">
              <a:defRPr sz="1800"/>
            </a:pPr>
            <a:r>
              <a:rPr sz="40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楷体_GB2312" panose="02010609030101010101" charset="-122"/>
              </a:rPr>
              <a:t> 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楷体_GB2312" panose="02010609030101010101" charset="-122"/>
              </a:rPr>
              <a:t>人力劳动</a:t>
            </a:r>
            <a:endParaRPr sz="7200" b="1" dirty="0">
              <a:latin typeface="微软雅黑" panose="020B0503020204020204" pitchFamily="34" charset="-122"/>
              <a:ea typeface="微软雅黑" panose="020B0503020204020204" pitchFamily="34" charset="-122"/>
              <a:cs typeface="楷体_GB2312" panose="02010609030101010101" charset="-122"/>
              <a:sym typeface="楷体_GB2312" panose="02010609030101010101" charset="-122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5586501" y="8490885"/>
            <a:ext cx="4598394" cy="12393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5020" tIns="65020" rIns="65020" bIns="65020">
            <a:spAutoFit/>
          </a:bodyPr>
          <a:lstStyle/>
          <a:p>
            <a:pPr algn="l" defTabSz="913765">
              <a:defRPr sz="1800"/>
            </a:pPr>
            <a:r>
              <a:rPr sz="66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楷体_GB2312" panose="02010609030101010101" charset="-122"/>
              </a:rPr>
              <a:t>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楷体_GB2312" panose="02010609030101010101" charset="-122"/>
              </a:rPr>
              <a:t>机器劳动</a:t>
            </a:r>
            <a:endParaRPr sz="7200" b="1" dirty="0">
              <a:latin typeface="微软雅黑" panose="020B0503020204020204" pitchFamily="34" charset="-122"/>
              <a:ea typeface="微软雅黑" panose="020B0503020204020204" pitchFamily="34" charset="-122"/>
              <a:cs typeface="楷体_GB2312" panose="02010609030101010101" charset="-122"/>
              <a:sym typeface="楷体_GB2312" panose="02010609030101010101" charset="-122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235916" y="3108701"/>
            <a:ext cx="4598396" cy="12393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65020" tIns="65020" rIns="65020" bIns="65020">
            <a:spAutoFit/>
          </a:bodyPr>
          <a:lstStyle/>
          <a:p>
            <a:pPr algn="l" defTabSz="913765">
              <a:defRPr sz="1800"/>
            </a:pPr>
            <a:r>
              <a:rPr sz="3800" b="1" dirty="0">
                <a:latin typeface="华文中宋" pitchFamily="2" charset="-122"/>
                <a:ea typeface="华文中宋" pitchFamily="2" charset="-122"/>
                <a:cs typeface="楷体_GB2312" panose="02010609030101010101" charset="-122"/>
                <a:sym typeface="楷体_GB2312" panose="02010609030101010101" charset="-122"/>
              </a:rPr>
              <a:t> </a:t>
            </a:r>
            <a:r>
              <a:rPr lang="en-US" sz="3800" b="1" dirty="0" smtClean="0">
                <a:latin typeface="华文中宋" pitchFamily="2" charset="-122"/>
                <a:ea typeface="华文中宋" pitchFamily="2" charset="-122"/>
                <a:cs typeface="楷体_GB2312" panose="02010609030101010101" charset="-122"/>
                <a:sym typeface="楷体_GB2312" panose="02010609030101010101" charset="-122"/>
              </a:rPr>
              <a:t>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_GB2312" panose="02010609030101010101" charset="-122"/>
                <a:sym typeface="楷体_GB2312" panose="02010609030101010101" charset="-122"/>
              </a:rPr>
              <a:t>创造劳动</a:t>
            </a:r>
            <a:endParaRPr sz="7200" b="1" dirty="0">
              <a:latin typeface="微软雅黑" panose="020B0503020204020204" pitchFamily="34" charset="-122"/>
              <a:ea typeface="微软雅黑" panose="020B0503020204020204" pitchFamily="34" charset="-122"/>
              <a:cs typeface="楷体_GB2312" panose="02010609030101010101" charset="-122"/>
              <a:sym typeface="楷体_GB2312" panose="0201060903010101010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animBg="1" advAuto="0"/>
      <p:bldP spid="83" grpId="2" animBg="1" advAuto="0"/>
      <p:bldP spid="84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678832" y="3328594"/>
            <a:ext cx="21530394" cy="2872577"/>
          </a:xfrm>
          <a:prstGeom prst="rect">
            <a:avLst/>
          </a:prstGeom>
          <a:ln w="12700">
            <a:miter lim="400000"/>
          </a:ln>
        </p:spPr>
        <p:txBody>
          <a:bodyPr wrap="square" lIns="50798" tIns="50798" rIns="50798" bIns="50798" anchor="ctr">
            <a:spAutoFit/>
          </a:bodyPr>
          <a:lstStyle/>
          <a:p>
            <a:pPr marL="742950" indent="-742950" algn="l" defTabSz="913765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  <a:defRPr sz="1800"/>
            </a:pP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创新人格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（</a:t>
            </a:r>
            <a:r>
              <a:rPr lang="zh-CN" altLang="en-US"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动力系统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）</a:t>
            </a:r>
            <a:r>
              <a:rPr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——</a:t>
            </a:r>
            <a:r>
              <a:rPr lang="en-US"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好奇心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挑战性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自主性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坚韧性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等</a:t>
            </a:r>
            <a:r>
              <a:rPr sz="7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； </a:t>
            </a:r>
          </a:p>
        </p:txBody>
      </p:sp>
      <p:sp>
        <p:nvSpPr>
          <p:cNvPr id="7" name="Shape 105"/>
          <p:cNvSpPr/>
          <p:nvPr/>
        </p:nvSpPr>
        <p:spPr>
          <a:xfrm>
            <a:off x="1606824" y="6424938"/>
            <a:ext cx="21746418" cy="2872577"/>
          </a:xfrm>
          <a:prstGeom prst="rect">
            <a:avLst/>
          </a:prstGeom>
          <a:ln w="12700">
            <a:miter lim="400000"/>
          </a:ln>
        </p:spPr>
        <p:txBody>
          <a:bodyPr wrap="square" lIns="50798" tIns="50798" rIns="50798" bIns="50798" anchor="ctr">
            <a:spAutoFit/>
          </a:bodyPr>
          <a:lstStyle/>
          <a:p>
            <a:pPr marL="742950" indent="-742950" algn="l" defTabSz="913765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  <a:defRPr sz="1800"/>
            </a:pP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创新思维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（</a:t>
            </a:r>
            <a:r>
              <a:rPr lang="zh-CN" altLang="en-US"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智能系统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）</a:t>
            </a:r>
            <a:r>
              <a:rPr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——</a:t>
            </a:r>
            <a:r>
              <a:rPr lang="en-US"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敏锐性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变通性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发散性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独创性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等</a:t>
            </a:r>
            <a:r>
              <a:rPr sz="7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； </a:t>
            </a:r>
          </a:p>
        </p:txBody>
      </p:sp>
      <p:sp>
        <p:nvSpPr>
          <p:cNvPr id="9" name="Shape 105"/>
          <p:cNvSpPr/>
          <p:nvPr/>
        </p:nvSpPr>
        <p:spPr>
          <a:xfrm>
            <a:off x="1606824" y="9521284"/>
            <a:ext cx="21170352" cy="2872577"/>
          </a:xfrm>
          <a:prstGeom prst="rect">
            <a:avLst/>
          </a:prstGeom>
          <a:ln w="12700">
            <a:miter lim="400000"/>
          </a:ln>
        </p:spPr>
        <p:txBody>
          <a:bodyPr wrap="square" lIns="50798" tIns="50798" rIns="50798" bIns="50798" anchor="ctr">
            <a:spAutoFit/>
          </a:bodyPr>
          <a:lstStyle/>
          <a:p>
            <a:pPr marL="742950" indent="-742950" algn="l" defTabSz="913765">
              <a:lnSpc>
                <a:spcPct val="12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p"/>
              <a:defRPr sz="1800"/>
            </a:pP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创新技能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（</a:t>
            </a:r>
            <a:r>
              <a:rPr lang="zh-CN" altLang="en-US"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工作系统</a:t>
            </a:r>
            <a:r>
              <a:rPr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）</a:t>
            </a:r>
            <a:r>
              <a:rPr sz="7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——</a:t>
            </a:r>
            <a:r>
              <a:rPr lang="en-US" sz="7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 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通识和系统的学科知识</a:t>
            </a:r>
            <a:r>
              <a:rPr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、</a:t>
            </a:r>
            <a:r>
              <a:rPr lang="zh-CN" altLang="en-US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  <a:sym typeface="华文中宋"/>
              </a:rPr>
              <a:t>实境应用的动手能力、复杂信息的整合能力等。</a:t>
            </a:r>
            <a:endParaRPr sz="7200" b="1" dirty="0">
              <a:latin typeface="微软雅黑" panose="020B0503020204020204" pitchFamily="34" charset="-122"/>
              <a:ea typeface="微软雅黑" panose="020B0503020204020204" pitchFamily="34" charset="-122"/>
              <a:cs typeface="华文中宋"/>
              <a:sym typeface="华文中宋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-625424" y="1382068"/>
            <a:ext cx="19154128" cy="12274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rmAutofit fontScale="92500" lnSpcReduction="10000"/>
          </a:bodyPr>
          <a:lstStyle/>
          <a:p>
            <a:pPr>
              <a:buClr>
                <a:srgbClr val="0000FF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9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5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创新力培育的三个层面：</a:t>
            </a:r>
            <a:endParaRPr lang="en-US" altLang="zh-CN" sz="95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8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8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865</Words>
  <Application>Microsoft Office PowerPoint</Application>
  <PresentationFormat>自定义</PresentationFormat>
  <Paragraphs>149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Avenir Roman</vt:lpstr>
      <vt:lpstr>Heiti SC Medium</vt:lpstr>
      <vt:lpstr>Helvetica Light</vt:lpstr>
      <vt:lpstr>黑体</vt:lpstr>
      <vt:lpstr>华文楷体</vt:lpstr>
      <vt:lpstr>华文中宋</vt:lpstr>
      <vt:lpstr>楷体</vt:lpstr>
      <vt:lpstr>楷体_GB2312</vt:lpstr>
      <vt:lpstr>宋体</vt:lpstr>
      <vt:lpstr>微软雅黑</vt:lpstr>
      <vt:lpstr>Arial</vt:lpstr>
      <vt:lpstr>Garamond</vt:lpstr>
      <vt:lpstr>Helvetica</vt:lpstr>
      <vt:lpstr>Verdana</vt:lpstr>
      <vt:lpstr>Wingdings</vt:lpstr>
      <vt:lpstr>White</vt:lpstr>
      <vt:lpstr>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如何提升教师的专业胜任力和 自我效能感？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做明日世界的主人</dc:title>
  <dc:creator/>
  <cp:lastModifiedBy>dell</cp:lastModifiedBy>
  <cp:revision>258</cp:revision>
  <dcterms:created xsi:type="dcterms:W3CDTF">2018-04-18T00:28:00Z</dcterms:created>
  <dcterms:modified xsi:type="dcterms:W3CDTF">2018-11-17T14:07:19Z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