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2" r:id="rId1"/>
  </p:sldMasterIdLst>
  <p:notesMasterIdLst>
    <p:notesMasterId r:id="rId127"/>
  </p:notesMasterIdLst>
  <p:sldIdLst>
    <p:sldId id="302" r:id="rId2"/>
    <p:sldId id="568" r:id="rId3"/>
    <p:sldId id="569" r:id="rId4"/>
    <p:sldId id="570" r:id="rId5"/>
    <p:sldId id="571" r:id="rId6"/>
    <p:sldId id="483" r:id="rId7"/>
    <p:sldId id="528" r:id="rId8"/>
    <p:sldId id="529" r:id="rId9"/>
    <p:sldId id="501" r:id="rId10"/>
    <p:sldId id="531" r:id="rId11"/>
    <p:sldId id="532" r:id="rId12"/>
    <p:sldId id="533" r:id="rId13"/>
    <p:sldId id="534" r:id="rId14"/>
    <p:sldId id="535" r:id="rId15"/>
    <p:sldId id="502" r:id="rId16"/>
    <p:sldId id="536" r:id="rId17"/>
    <p:sldId id="514" r:id="rId18"/>
    <p:sldId id="516" r:id="rId19"/>
    <p:sldId id="554" r:id="rId20"/>
    <p:sldId id="546" r:id="rId21"/>
    <p:sldId id="545" r:id="rId22"/>
    <p:sldId id="520" r:id="rId23"/>
    <p:sldId id="521" r:id="rId24"/>
    <p:sldId id="585" r:id="rId25"/>
    <p:sldId id="586" r:id="rId26"/>
    <p:sldId id="506" r:id="rId27"/>
    <p:sldId id="572" r:id="rId28"/>
    <p:sldId id="617" r:id="rId29"/>
    <p:sldId id="573" r:id="rId30"/>
    <p:sldId id="574" r:id="rId31"/>
    <p:sldId id="618" r:id="rId32"/>
    <p:sldId id="575" r:id="rId33"/>
    <p:sldId id="576" r:id="rId34"/>
    <p:sldId id="577" r:id="rId35"/>
    <p:sldId id="578" r:id="rId36"/>
    <p:sldId id="579" r:id="rId37"/>
    <p:sldId id="580" r:id="rId38"/>
    <p:sldId id="581" r:id="rId39"/>
    <p:sldId id="601" r:id="rId40"/>
    <p:sldId id="582" r:id="rId41"/>
    <p:sldId id="583" r:id="rId42"/>
    <p:sldId id="584" r:id="rId43"/>
    <p:sldId id="675" r:id="rId44"/>
    <p:sldId id="412" r:id="rId45"/>
    <p:sldId id="452" r:id="rId46"/>
    <p:sldId id="415" r:id="rId47"/>
    <p:sldId id="567" r:id="rId48"/>
    <p:sldId id="559" r:id="rId49"/>
    <p:sldId id="560" r:id="rId50"/>
    <p:sldId id="561" r:id="rId51"/>
    <p:sldId id="562" r:id="rId52"/>
    <p:sldId id="563" r:id="rId53"/>
    <p:sldId id="564" r:id="rId54"/>
    <p:sldId id="565" r:id="rId55"/>
    <p:sldId id="566" r:id="rId56"/>
    <p:sldId id="391" r:id="rId57"/>
    <p:sldId id="393" r:id="rId58"/>
    <p:sldId id="587" r:id="rId59"/>
    <p:sldId id="588" r:id="rId60"/>
    <p:sldId id="451" r:id="rId61"/>
    <p:sldId id="527" r:id="rId62"/>
    <p:sldId id="466" r:id="rId63"/>
    <p:sldId id="470" r:id="rId64"/>
    <p:sldId id="471" r:id="rId65"/>
    <p:sldId id="472" r:id="rId66"/>
    <p:sldId id="403" r:id="rId67"/>
    <p:sldId id="404" r:id="rId68"/>
    <p:sldId id="467" r:id="rId69"/>
    <p:sldId id="589" r:id="rId70"/>
    <p:sldId id="590" r:id="rId71"/>
    <p:sldId id="591" r:id="rId72"/>
    <p:sldId id="594" r:id="rId73"/>
    <p:sldId id="593" r:id="rId74"/>
    <p:sldId id="596" r:id="rId75"/>
    <p:sldId id="595" r:id="rId76"/>
    <p:sldId id="688" r:id="rId77"/>
    <p:sldId id="689" r:id="rId78"/>
    <p:sldId id="693" r:id="rId79"/>
    <p:sldId id="694" r:id="rId80"/>
    <p:sldId id="695" r:id="rId81"/>
    <p:sldId id="697" r:id="rId82"/>
    <p:sldId id="698" r:id="rId83"/>
    <p:sldId id="630" r:id="rId84"/>
    <p:sldId id="631" r:id="rId85"/>
    <p:sldId id="632" r:id="rId86"/>
    <p:sldId id="633" r:id="rId87"/>
    <p:sldId id="634" r:id="rId88"/>
    <p:sldId id="635" r:id="rId89"/>
    <p:sldId id="636" r:id="rId90"/>
    <p:sldId id="643" r:id="rId91"/>
    <p:sldId id="644" r:id="rId92"/>
    <p:sldId id="645" r:id="rId93"/>
    <p:sldId id="646" r:id="rId94"/>
    <p:sldId id="647" r:id="rId95"/>
    <p:sldId id="649" r:id="rId96"/>
    <p:sldId id="650" r:id="rId97"/>
    <p:sldId id="648" r:id="rId98"/>
    <p:sldId id="651" r:id="rId99"/>
    <p:sldId id="652" r:id="rId100"/>
    <p:sldId id="653" r:id="rId101"/>
    <p:sldId id="654" r:id="rId102"/>
    <p:sldId id="655" r:id="rId103"/>
    <p:sldId id="656" r:id="rId104"/>
    <p:sldId id="677" r:id="rId105"/>
    <p:sldId id="657" r:id="rId106"/>
    <p:sldId id="658" r:id="rId107"/>
    <p:sldId id="659" r:id="rId108"/>
    <p:sldId id="676" r:id="rId109"/>
    <p:sldId id="678" r:id="rId110"/>
    <p:sldId id="679" r:id="rId111"/>
    <p:sldId id="680" r:id="rId112"/>
    <p:sldId id="681" r:id="rId113"/>
    <p:sldId id="682" r:id="rId114"/>
    <p:sldId id="684" r:id="rId115"/>
    <p:sldId id="685" r:id="rId116"/>
    <p:sldId id="683" r:id="rId117"/>
    <p:sldId id="686" r:id="rId118"/>
    <p:sldId id="669" r:id="rId119"/>
    <p:sldId id="670" r:id="rId120"/>
    <p:sldId id="687" r:id="rId121"/>
    <p:sldId id="671" r:id="rId122"/>
    <p:sldId id="700" r:id="rId123"/>
    <p:sldId id="699" r:id="rId124"/>
    <p:sldId id="702" r:id="rId125"/>
    <p:sldId id="378" r:id="rId12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4B9C8714-3385-4868-A035-6800DC83BEB4}">
          <p14:sldIdLst>
            <p14:sldId id="302"/>
            <p14:sldId id="568"/>
            <p14:sldId id="569"/>
            <p14:sldId id="570"/>
            <p14:sldId id="571"/>
            <p14:sldId id="483"/>
            <p14:sldId id="528"/>
            <p14:sldId id="529"/>
            <p14:sldId id="501"/>
            <p14:sldId id="531"/>
            <p14:sldId id="532"/>
            <p14:sldId id="533"/>
            <p14:sldId id="534"/>
            <p14:sldId id="535"/>
            <p14:sldId id="502"/>
            <p14:sldId id="536"/>
            <p14:sldId id="514"/>
            <p14:sldId id="516"/>
            <p14:sldId id="554"/>
            <p14:sldId id="546"/>
            <p14:sldId id="545"/>
            <p14:sldId id="520"/>
            <p14:sldId id="521"/>
            <p14:sldId id="585"/>
            <p14:sldId id="586"/>
            <p14:sldId id="506"/>
            <p14:sldId id="572"/>
            <p14:sldId id="617"/>
            <p14:sldId id="573"/>
            <p14:sldId id="574"/>
            <p14:sldId id="618"/>
            <p14:sldId id="575"/>
            <p14:sldId id="576"/>
            <p14:sldId id="577"/>
            <p14:sldId id="578"/>
            <p14:sldId id="579"/>
            <p14:sldId id="580"/>
            <p14:sldId id="581"/>
            <p14:sldId id="601"/>
            <p14:sldId id="582"/>
            <p14:sldId id="583"/>
            <p14:sldId id="584"/>
            <p14:sldId id="675"/>
            <p14:sldId id="412"/>
            <p14:sldId id="452"/>
            <p14:sldId id="415"/>
            <p14:sldId id="567"/>
            <p14:sldId id="559"/>
            <p14:sldId id="560"/>
            <p14:sldId id="561"/>
            <p14:sldId id="562"/>
            <p14:sldId id="563"/>
            <p14:sldId id="564"/>
            <p14:sldId id="565"/>
            <p14:sldId id="566"/>
            <p14:sldId id="391"/>
            <p14:sldId id="393"/>
            <p14:sldId id="587"/>
            <p14:sldId id="588"/>
            <p14:sldId id="451"/>
            <p14:sldId id="527"/>
            <p14:sldId id="466"/>
            <p14:sldId id="470"/>
            <p14:sldId id="471"/>
            <p14:sldId id="472"/>
            <p14:sldId id="403"/>
            <p14:sldId id="404"/>
            <p14:sldId id="467"/>
            <p14:sldId id="589"/>
            <p14:sldId id="590"/>
            <p14:sldId id="591"/>
            <p14:sldId id="594"/>
            <p14:sldId id="593"/>
            <p14:sldId id="596"/>
            <p14:sldId id="595"/>
            <p14:sldId id="688"/>
            <p14:sldId id="689"/>
            <p14:sldId id="693"/>
            <p14:sldId id="694"/>
            <p14:sldId id="695"/>
            <p14:sldId id="697"/>
            <p14:sldId id="698"/>
            <p14:sldId id="630"/>
            <p14:sldId id="631"/>
            <p14:sldId id="632"/>
            <p14:sldId id="633"/>
            <p14:sldId id="634"/>
            <p14:sldId id="635"/>
            <p14:sldId id="636"/>
            <p14:sldId id="643"/>
            <p14:sldId id="644"/>
            <p14:sldId id="645"/>
            <p14:sldId id="646"/>
            <p14:sldId id="647"/>
            <p14:sldId id="649"/>
            <p14:sldId id="650"/>
            <p14:sldId id="648"/>
            <p14:sldId id="651"/>
            <p14:sldId id="652"/>
            <p14:sldId id="653"/>
            <p14:sldId id="654"/>
            <p14:sldId id="655"/>
            <p14:sldId id="656"/>
            <p14:sldId id="677"/>
            <p14:sldId id="657"/>
            <p14:sldId id="658"/>
            <p14:sldId id="659"/>
            <p14:sldId id="676"/>
            <p14:sldId id="678"/>
            <p14:sldId id="679"/>
            <p14:sldId id="680"/>
            <p14:sldId id="681"/>
            <p14:sldId id="682"/>
            <p14:sldId id="684"/>
            <p14:sldId id="685"/>
            <p14:sldId id="683"/>
            <p14:sldId id="686"/>
            <p14:sldId id="669"/>
            <p14:sldId id="670"/>
            <p14:sldId id="687"/>
            <p14:sldId id="671"/>
            <p14:sldId id="700"/>
            <p14:sldId id="699"/>
            <p14:sldId id="702"/>
            <p14:sldId id="37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990033"/>
    <a:srgbClr val="000066"/>
    <a:srgbClr val="CCECFF"/>
    <a:srgbClr val="EEACE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267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75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799660030154588"/>
          <c:y val="0.21186401756748144"/>
          <c:w val="0.46421883202099701"/>
          <c:h val="0.69632824803149662"/>
        </c:manualLayout>
      </c:layout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學習主題</c:v>
                </c:pt>
              </c:strCache>
            </c:strRef>
          </c:tx>
          <c:dLbls>
            <c:dLbl>
              <c:idx val="0"/>
              <c:layout>
                <c:manualLayout>
                  <c:x val="-0.16469055856563766"/>
                  <c:y val="0.41432861507770108"/>
                </c:manualLayout>
              </c:layout>
              <c:tx>
                <c:rich>
                  <a:bodyPr/>
                  <a:lstStyle/>
                  <a:p>
                    <a:r>
                      <a:rPr lang="zh-TW" altLang="en-US" sz="4800" b="0" i="0" u="none" strike="noStrike" baseline="0" dirty="0" smtClean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</a:rPr>
                      <a:t>城市</a:t>
                    </a:r>
                  </a:p>
                  <a:p>
                    <a:r>
                      <a:rPr lang="zh-TW" altLang="en-US" sz="4800" b="0" i="0" u="none" strike="noStrike" baseline="0" dirty="0" smtClean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</a:rPr>
                      <a:t>探索</a:t>
                    </a:r>
                    <a:endParaRPr lang="zh-TW" altLang="en-US" sz="4800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1F-4C2E-957C-896FBF2472BA}"/>
                </c:ext>
              </c:extLst>
            </c:dLbl>
            <c:dLbl>
              <c:idx val="1"/>
              <c:layout>
                <c:manualLayout>
                  <c:x val="-0.15691999331379655"/>
                  <c:y val="-0.39135470894753371"/>
                </c:manualLayout>
              </c:layout>
              <c:tx>
                <c:rich>
                  <a:bodyPr/>
                  <a:lstStyle/>
                  <a:p>
                    <a:r>
                      <a:rPr lang="zh-TW" altLang="en-US" sz="4800" b="0" i="0" u="none" strike="noStrike" baseline="0" dirty="0" smtClean="0">
                        <a:effectLst/>
                      </a:rPr>
                      <a:t>文化</a:t>
                    </a:r>
                  </a:p>
                  <a:p>
                    <a:r>
                      <a:rPr lang="zh-TW" altLang="en-US" sz="4800" b="0" i="0" u="none" strike="noStrike" baseline="0" dirty="0" smtClean="0">
                        <a:effectLst/>
                      </a:rPr>
                      <a:t>體驗</a:t>
                    </a:r>
                    <a:endParaRPr lang="zh-TW" altLang="en-US" sz="48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1F-4C2E-957C-896FBF2472BA}"/>
                </c:ext>
              </c:extLst>
            </c:dLbl>
            <c:dLbl>
              <c:idx val="2"/>
              <c:layout>
                <c:manualLayout>
                  <c:x val="0.17349687935089286"/>
                  <c:y val="-0.1751832813271175"/>
                </c:manualLayout>
              </c:layout>
              <c:tx>
                <c:rich>
                  <a:bodyPr/>
                  <a:lstStyle/>
                  <a:p>
                    <a:r>
                      <a:rPr lang="zh-TW" altLang="en-US" sz="4800" b="0" i="0" u="none" strike="noStrike" baseline="0" dirty="0" smtClean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</a:rPr>
                      <a:t>主題</a:t>
                    </a:r>
                  </a:p>
                  <a:p>
                    <a:r>
                      <a:rPr lang="zh-TW" altLang="en-US" sz="4800" b="0" i="0" u="none" strike="noStrike" baseline="0" dirty="0" smtClean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</a:rPr>
                      <a:t>教學</a:t>
                    </a:r>
                    <a:endParaRPr lang="zh-TW" altLang="en-US" sz="4800" dirty="0">
                      <a:solidFill>
                        <a:schemeClr val="bg1">
                          <a:lumMod val="95000"/>
                        </a:schemeClr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1F-4C2E-957C-896FBF2472BA}"/>
                </c:ext>
              </c:extLst>
            </c:dLbl>
            <c:dLbl>
              <c:idx val="3"/>
              <c:layout>
                <c:manualLayout>
                  <c:x val="0.17785503159534127"/>
                  <c:y val="0.20350290988350916"/>
                </c:manualLayout>
              </c:layout>
              <c:tx>
                <c:rich>
                  <a:bodyPr/>
                  <a:lstStyle/>
                  <a:p>
                    <a:pPr>
                      <a:defRPr sz="2000">
                        <a:solidFill>
                          <a:srgbClr val="99FF99"/>
                        </a:solidFill>
                        <a:latin typeface="標楷體" pitchFamily="65" charset="-120"/>
                        <a:ea typeface="標楷體" pitchFamily="65" charset="-120"/>
                      </a:defRPr>
                    </a:pPr>
                    <a:r>
                      <a:rPr lang="zh-TW" altLang="en-US" sz="4800" b="0" i="0" u="none" strike="noStrike" baseline="0" dirty="0" smtClean="0">
                        <a:solidFill>
                          <a:srgbClr val="99FF99"/>
                        </a:solidFill>
                        <a:effectLst/>
                      </a:rPr>
                      <a:t>學校</a:t>
                    </a:r>
                  </a:p>
                  <a:p>
                    <a:pPr>
                      <a:defRPr sz="2000">
                        <a:solidFill>
                          <a:srgbClr val="99FF99"/>
                        </a:solidFill>
                        <a:latin typeface="標楷體" pitchFamily="65" charset="-120"/>
                        <a:ea typeface="標楷體" pitchFamily="65" charset="-120"/>
                      </a:defRPr>
                    </a:pPr>
                    <a:r>
                      <a:rPr lang="zh-TW" altLang="en-US" sz="4800" b="0" i="0" u="none" strike="noStrike" baseline="0" dirty="0" smtClean="0">
                        <a:solidFill>
                          <a:srgbClr val="99FF99"/>
                        </a:solidFill>
                        <a:effectLst/>
                      </a:rPr>
                      <a:t>交流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0313455912306039"/>
                      <c:h val="0.2426770326882659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C828-4D6A-88D3-C4F7FE6242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latin typeface="標楷體" pitchFamily="65" charset="-120"/>
                    <a:ea typeface="標楷體" pitchFamily="65" charset="-120"/>
                  </a:defRPr>
                </a:pPr>
                <a:endParaRPr lang="zh-TW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工作表1!$A$2:$A$5</c:f>
              <c:strCache>
                <c:ptCount val="4"/>
                <c:pt idx="0">
                  <c:v>城市探訪</c:v>
                </c:pt>
                <c:pt idx="1">
                  <c:v>學校教育</c:v>
                </c:pt>
                <c:pt idx="2">
                  <c:v>家庭教育</c:v>
                </c:pt>
                <c:pt idx="3">
                  <c:v>文化體驗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828-4D6A-88D3-C4F7FE6242E5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C12586-ACFD-478F-91EE-3A6F7C6C6294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1F87C363-4C34-4B5D-B1D9-0FBAD47D4A79}">
      <dgm:prSet phldrT="[文字]" custT="1"/>
      <dgm:spPr/>
      <dgm:t>
        <a:bodyPr/>
        <a:lstStyle/>
        <a:p>
          <a:r>
            <a:rPr lang="zh-TW" altLang="en-US" sz="36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厚植</a:t>
          </a:r>
          <a:endParaRPr lang="en-US" altLang="zh-TW" sz="36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r>
            <a:rPr lang="zh-TW" altLang="en-US" sz="36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國際移動能力</a:t>
          </a:r>
          <a:endParaRPr lang="zh-TW" altLang="en-US" sz="36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D58FBA4-433E-427F-A376-33EF5EF37099}" type="parTrans" cxnId="{DD48A052-42F2-481D-B709-456A68F1785D}">
      <dgm:prSet/>
      <dgm:spPr/>
      <dgm:t>
        <a:bodyPr/>
        <a:lstStyle/>
        <a:p>
          <a:endParaRPr lang="zh-TW" altLang="en-US"/>
        </a:p>
      </dgm:t>
    </dgm:pt>
    <dgm:pt modelId="{49CB7B57-E327-40EE-9073-C2B8320467E5}" type="sibTrans" cxnId="{DD48A052-42F2-481D-B709-456A68F1785D}">
      <dgm:prSet/>
      <dgm:spPr/>
      <dgm:t>
        <a:bodyPr/>
        <a:lstStyle/>
        <a:p>
          <a:endParaRPr lang="zh-TW" altLang="en-US"/>
        </a:p>
      </dgm:t>
    </dgm:pt>
    <dgm:pt modelId="{5F4262B4-AC83-49D1-A48D-893BA27D7DFA}">
      <dgm:prSet phldrT="[文字]" custT="1"/>
      <dgm:spPr/>
      <dgm:t>
        <a:bodyPr/>
        <a:lstStyle/>
        <a:p>
          <a:r>
            <a:rPr lang="zh-TW" altLang="en-US" sz="32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強化</a:t>
          </a:r>
          <a:endParaRPr lang="en-US" altLang="zh-TW" sz="3200" b="1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r>
            <a:rPr lang="zh-TW" altLang="en-US" sz="32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社會參與</a:t>
          </a:r>
          <a:endParaRPr lang="en-US" altLang="zh-TW" sz="3200" b="1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r>
            <a:rPr lang="zh-TW" altLang="en-US" sz="32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具體</a:t>
          </a:r>
          <a:r>
            <a:rPr lang="zh-TW" altLang="en-US" sz="32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實踐</a:t>
          </a:r>
          <a:endParaRPr lang="zh-TW" altLang="en-US" sz="32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FD28F3F-10F2-4799-A82A-BE0DA7C5E189}" type="parTrans" cxnId="{3F202D23-69A1-4FA8-9DBB-A4650C735130}">
      <dgm:prSet/>
      <dgm:spPr/>
      <dgm:t>
        <a:bodyPr/>
        <a:lstStyle/>
        <a:p>
          <a:endParaRPr lang="zh-TW" altLang="en-US"/>
        </a:p>
      </dgm:t>
    </dgm:pt>
    <dgm:pt modelId="{B9153425-468A-4A7A-B811-5609DDD634D5}" type="sibTrans" cxnId="{3F202D23-69A1-4FA8-9DBB-A4650C735130}">
      <dgm:prSet/>
      <dgm:spPr/>
      <dgm:t>
        <a:bodyPr/>
        <a:lstStyle/>
        <a:p>
          <a:endParaRPr lang="zh-TW" altLang="en-US"/>
        </a:p>
      </dgm:t>
    </dgm:pt>
    <dgm:pt modelId="{CFE00151-327C-4898-94F5-16E5336084C2}">
      <dgm:prSet phldrT="[文字]" custT="1"/>
      <dgm:spPr/>
      <dgm:t>
        <a:bodyPr/>
        <a:lstStyle/>
        <a:p>
          <a:pPr algn="ctr"/>
          <a:r>
            <a:rPr lang="zh-TW" altLang="en-US" sz="32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</a:t>
          </a:r>
          <a:r>
            <a:rPr lang="zh-TW" altLang="en-US" sz="36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打造</a:t>
          </a:r>
          <a:endParaRPr lang="en-US" altLang="zh-TW" sz="3600" dirty="0" smtClean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algn="l"/>
          <a:r>
            <a:rPr lang="zh-TW" altLang="en-US" sz="36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優質自主學習環境</a:t>
          </a:r>
          <a:endParaRPr lang="zh-TW" altLang="en-US" sz="36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3D10EA2-1A05-406E-88F0-B43362390359}" type="parTrans" cxnId="{184AF69D-F1FB-4FC7-9ECB-F8C675B914DB}">
      <dgm:prSet/>
      <dgm:spPr/>
      <dgm:t>
        <a:bodyPr/>
        <a:lstStyle/>
        <a:p>
          <a:endParaRPr lang="zh-TW" altLang="en-US"/>
        </a:p>
      </dgm:t>
    </dgm:pt>
    <dgm:pt modelId="{1C59461A-8CB6-498D-B2FF-F913CE16F8D6}" type="sibTrans" cxnId="{184AF69D-F1FB-4FC7-9ECB-F8C675B914DB}">
      <dgm:prSet/>
      <dgm:spPr/>
      <dgm:t>
        <a:bodyPr/>
        <a:lstStyle/>
        <a:p>
          <a:endParaRPr lang="zh-TW" altLang="en-US"/>
        </a:p>
      </dgm:t>
    </dgm:pt>
    <dgm:pt modelId="{E4EAD80F-AF77-4559-BD9E-008C00D476B1}" type="pres">
      <dgm:prSet presAssocID="{E1C12586-ACFD-478F-91EE-3A6F7C6C6294}" presName="compositeShape" presStyleCnt="0">
        <dgm:presLayoutVars>
          <dgm:chMax val="7"/>
          <dgm:dir/>
          <dgm:resizeHandles val="exact"/>
        </dgm:presLayoutVars>
      </dgm:prSet>
      <dgm:spPr/>
    </dgm:pt>
    <dgm:pt modelId="{AD0D1A2A-E278-4084-99E2-7CC0536D3E6B}" type="pres">
      <dgm:prSet presAssocID="{E1C12586-ACFD-478F-91EE-3A6F7C6C6294}" presName="wedge1" presStyleLbl="node1" presStyleIdx="0" presStyleCnt="3"/>
      <dgm:spPr/>
      <dgm:t>
        <a:bodyPr/>
        <a:lstStyle/>
        <a:p>
          <a:endParaRPr lang="zh-TW" altLang="en-US"/>
        </a:p>
      </dgm:t>
    </dgm:pt>
    <dgm:pt modelId="{9F1F7F32-CA45-4BAA-8390-7E9AF90113CD}" type="pres">
      <dgm:prSet presAssocID="{E1C12586-ACFD-478F-91EE-3A6F7C6C6294}" presName="dummy1a" presStyleCnt="0"/>
      <dgm:spPr/>
    </dgm:pt>
    <dgm:pt modelId="{6E58DEFE-B132-4E35-B38E-4AB8BC3CCA17}" type="pres">
      <dgm:prSet presAssocID="{E1C12586-ACFD-478F-91EE-3A6F7C6C6294}" presName="dummy1b" presStyleCnt="0"/>
      <dgm:spPr/>
    </dgm:pt>
    <dgm:pt modelId="{42BE1C10-765E-4EDB-9562-B482E2F85A2F}" type="pres">
      <dgm:prSet presAssocID="{E1C12586-ACFD-478F-91EE-3A6F7C6C6294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10D7DC7-5F3B-47D2-BC1E-B8ED3B871AD0}" type="pres">
      <dgm:prSet presAssocID="{E1C12586-ACFD-478F-91EE-3A6F7C6C6294}" presName="wedge2" presStyleLbl="node1" presStyleIdx="1" presStyleCnt="3"/>
      <dgm:spPr/>
      <dgm:t>
        <a:bodyPr/>
        <a:lstStyle/>
        <a:p>
          <a:endParaRPr lang="zh-TW" altLang="en-US"/>
        </a:p>
      </dgm:t>
    </dgm:pt>
    <dgm:pt modelId="{BA5714BA-5CE2-4505-8F6D-1FEA4AC9D868}" type="pres">
      <dgm:prSet presAssocID="{E1C12586-ACFD-478F-91EE-3A6F7C6C6294}" presName="dummy2a" presStyleCnt="0"/>
      <dgm:spPr/>
    </dgm:pt>
    <dgm:pt modelId="{0AE9DAEF-06CE-4F69-99C5-297C57C6C3D9}" type="pres">
      <dgm:prSet presAssocID="{E1C12586-ACFD-478F-91EE-3A6F7C6C6294}" presName="dummy2b" presStyleCnt="0"/>
      <dgm:spPr/>
    </dgm:pt>
    <dgm:pt modelId="{7043237E-DDB2-437D-A3C4-0D47E0ADB339}" type="pres">
      <dgm:prSet presAssocID="{E1C12586-ACFD-478F-91EE-3A6F7C6C6294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B5762B3-B8E0-4B89-A2E7-5F9A09409212}" type="pres">
      <dgm:prSet presAssocID="{E1C12586-ACFD-478F-91EE-3A6F7C6C6294}" presName="wedge3" presStyleLbl="node1" presStyleIdx="2" presStyleCnt="3" custScaleX="114926" custLinFactNeighborX="-1041" custLinFactNeighborY="-752"/>
      <dgm:spPr/>
      <dgm:t>
        <a:bodyPr/>
        <a:lstStyle/>
        <a:p>
          <a:endParaRPr lang="zh-TW" altLang="en-US"/>
        </a:p>
      </dgm:t>
    </dgm:pt>
    <dgm:pt modelId="{5AD3DF71-39C3-4A75-82C2-B8568396909B}" type="pres">
      <dgm:prSet presAssocID="{E1C12586-ACFD-478F-91EE-3A6F7C6C6294}" presName="dummy3a" presStyleCnt="0"/>
      <dgm:spPr/>
    </dgm:pt>
    <dgm:pt modelId="{5A7DE6F1-3B32-47C2-9E63-5B2E4C928277}" type="pres">
      <dgm:prSet presAssocID="{E1C12586-ACFD-478F-91EE-3A6F7C6C6294}" presName="dummy3b" presStyleCnt="0"/>
      <dgm:spPr/>
    </dgm:pt>
    <dgm:pt modelId="{23DD9E7C-440E-448F-BC0B-902633D355B7}" type="pres">
      <dgm:prSet presAssocID="{E1C12586-ACFD-478F-91EE-3A6F7C6C6294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5701806-BBCD-48AB-AF74-B9148C934D43}" type="pres">
      <dgm:prSet presAssocID="{49CB7B57-E327-40EE-9073-C2B8320467E5}" presName="arrowWedge1" presStyleLbl="fgSibTrans2D1" presStyleIdx="0" presStyleCnt="3" custScaleX="119664" custLinFactNeighborX="-4248" custLinFactNeighborY="-1952"/>
      <dgm:spPr/>
    </dgm:pt>
    <dgm:pt modelId="{AC4F92C4-17C0-4A04-A2E6-12316203F0AE}" type="pres">
      <dgm:prSet presAssocID="{B9153425-468A-4A7A-B811-5609DDD634D5}" presName="arrowWedge2" presStyleLbl="fgSibTrans2D1" presStyleIdx="1" presStyleCnt="3"/>
      <dgm:spPr/>
    </dgm:pt>
    <dgm:pt modelId="{642C76D9-5259-40A6-89EF-6F9577E42BC3}" type="pres">
      <dgm:prSet presAssocID="{1C59461A-8CB6-498D-B2FF-F913CE16F8D6}" presName="arrowWedge3" presStyleLbl="fgSibTrans2D1" presStyleIdx="2" presStyleCnt="3" custScaleX="110147" custLinFactNeighborX="-1389" custLinFactNeighborY="-2884"/>
      <dgm:spPr/>
    </dgm:pt>
  </dgm:ptLst>
  <dgm:cxnLst>
    <dgm:cxn modelId="{DD48A052-42F2-481D-B709-456A68F1785D}" srcId="{E1C12586-ACFD-478F-91EE-3A6F7C6C6294}" destId="{1F87C363-4C34-4B5D-B1D9-0FBAD47D4A79}" srcOrd="0" destOrd="0" parTransId="{1D58FBA4-433E-427F-A376-33EF5EF37099}" sibTransId="{49CB7B57-E327-40EE-9073-C2B8320467E5}"/>
    <dgm:cxn modelId="{D742CE79-4991-42E4-8FE9-A21B79800E33}" type="presOf" srcId="{5F4262B4-AC83-49D1-A48D-893BA27D7DFA}" destId="{510D7DC7-5F3B-47D2-BC1E-B8ED3B871AD0}" srcOrd="0" destOrd="0" presId="urn:microsoft.com/office/officeart/2005/8/layout/cycle8"/>
    <dgm:cxn modelId="{94947BFD-FA87-4F3C-87F0-4445B6229B2C}" type="presOf" srcId="{1F87C363-4C34-4B5D-B1D9-0FBAD47D4A79}" destId="{42BE1C10-765E-4EDB-9562-B482E2F85A2F}" srcOrd="1" destOrd="0" presId="urn:microsoft.com/office/officeart/2005/8/layout/cycle8"/>
    <dgm:cxn modelId="{184AF69D-F1FB-4FC7-9ECB-F8C675B914DB}" srcId="{E1C12586-ACFD-478F-91EE-3A6F7C6C6294}" destId="{CFE00151-327C-4898-94F5-16E5336084C2}" srcOrd="2" destOrd="0" parTransId="{93D10EA2-1A05-406E-88F0-B43362390359}" sibTransId="{1C59461A-8CB6-498D-B2FF-F913CE16F8D6}"/>
    <dgm:cxn modelId="{BBC9D5F2-2500-4885-BB11-6212845E1267}" type="presOf" srcId="{CFE00151-327C-4898-94F5-16E5336084C2}" destId="{2B5762B3-B8E0-4B89-A2E7-5F9A09409212}" srcOrd="0" destOrd="0" presId="urn:microsoft.com/office/officeart/2005/8/layout/cycle8"/>
    <dgm:cxn modelId="{D9EB4FFC-4009-4050-8324-2038B5C8A886}" type="presOf" srcId="{1F87C363-4C34-4B5D-B1D9-0FBAD47D4A79}" destId="{AD0D1A2A-E278-4084-99E2-7CC0536D3E6B}" srcOrd="0" destOrd="0" presId="urn:microsoft.com/office/officeart/2005/8/layout/cycle8"/>
    <dgm:cxn modelId="{CB07C938-B15F-4865-800E-0EF6A9D487BE}" type="presOf" srcId="{CFE00151-327C-4898-94F5-16E5336084C2}" destId="{23DD9E7C-440E-448F-BC0B-902633D355B7}" srcOrd="1" destOrd="0" presId="urn:microsoft.com/office/officeart/2005/8/layout/cycle8"/>
    <dgm:cxn modelId="{0DF3345C-3794-489C-88C4-F95EF52B64E2}" type="presOf" srcId="{E1C12586-ACFD-478F-91EE-3A6F7C6C6294}" destId="{E4EAD80F-AF77-4559-BD9E-008C00D476B1}" srcOrd="0" destOrd="0" presId="urn:microsoft.com/office/officeart/2005/8/layout/cycle8"/>
    <dgm:cxn modelId="{64ADFD09-EDC3-4DA4-83DF-03592FE917D4}" type="presOf" srcId="{5F4262B4-AC83-49D1-A48D-893BA27D7DFA}" destId="{7043237E-DDB2-437D-A3C4-0D47E0ADB339}" srcOrd="1" destOrd="0" presId="urn:microsoft.com/office/officeart/2005/8/layout/cycle8"/>
    <dgm:cxn modelId="{3F202D23-69A1-4FA8-9DBB-A4650C735130}" srcId="{E1C12586-ACFD-478F-91EE-3A6F7C6C6294}" destId="{5F4262B4-AC83-49D1-A48D-893BA27D7DFA}" srcOrd="1" destOrd="0" parTransId="{2FD28F3F-10F2-4799-A82A-BE0DA7C5E189}" sibTransId="{B9153425-468A-4A7A-B811-5609DDD634D5}"/>
    <dgm:cxn modelId="{07AF1CA5-5405-436C-9383-0C1DF592E4CC}" type="presParOf" srcId="{E4EAD80F-AF77-4559-BD9E-008C00D476B1}" destId="{AD0D1A2A-E278-4084-99E2-7CC0536D3E6B}" srcOrd="0" destOrd="0" presId="urn:microsoft.com/office/officeart/2005/8/layout/cycle8"/>
    <dgm:cxn modelId="{A4DBCDD1-67CC-4A79-A345-56997408609A}" type="presParOf" srcId="{E4EAD80F-AF77-4559-BD9E-008C00D476B1}" destId="{9F1F7F32-CA45-4BAA-8390-7E9AF90113CD}" srcOrd="1" destOrd="0" presId="urn:microsoft.com/office/officeart/2005/8/layout/cycle8"/>
    <dgm:cxn modelId="{4202E789-EEA7-4C4B-9C5C-8A2212AA86E8}" type="presParOf" srcId="{E4EAD80F-AF77-4559-BD9E-008C00D476B1}" destId="{6E58DEFE-B132-4E35-B38E-4AB8BC3CCA17}" srcOrd="2" destOrd="0" presId="urn:microsoft.com/office/officeart/2005/8/layout/cycle8"/>
    <dgm:cxn modelId="{1F902D86-F30C-419D-B14B-924BCDF3EF74}" type="presParOf" srcId="{E4EAD80F-AF77-4559-BD9E-008C00D476B1}" destId="{42BE1C10-765E-4EDB-9562-B482E2F85A2F}" srcOrd="3" destOrd="0" presId="urn:microsoft.com/office/officeart/2005/8/layout/cycle8"/>
    <dgm:cxn modelId="{76B8800D-E2F5-4D51-8639-AF8B2B7246BB}" type="presParOf" srcId="{E4EAD80F-AF77-4559-BD9E-008C00D476B1}" destId="{510D7DC7-5F3B-47D2-BC1E-B8ED3B871AD0}" srcOrd="4" destOrd="0" presId="urn:microsoft.com/office/officeart/2005/8/layout/cycle8"/>
    <dgm:cxn modelId="{08871533-56E9-4F47-B117-91281A50A5F8}" type="presParOf" srcId="{E4EAD80F-AF77-4559-BD9E-008C00D476B1}" destId="{BA5714BA-5CE2-4505-8F6D-1FEA4AC9D868}" srcOrd="5" destOrd="0" presId="urn:microsoft.com/office/officeart/2005/8/layout/cycle8"/>
    <dgm:cxn modelId="{DEE3FB39-666E-4AC4-A67E-06CC19220166}" type="presParOf" srcId="{E4EAD80F-AF77-4559-BD9E-008C00D476B1}" destId="{0AE9DAEF-06CE-4F69-99C5-297C57C6C3D9}" srcOrd="6" destOrd="0" presId="urn:microsoft.com/office/officeart/2005/8/layout/cycle8"/>
    <dgm:cxn modelId="{BB05CADA-93BB-498F-9EBC-775AB1A51AD5}" type="presParOf" srcId="{E4EAD80F-AF77-4559-BD9E-008C00D476B1}" destId="{7043237E-DDB2-437D-A3C4-0D47E0ADB339}" srcOrd="7" destOrd="0" presId="urn:microsoft.com/office/officeart/2005/8/layout/cycle8"/>
    <dgm:cxn modelId="{33C3E705-C5B3-4680-A364-D0C4914A3441}" type="presParOf" srcId="{E4EAD80F-AF77-4559-BD9E-008C00D476B1}" destId="{2B5762B3-B8E0-4B89-A2E7-5F9A09409212}" srcOrd="8" destOrd="0" presId="urn:microsoft.com/office/officeart/2005/8/layout/cycle8"/>
    <dgm:cxn modelId="{D69928EE-A1EB-465A-9D92-051C52B1A357}" type="presParOf" srcId="{E4EAD80F-AF77-4559-BD9E-008C00D476B1}" destId="{5AD3DF71-39C3-4A75-82C2-B8568396909B}" srcOrd="9" destOrd="0" presId="urn:microsoft.com/office/officeart/2005/8/layout/cycle8"/>
    <dgm:cxn modelId="{065E19B0-D932-4ED9-90F2-AE43B9D112F7}" type="presParOf" srcId="{E4EAD80F-AF77-4559-BD9E-008C00D476B1}" destId="{5A7DE6F1-3B32-47C2-9E63-5B2E4C928277}" srcOrd="10" destOrd="0" presId="urn:microsoft.com/office/officeart/2005/8/layout/cycle8"/>
    <dgm:cxn modelId="{3EEA0379-56D0-40F9-9A2A-739B8305C5AE}" type="presParOf" srcId="{E4EAD80F-AF77-4559-BD9E-008C00D476B1}" destId="{23DD9E7C-440E-448F-BC0B-902633D355B7}" srcOrd="11" destOrd="0" presId="urn:microsoft.com/office/officeart/2005/8/layout/cycle8"/>
    <dgm:cxn modelId="{F858AFD4-1F8E-49D8-BF19-A70D772F19ED}" type="presParOf" srcId="{E4EAD80F-AF77-4559-BD9E-008C00D476B1}" destId="{D5701806-BBCD-48AB-AF74-B9148C934D43}" srcOrd="12" destOrd="0" presId="urn:microsoft.com/office/officeart/2005/8/layout/cycle8"/>
    <dgm:cxn modelId="{58F3B3DF-6E1E-451D-9BA2-2B7F057AAED8}" type="presParOf" srcId="{E4EAD80F-AF77-4559-BD9E-008C00D476B1}" destId="{AC4F92C4-17C0-4A04-A2E6-12316203F0AE}" srcOrd="13" destOrd="0" presId="urn:microsoft.com/office/officeart/2005/8/layout/cycle8"/>
    <dgm:cxn modelId="{817C2232-8310-4FE2-8799-E01DDE2FACB1}" type="presParOf" srcId="{E4EAD80F-AF77-4559-BD9E-008C00D476B1}" destId="{642C76D9-5259-40A6-89EF-6F9577E42BC3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8051FD-443F-475B-8E57-3C3BE4F8C03A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DEA9106-8F7F-4E1C-BCB7-9F4F9BC49DB4}">
      <dgm:prSet phldrT="[文字]"/>
      <dgm:spPr>
        <a:solidFill>
          <a:srgbClr val="FFC000"/>
        </a:solidFill>
      </dgm:spPr>
      <dgm:t>
        <a:bodyPr/>
        <a:lstStyle/>
        <a:p>
          <a:r>
            <a:rPr lang="zh-TW" altLang="en-US" b="1" dirty="0" smtClean="0">
              <a:solidFill>
                <a:schemeClr val="tx2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國際視野</a:t>
          </a:r>
          <a:endParaRPr lang="zh-TW" altLang="en-US" b="1" dirty="0">
            <a:solidFill>
              <a:schemeClr val="tx2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DC1BB37-AFA7-46DE-A4B9-5EE6008CE8D1}" type="parTrans" cxnId="{F7209C91-6753-4B87-81F3-2DEAF680D832}">
      <dgm:prSet/>
      <dgm:spPr/>
      <dgm:t>
        <a:bodyPr/>
        <a:lstStyle/>
        <a:p>
          <a:endParaRPr lang="zh-TW" altLang="en-US"/>
        </a:p>
      </dgm:t>
    </dgm:pt>
    <dgm:pt modelId="{4745E914-254C-4918-9424-5EA0929630F2}" type="sibTrans" cxnId="{F7209C91-6753-4B87-81F3-2DEAF680D832}">
      <dgm:prSet/>
      <dgm:spPr/>
      <dgm:t>
        <a:bodyPr/>
        <a:lstStyle/>
        <a:p>
          <a:endParaRPr lang="zh-TW" altLang="en-US"/>
        </a:p>
      </dgm:t>
    </dgm:pt>
    <dgm:pt modelId="{F311FEF5-6F8B-46D4-9CE9-1D1307547579}">
      <dgm:prSet phldrT="[文字]"/>
      <dgm:spPr/>
      <dgm:t>
        <a:bodyPr/>
        <a:lstStyle/>
        <a:p>
          <a:r>
            <a:rPr lang="zh-TW" altLang="en-US" b="1" dirty="0" smtClean="0">
              <a:solidFill>
                <a:schemeClr val="tx2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外語溝通</a:t>
          </a:r>
          <a:endParaRPr lang="zh-TW" altLang="en-US" b="1" dirty="0">
            <a:solidFill>
              <a:schemeClr val="tx2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9243DFE-4BCC-41EC-A166-910391BE86F3}" type="parTrans" cxnId="{E51F43E6-DB31-4413-98F9-481B36DFF1AC}">
      <dgm:prSet/>
      <dgm:spPr/>
      <dgm:t>
        <a:bodyPr/>
        <a:lstStyle/>
        <a:p>
          <a:endParaRPr lang="zh-TW" altLang="en-US"/>
        </a:p>
      </dgm:t>
    </dgm:pt>
    <dgm:pt modelId="{5A7EF5F3-DF2A-4020-B0D0-678021A110A6}" type="sibTrans" cxnId="{E51F43E6-DB31-4413-98F9-481B36DFF1AC}">
      <dgm:prSet/>
      <dgm:spPr/>
      <dgm:t>
        <a:bodyPr/>
        <a:lstStyle/>
        <a:p>
          <a:endParaRPr lang="zh-TW" altLang="en-US"/>
        </a:p>
      </dgm:t>
    </dgm:pt>
    <dgm:pt modelId="{05B979C0-B9CD-4DAC-B1EC-3EB881304CB0}">
      <dgm:prSet phldrT="[文字]"/>
      <dgm:spPr>
        <a:solidFill>
          <a:srgbClr val="00B0F0"/>
        </a:solidFill>
      </dgm:spPr>
      <dgm:t>
        <a:bodyPr/>
        <a:lstStyle/>
        <a:p>
          <a:r>
            <a:rPr lang="zh-TW" altLang="en-US" b="1" dirty="0" smtClean="0">
              <a:solidFill>
                <a:schemeClr val="tx2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人際互動</a:t>
          </a:r>
          <a:endParaRPr lang="zh-TW" altLang="en-US" b="1" dirty="0">
            <a:solidFill>
              <a:schemeClr val="tx2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3BA6B24-22B4-4324-A0AD-02148CE23DC6}" type="parTrans" cxnId="{C4984305-4CAD-4097-91A7-D4A119BB884A}">
      <dgm:prSet/>
      <dgm:spPr/>
      <dgm:t>
        <a:bodyPr/>
        <a:lstStyle/>
        <a:p>
          <a:endParaRPr lang="zh-TW" altLang="en-US"/>
        </a:p>
      </dgm:t>
    </dgm:pt>
    <dgm:pt modelId="{4EC7460B-EB7B-4BEB-A8F4-62D7E1F49DCA}" type="sibTrans" cxnId="{C4984305-4CAD-4097-91A7-D4A119BB884A}">
      <dgm:prSet/>
      <dgm:spPr/>
      <dgm:t>
        <a:bodyPr/>
        <a:lstStyle/>
        <a:p>
          <a:endParaRPr lang="zh-TW" altLang="en-US"/>
        </a:p>
      </dgm:t>
    </dgm:pt>
    <dgm:pt modelId="{86D22D5C-2AB1-428C-BE25-A4C6F05E23B2}">
      <dgm:prSet phldrT="[文字]"/>
      <dgm:spPr>
        <a:solidFill>
          <a:srgbClr val="00B050"/>
        </a:solidFill>
      </dgm:spPr>
      <dgm:t>
        <a:bodyPr/>
        <a:lstStyle/>
        <a:p>
          <a:r>
            <a:rPr lang="zh-TW" altLang="en-US" b="1" dirty="0" smtClean="0">
              <a:solidFill>
                <a:schemeClr val="tx2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解決難題</a:t>
          </a:r>
          <a:endParaRPr lang="zh-TW" altLang="en-US" b="1" dirty="0">
            <a:solidFill>
              <a:schemeClr val="tx2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F87F972-A331-48D1-B9B9-034506431D41}" type="parTrans" cxnId="{07F6ABF5-1A6E-440D-A499-7C980F304BD6}">
      <dgm:prSet/>
      <dgm:spPr/>
      <dgm:t>
        <a:bodyPr/>
        <a:lstStyle/>
        <a:p>
          <a:endParaRPr lang="zh-TW" altLang="en-US"/>
        </a:p>
      </dgm:t>
    </dgm:pt>
    <dgm:pt modelId="{1B72B91C-A62B-44C1-91BF-D5C351593E2F}" type="sibTrans" cxnId="{07F6ABF5-1A6E-440D-A499-7C980F304BD6}">
      <dgm:prSet/>
      <dgm:spPr/>
      <dgm:t>
        <a:bodyPr/>
        <a:lstStyle/>
        <a:p>
          <a:endParaRPr lang="zh-TW" altLang="en-US"/>
        </a:p>
      </dgm:t>
    </dgm:pt>
    <dgm:pt modelId="{B7F7620A-86F2-4C56-9C09-3FF57E1CDA84}">
      <dgm:prSet phldrT="[文字]" custT="1"/>
      <dgm:spPr/>
      <dgm:t>
        <a:bodyPr/>
        <a:lstStyle/>
        <a:p>
          <a:r>
            <a:rPr lang="zh-TW" altLang="en-US" sz="4800" b="1" dirty="0" smtClean="0">
              <a:solidFill>
                <a:srgbClr val="000066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世界公民行動力</a:t>
          </a:r>
          <a:endParaRPr lang="zh-TW" altLang="en-US" sz="4800" b="1" dirty="0">
            <a:solidFill>
              <a:srgbClr val="000066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130D5A0-BC92-4452-BB4F-682FCC9D609C}" type="parTrans" cxnId="{BA021FB4-280D-4772-AE67-AEA16D99F72E}">
      <dgm:prSet/>
      <dgm:spPr/>
      <dgm:t>
        <a:bodyPr/>
        <a:lstStyle/>
        <a:p>
          <a:endParaRPr lang="zh-TW" altLang="en-US"/>
        </a:p>
      </dgm:t>
    </dgm:pt>
    <dgm:pt modelId="{72CC72C3-54A2-442C-8C27-13B29A33E8B9}" type="sibTrans" cxnId="{BA021FB4-280D-4772-AE67-AEA16D99F72E}">
      <dgm:prSet/>
      <dgm:spPr/>
      <dgm:t>
        <a:bodyPr/>
        <a:lstStyle/>
        <a:p>
          <a:endParaRPr lang="zh-TW" altLang="en-US"/>
        </a:p>
      </dgm:t>
    </dgm:pt>
    <dgm:pt modelId="{83D50BC5-1F83-4A0B-A2B6-A3E7E4EB3762}" type="pres">
      <dgm:prSet presAssocID="{588051FD-443F-475B-8E57-3C3BE4F8C03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4123EE8-4C11-4639-B0D7-7855FE67085C}" type="pres">
      <dgm:prSet presAssocID="{CDEA9106-8F7F-4E1C-BCB7-9F4F9BC49DB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8ABE6FB-E5E1-4CAF-94B3-8CF2EDA6CE28}" type="pres">
      <dgm:prSet presAssocID="{4745E914-254C-4918-9424-5EA0929630F2}" presName="sibTrans" presStyleCnt="0"/>
      <dgm:spPr/>
    </dgm:pt>
    <dgm:pt modelId="{3E5F3295-DB80-4CEA-AD3E-716083213733}" type="pres">
      <dgm:prSet presAssocID="{F311FEF5-6F8B-46D4-9CE9-1D130754757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D27FBD2-9F3F-44BC-8650-CC69D455E561}" type="pres">
      <dgm:prSet presAssocID="{5A7EF5F3-DF2A-4020-B0D0-678021A110A6}" presName="sibTrans" presStyleCnt="0"/>
      <dgm:spPr/>
    </dgm:pt>
    <dgm:pt modelId="{373E5AB6-CBB5-4F80-B7FB-7E6199A0C76B}" type="pres">
      <dgm:prSet presAssocID="{05B979C0-B9CD-4DAC-B1EC-3EB881304CB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DD45C44-5450-404B-A6DA-BBF3883F4B3A}" type="pres">
      <dgm:prSet presAssocID="{4EC7460B-EB7B-4BEB-A8F4-62D7E1F49DCA}" presName="sibTrans" presStyleCnt="0"/>
      <dgm:spPr/>
    </dgm:pt>
    <dgm:pt modelId="{2891B954-D005-4E31-B1AA-AE401F64EEFB}" type="pres">
      <dgm:prSet presAssocID="{86D22D5C-2AB1-428C-BE25-A4C6F05E23B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E016B52-D83B-47CF-A02A-89CD5768D1F6}" type="pres">
      <dgm:prSet presAssocID="{1B72B91C-A62B-44C1-91BF-D5C351593E2F}" presName="sibTrans" presStyleCnt="0"/>
      <dgm:spPr/>
    </dgm:pt>
    <dgm:pt modelId="{0DA41DF2-9B7F-4CB4-9BE5-6929E33AFB12}" type="pres">
      <dgm:prSet presAssocID="{B7F7620A-86F2-4C56-9C09-3FF57E1CDA84}" presName="node" presStyleLbl="node1" presStyleIdx="4" presStyleCnt="5" custScaleX="277883" custScaleY="1110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2A32925-AE39-4271-A080-C18E744CB7F8}" type="presOf" srcId="{F311FEF5-6F8B-46D4-9CE9-1D1307547579}" destId="{3E5F3295-DB80-4CEA-AD3E-716083213733}" srcOrd="0" destOrd="0" presId="urn:microsoft.com/office/officeart/2005/8/layout/default#1"/>
    <dgm:cxn modelId="{F7209C91-6753-4B87-81F3-2DEAF680D832}" srcId="{588051FD-443F-475B-8E57-3C3BE4F8C03A}" destId="{CDEA9106-8F7F-4E1C-BCB7-9F4F9BC49DB4}" srcOrd="0" destOrd="0" parTransId="{7DC1BB37-AFA7-46DE-A4B9-5EE6008CE8D1}" sibTransId="{4745E914-254C-4918-9424-5EA0929630F2}"/>
    <dgm:cxn modelId="{23B0E708-0FF0-4D16-A219-3809E3BEE5D0}" type="presOf" srcId="{CDEA9106-8F7F-4E1C-BCB7-9F4F9BC49DB4}" destId="{A4123EE8-4C11-4639-B0D7-7855FE67085C}" srcOrd="0" destOrd="0" presId="urn:microsoft.com/office/officeart/2005/8/layout/default#1"/>
    <dgm:cxn modelId="{07F6ABF5-1A6E-440D-A499-7C980F304BD6}" srcId="{588051FD-443F-475B-8E57-3C3BE4F8C03A}" destId="{86D22D5C-2AB1-428C-BE25-A4C6F05E23B2}" srcOrd="3" destOrd="0" parTransId="{BF87F972-A331-48D1-B9B9-034506431D41}" sibTransId="{1B72B91C-A62B-44C1-91BF-D5C351593E2F}"/>
    <dgm:cxn modelId="{BA021FB4-280D-4772-AE67-AEA16D99F72E}" srcId="{588051FD-443F-475B-8E57-3C3BE4F8C03A}" destId="{B7F7620A-86F2-4C56-9C09-3FF57E1CDA84}" srcOrd="4" destOrd="0" parTransId="{D130D5A0-BC92-4452-BB4F-682FCC9D609C}" sibTransId="{72CC72C3-54A2-442C-8C27-13B29A33E8B9}"/>
    <dgm:cxn modelId="{E51F43E6-DB31-4413-98F9-481B36DFF1AC}" srcId="{588051FD-443F-475B-8E57-3C3BE4F8C03A}" destId="{F311FEF5-6F8B-46D4-9CE9-1D1307547579}" srcOrd="1" destOrd="0" parTransId="{29243DFE-4BCC-41EC-A166-910391BE86F3}" sibTransId="{5A7EF5F3-DF2A-4020-B0D0-678021A110A6}"/>
    <dgm:cxn modelId="{24CEA119-21AF-4C49-9CFA-07F0D60BACF8}" type="presOf" srcId="{86D22D5C-2AB1-428C-BE25-A4C6F05E23B2}" destId="{2891B954-D005-4E31-B1AA-AE401F64EEFB}" srcOrd="0" destOrd="0" presId="urn:microsoft.com/office/officeart/2005/8/layout/default#1"/>
    <dgm:cxn modelId="{C4984305-4CAD-4097-91A7-D4A119BB884A}" srcId="{588051FD-443F-475B-8E57-3C3BE4F8C03A}" destId="{05B979C0-B9CD-4DAC-B1EC-3EB881304CB0}" srcOrd="2" destOrd="0" parTransId="{13BA6B24-22B4-4324-A0AD-02148CE23DC6}" sibTransId="{4EC7460B-EB7B-4BEB-A8F4-62D7E1F49DCA}"/>
    <dgm:cxn modelId="{78AB59B7-846F-4C2E-BC42-288A3239B868}" type="presOf" srcId="{588051FD-443F-475B-8E57-3C3BE4F8C03A}" destId="{83D50BC5-1F83-4A0B-A2B6-A3E7E4EB3762}" srcOrd="0" destOrd="0" presId="urn:microsoft.com/office/officeart/2005/8/layout/default#1"/>
    <dgm:cxn modelId="{A64AD0EE-4A33-45D4-9D87-0A22126EF7B4}" type="presOf" srcId="{B7F7620A-86F2-4C56-9C09-3FF57E1CDA84}" destId="{0DA41DF2-9B7F-4CB4-9BE5-6929E33AFB12}" srcOrd="0" destOrd="0" presId="urn:microsoft.com/office/officeart/2005/8/layout/default#1"/>
    <dgm:cxn modelId="{B07BCCC9-E48A-4425-82CB-9D2D9443ACB9}" type="presOf" srcId="{05B979C0-B9CD-4DAC-B1EC-3EB881304CB0}" destId="{373E5AB6-CBB5-4F80-B7FB-7E6199A0C76B}" srcOrd="0" destOrd="0" presId="urn:microsoft.com/office/officeart/2005/8/layout/default#1"/>
    <dgm:cxn modelId="{50BCCC9F-1DEE-447A-AB76-3E951997C539}" type="presParOf" srcId="{83D50BC5-1F83-4A0B-A2B6-A3E7E4EB3762}" destId="{A4123EE8-4C11-4639-B0D7-7855FE67085C}" srcOrd="0" destOrd="0" presId="urn:microsoft.com/office/officeart/2005/8/layout/default#1"/>
    <dgm:cxn modelId="{A39ECB05-AD57-479D-A364-2280B841F916}" type="presParOf" srcId="{83D50BC5-1F83-4A0B-A2B6-A3E7E4EB3762}" destId="{18ABE6FB-E5E1-4CAF-94B3-8CF2EDA6CE28}" srcOrd="1" destOrd="0" presId="urn:microsoft.com/office/officeart/2005/8/layout/default#1"/>
    <dgm:cxn modelId="{48CDBFE2-3E77-49F5-B8F3-690E8B353026}" type="presParOf" srcId="{83D50BC5-1F83-4A0B-A2B6-A3E7E4EB3762}" destId="{3E5F3295-DB80-4CEA-AD3E-716083213733}" srcOrd="2" destOrd="0" presId="urn:microsoft.com/office/officeart/2005/8/layout/default#1"/>
    <dgm:cxn modelId="{A8C95986-41F4-4037-B304-5DC72B491053}" type="presParOf" srcId="{83D50BC5-1F83-4A0B-A2B6-A3E7E4EB3762}" destId="{6D27FBD2-9F3F-44BC-8650-CC69D455E561}" srcOrd="3" destOrd="0" presId="urn:microsoft.com/office/officeart/2005/8/layout/default#1"/>
    <dgm:cxn modelId="{FB1F386E-824C-4853-A024-C67096DAF833}" type="presParOf" srcId="{83D50BC5-1F83-4A0B-A2B6-A3E7E4EB3762}" destId="{373E5AB6-CBB5-4F80-B7FB-7E6199A0C76B}" srcOrd="4" destOrd="0" presId="urn:microsoft.com/office/officeart/2005/8/layout/default#1"/>
    <dgm:cxn modelId="{9186D4F8-3CBA-4210-822D-4CEC938E2FC1}" type="presParOf" srcId="{83D50BC5-1F83-4A0B-A2B6-A3E7E4EB3762}" destId="{ADD45C44-5450-404B-A6DA-BBF3883F4B3A}" srcOrd="5" destOrd="0" presId="urn:microsoft.com/office/officeart/2005/8/layout/default#1"/>
    <dgm:cxn modelId="{6778C0F4-A4FA-4732-AA88-19E2D801AF43}" type="presParOf" srcId="{83D50BC5-1F83-4A0B-A2B6-A3E7E4EB3762}" destId="{2891B954-D005-4E31-B1AA-AE401F64EEFB}" srcOrd="6" destOrd="0" presId="urn:microsoft.com/office/officeart/2005/8/layout/default#1"/>
    <dgm:cxn modelId="{1B264B82-895B-4A6A-8139-FC4D2B2AA9DE}" type="presParOf" srcId="{83D50BC5-1F83-4A0B-A2B6-A3E7E4EB3762}" destId="{6E016B52-D83B-47CF-A02A-89CD5768D1F6}" srcOrd="7" destOrd="0" presId="urn:microsoft.com/office/officeart/2005/8/layout/default#1"/>
    <dgm:cxn modelId="{1F1B74C6-4BFC-4B4B-9B09-8A04FEDF269A}" type="presParOf" srcId="{83D50BC5-1F83-4A0B-A2B6-A3E7E4EB3762}" destId="{0DA41DF2-9B7F-4CB4-9BE5-6929E33AFB12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709A0D-A38C-440F-9764-89197DEE0172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007040D5-BB45-4E1D-BECC-7D7F53666040}">
      <dgm:prSet phldrT="[文字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資源整合</a:t>
          </a:r>
          <a:endParaRPr lang="zh-TW" altLang="en-US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24CCE0-10F5-459F-A9EA-DD739FD44E0D}" type="parTrans" cxnId="{9B3937D7-6FD8-4E33-A191-E51B3CF8643A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21060A3-0770-4740-84FD-782B56C71167}" type="sibTrans" cxnId="{9B3937D7-6FD8-4E33-A191-E51B3CF8643A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6A4B097-EAE7-4D0F-B8C2-B47636AF7C4A}">
      <dgm:prSet phldrT="[文字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系統化教師增能</a:t>
          </a:r>
          <a:endParaRPr lang="zh-TW" altLang="en-US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CD90CE1-431E-42CB-B1C5-1DE6BAA35166}" type="parTrans" cxnId="{E72EE33B-FEF1-4E43-8286-4C6301745086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21C8A6A-B141-4CC1-BE2E-D7940379D0BA}" type="sibTrans" cxnId="{E72EE33B-FEF1-4E43-8286-4C6301745086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20DE31-74F9-4855-9431-017F4CF7C802}">
      <dgm:prSet phldrT="[文字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教師社群</a:t>
          </a:r>
          <a:endParaRPr lang="zh-TW" altLang="en-US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0424BC-DE83-4940-BE61-6F0A32AE941B}" type="parTrans" cxnId="{00DDF282-6099-401D-B0AC-BFEFB2271547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18C3246-4125-4108-92CB-B9A57703FC1C}" type="sibTrans" cxnId="{00DDF282-6099-401D-B0AC-BFEFB2271547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7CD4775-5672-4D7F-B80E-59CFAE7A85CD}">
      <dgm:prSet phldrT="[文字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課程實踐</a:t>
          </a:r>
          <a:endParaRPr lang="zh-TW" altLang="en-US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4EB9EF8-A402-4FA8-A16B-2FD033BD558D}" type="parTrans" cxnId="{EDA5B82A-E729-4FD2-8EB4-3B3E0F2904A3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ADE4C32-5EF9-47B0-A122-18F7D0D02916}" type="sibTrans" cxnId="{EDA5B82A-E729-4FD2-8EB4-3B3E0F2904A3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2E403EC-57D9-4118-87F3-B8D63F196861}" type="pres">
      <dgm:prSet presAssocID="{0F709A0D-A38C-440F-9764-89197DEE0172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9769AE94-AAF9-4C0E-9553-0CD37E4516E3}" type="pres">
      <dgm:prSet presAssocID="{007040D5-BB45-4E1D-BECC-7D7F53666040}" presName="Accent1" presStyleCnt="0"/>
      <dgm:spPr/>
    </dgm:pt>
    <dgm:pt modelId="{8EAD9DA6-ECCA-4BD5-8E9A-C06C7A43F2A5}" type="pres">
      <dgm:prSet presAssocID="{007040D5-BB45-4E1D-BECC-7D7F53666040}" presName="Accent" presStyleLbl="node1" presStyleIdx="0" presStyleCnt="4"/>
      <dgm:spPr/>
    </dgm:pt>
    <dgm:pt modelId="{D56383A7-3056-43DB-A6AE-5BB116A701FA}" type="pres">
      <dgm:prSet presAssocID="{007040D5-BB45-4E1D-BECC-7D7F53666040}" presName="Parent1" presStyleLbl="revTx" presStyleIdx="0" presStyleCnt="4" custScaleX="26870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B643F23-387F-4A61-9D7D-AD634BEA11AE}" type="pres">
      <dgm:prSet presAssocID="{56A4B097-EAE7-4D0F-B8C2-B47636AF7C4A}" presName="Accent2" presStyleCnt="0"/>
      <dgm:spPr/>
    </dgm:pt>
    <dgm:pt modelId="{D5F9AB72-4D31-4FC7-B149-4C39194282F1}" type="pres">
      <dgm:prSet presAssocID="{56A4B097-EAE7-4D0F-B8C2-B47636AF7C4A}" presName="Accent" presStyleLbl="node1" presStyleIdx="1" presStyleCnt="4"/>
      <dgm:spPr/>
    </dgm:pt>
    <dgm:pt modelId="{E03F43D8-645B-4A6D-A8CC-E7D8D0E08F52}" type="pres">
      <dgm:prSet presAssocID="{56A4B097-EAE7-4D0F-B8C2-B47636AF7C4A}" presName="Parent2" presStyleLbl="revTx" presStyleIdx="1" presStyleCnt="4" custScaleX="39314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726D358-267B-404E-B93E-9D6CD14AA52B}" type="pres">
      <dgm:prSet presAssocID="{4C20DE31-74F9-4855-9431-017F4CF7C802}" presName="Accent3" presStyleCnt="0"/>
      <dgm:spPr/>
    </dgm:pt>
    <dgm:pt modelId="{9E3F6596-54B0-452F-9CB9-77AFD08703A8}" type="pres">
      <dgm:prSet presAssocID="{4C20DE31-74F9-4855-9431-017F4CF7C802}" presName="Accent" presStyleLbl="node1" presStyleIdx="2" presStyleCnt="4"/>
      <dgm:spPr/>
    </dgm:pt>
    <dgm:pt modelId="{C98B6900-1314-4597-9649-D7080C8390DB}" type="pres">
      <dgm:prSet presAssocID="{4C20DE31-74F9-4855-9431-017F4CF7C802}" presName="Parent3" presStyleLbl="revTx" presStyleIdx="2" presStyleCnt="4" custScaleX="37015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11C7101-2028-4774-BE7C-D1FC768E6B7E}" type="pres">
      <dgm:prSet presAssocID="{67CD4775-5672-4D7F-B80E-59CFAE7A85CD}" presName="Accent4" presStyleCnt="0"/>
      <dgm:spPr/>
    </dgm:pt>
    <dgm:pt modelId="{BCED61F7-000F-4C0F-A95C-B2A8D195788F}" type="pres">
      <dgm:prSet presAssocID="{67CD4775-5672-4D7F-B80E-59CFAE7A85CD}" presName="Accent" presStyleLbl="node1" presStyleIdx="3" presStyleCnt="4"/>
      <dgm:spPr/>
    </dgm:pt>
    <dgm:pt modelId="{893FE1D0-6B20-4AA3-835B-5AA22250F61A}" type="pres">
      <dgm:prSet presAssocID="{67CD4775-5672-4D7F-B80E-59CFAE7A85CD}" presName="Parent4" presStyleLbl="revTx" presStyleIdx="3" presStyleCnt="4" custScaleX="24332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3325976-4342-445F-926B-3ABC58B41BD8}" type="presOf" srcId="{67CD4775-5672-4D7F-B80E-59CFAE7A85CD}" destId="{893FE1D0-6B20-4AA3-835B-5AA22250F61A}" srcOrd="0" destOrd="0" presId="urn:microsoft.com/office/officeart/2009/layout/CircleArrowProcess"/>
    <dgm:cxn modelId="{E72EE33B-FEF1-4E43-8286-4C6301745086}" srcId="{0F709A0D-A38C-440F-9764-89197DEE0172}" destId="{56A4B097-EAE7-4D0F-B8C2-B47636AF7C4A}" srcOrd="1" destOrd="0" parTransId="{BCD90CE1-431E-42CB-B1C5-1DE6BAA35166}" sibTransId="{D21C8A6A-B141-4CC1-BE2E-D7940379D0BA}"/>
    <dgm:cxn modelId="{00DDF282-6099-401D-B0AC-BFEFB2271547}" srcId="{0F709A0D-A38C-440F-9764-89197DEE0172}" destId="{4C20DE31-74F9-4855-9431-017F4CF7C802}" srcOrd="2" destOrd="0" parTransId="{CD0424BC-DE83-4940-BE61-6F0A32AE941B}" sibTransId="{618C3246-4125-4108-92CB-B9A57703FC1C}"/>
    <dgm:cxn modelId="{10301728-3B58-43F7-B0C4-DDCC2D358DED}" type="presOf" srcId="{4C20DE31-74F9-4855-9431-017F4CF7C802}" destId="{C98B6900-1314-4597-9649-D7080C8390DB}" srcOrd="0" destOrd="0" presId="urn:microsoft.com/office/officeart/2009/layout/CircleArrowProcess"/>
    <dgm:cxn modelId="{735255E1-2FF3-4D24-812F-5CE8E3C87A1C}" type="presOf" srcId="{56A4B097-EAE7-4D0F-B8C2-B47636AF7C4A}" destId="{E03F43D8-645B-4A6D-A8CC-E7D8D0E08F52}" srcOrd="0" destOrd="0" presId="urn:microsoft.com/office/officeart/2009/layout/CircleArrowProcess"/>
    <dgm:cxn modelId="{EDA5B82A-E729-4FD2-8EB4-3B3E0F2904A3}" srcId="{0F709A0D-A38C-440F-9764-89197DEE0172}" destId="{67CD4775-5672-4D7F-B80E-59CFAE7A85CD}" srcOrd="3" destOrd="0" parTransId="{94EB9EF8-A402-4FA8-A16B-2FD033BD558D}" sibTransId="{4ADE4C32-5EF9-47B0-A122-18F7D0D02916}"/>
    <dgm:cxn modelId="{F9379AB0-39DE-4BFE-B7C6-363B78E2A1FD}" type="presOf" srcId="{007040D5-BB45-4E1D-BECC-7D7F53666040}" destId="{D56383A7-3056-43DB-A6AE-5BB116A701FA}" srcOrd="0" destOrd="0" presId="urn:microsoft.com/office/officeart/2009/layout/CircleArrowProcess"/>
    <dgm:cxn modelId="{1BEA3ED5-740F-4F88-8FF3-5A0E320A0987}" type="presOf" srcId="{0F709A0D-A38C-440F-9764-89197DEE0172}" destId="{02E403EC-57D9-4118-87F3-B8D63F196861}" srcOrd="0" destOrd="0" presId="urn:microsoft.com/office/officeart/2009/layout/CircleArrowProcess"/>
    <dgm:cxn modelId="{9B3937D7-6FD8-4E33-A191-E51B3CF8643A}" srcId="{0F709A0D-A38C-440F-9764-89197DEE0172}" destId="{007040D5-BB45-4E1D-BECC-7D7F53666040}" srcOrd="0" destOrd="0" parTransId="{6524CCE0-10F5-459F-A9EA-DD739FD44E0D}" sibTransId="{A21060A3-0770-4740-84FD-782B56C71167}"/>
    <dgm:cxn modelId="{2E60C5A6-BA7C-43AA-931F-F8A324479096}" type="presParOf" srcId="{02E403EC-57D9-4118-87F3-B8D63F196861}" destId="{9769AE94-AAF9-4C0E-9553-0CD37E4516E3}" srcOrd="0" destOrd="0" presId="urn:microsoft.com/office/officeart/2009/layout/CircleArrowProcess"/>
    <dgm:cxn modelId="{4483FA70-15CD-4444-AA16-958C6EBBB80F}" type="presParOf" srcId="{9769AE94-AAF9-4C0E-9553-0CD37E4516E3}" destId="{8EAD9DA6-ECCA-4BD5-8E9A-C06C7A43F2A5}" srcOrd="0" destOrd="0" presId="urn:microsoft.com/office/officeart/2009/layout/CircleArrowProcess"/>
    <dgm:cxn modelId="{F32BAB87-6044-43B4-A620-9FC4FAA40439}" type="presParOf" srcId="{02E403EC-57D9-4118-87F3-B8D63F196861}" destId="{D56383A7-3056-43DB-A6AE-5BB116A701FA}" srcOrd="1" destOrd="0" presId="urn:microsoft.com/office/officeart/2009/layout/CircleArrowProcess"/>
    <dgm:cxn modelId="{F4C201DC-B419-431A-A71E-1EDCD637D7C4}" type="presParOf" srcId="{02E403EC-57D9-4118-87F3-B8D63F196861}" destId="{2B643F23-387F-4A61-9D7D-AD634BEA11AE}" srcOrd="2" destOrd="0" presId="urn:microsoft.com/office/officeart/2009/layout/CircleArrowProcess"/>
    <dgm:cxn modelId="{11682CC5-F026-463F-A761-1BA1EF0AE2A6}" type="presParOf" srcId="{2B643F23-387F-4A61-9D7D-AD634BEA11AE}" destId="{D5F9AB72-4D31-4FC7-B149-4C39194282F1}" srcOrd="0" destOrd="0" presId="urn:microsoft.com/office/officeart/2009/layout/CircleArrowProcess"/>
    <dgm:cxn modelId="{0E7CC2C6-C717-457D-9ECC-CC8B0E9A5089}" type="presParOf" srcId="{02E403EC-57D9-4118-87F3-B8D63F196861}" destId="{E03F43D8-645B-4A6D-A8CC-E7D8D0E08F52}" srcOrd="3" destOrd="0" presId="urn:microsoft.com/office/officeart/2009/layout/CircleArrowProcess"/>
    <dgm:cxn modelId="{D708BF8F-45EF-45C5-BB47-D489530C65DD}" type="presParOf" srcId="{02E403EC-57D9-4118-87F3-B8D63F196861}" destId="{4726D358-267B-404E-B93E-9D6CD14AA52B}" srcOrd="4" destOrd="0" presId="urn:microsoft.com/office/officeart/2009/layout/CircleArrowProcess"/>
    <dgm:cxn modelId="{6A362E72-7DE7-4D3C-9A53-8494EC357FA1}" type="presParOf" srcId="{4726D358-267B-404E-B93E-9D6CD14AA52B}" destId="{9E3F6596-54B0-452F-9CB9-77AFD08703A8}" srcOrd="0" destOrd="0" presId="urn:microsoft.com/office/officeart/2009/layout/CircleArrowProcess"/>
    <dgm:cxn modelId="{7B11D7BE-64AE-4332-A5DE-6E4AF157BA09}" type="presParOf" srcId="{02E403EC-57D9-4118-87F3-B8D63F196861}" destId="{C98B6900-1314-4597-9649-D7080C8390DB}" srcOrd="5" destOrd="0" presId="urn:microsoft.com/office/officeart/2009/layout/CircleArrowProcess"/>
    <dgm:cxn modelId="{9DB812EC-C867-4C7E-A6E6-4E6647FD677D}" type="presParOf" srcId="{02E403EC-57D9-4118-87F3-B8D63F196861}" destId="{E11C7101-2028-4774-BE7C-D1FC768E6B7E}" srcOrd="6" destOrd="0" presId="urn:microsoft.com/office/officeart/2009/layout/CircleArrowProcess"/>
    <dgm:cxn modelId="{22306D71-06D3-4721-910E-72F9ADEB3B22}" type="presParOf" srcId="{E11C7101-2028-4774-BE7C-D1FC768E6B7E}" destId="{BCED61F7-000F-4C0F-A95C-B2A8D195788F}" srcOrd="0" destOrd="0" presId="urn:microsoft.com/office/officeart/2009/layout/CircleArrowProcess"/>
    <dgm:cxn modelId="{6B4D199A-1EEE-4F10-B1A4-E708E2670858}" type="presParOf" srcId="{02E403EC-57D9-4118-87F3-B8D63F196861}" destId="{893FE1D0-6B20-4AA3-835B-5AA22250F61A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C32050F-3B56-4F0D-A61A-496231FAE279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9632F91E-A822-46E4-82A8-EC4D0E6FCEAB}">
      <dgm:prSet phldrT="[文字]" custT="1"/>
      <dgm:spPr>
        <a:solidFill>
          <a:srgbClr val="92D050"/>
        </a:solidFill>
        <a:ln w="19050">
          <a:solidFill>
            <a:schemeClr val="tx1"/>
          </a:solidFill>
        </a:ln>
      </dgm:spPr>
      <dgm:t>
        <a:bodyPr/>
        <a:lstStyle/>
        <a:p>
          <a:pPr algn="l"/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團隊共創式的</a:t>
          </a:r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增能工作坊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ACC70CB-EE28-419A-AB3F-B3C0DA05F48C}" type="parTrans" cxnId="{B27E5ABC-AD3F-40C9-8CD0-CA3D82C3D9B6}">
      <dgm:prSet/>
      <dgm:spPr/>
      <dgm:t>
        <a:bodyPr/>
        <a:lstStyle/>
        <a:p>
          <a:pPr algn="l"/>
          <a:endParaRPr lang="zh-TW" altLang="en-US" sz="20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9516AF4-8450-4435-B8C9-695439297C6F}" type="sibTrans" cxnId="{B27E5ABC-AD3F-40C9-8CD0-CA3D82C3D9B6}">
      <dgm:prSet custT="1"/>
      <dgm:spPr>
        <a:ln w="28575">
          <a:solidFill>
            <a:schemeClr val="tx1"/>
          </a:solidFill>
        </a:ln>
      </dgm:spPr>
      <dgm:t>
        <a:bodyPr/>
        <a:lstStyle/>
        <a:p>
          <a:pPr algn="l"/>
          <a:endParaRPr lang="zh-TW" altLang="en-US" sz="20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A46456E-E751-419B-9410-959220873FF8}">
      <dgm:prSet phldrT="[文字]" custT="1"/>
      <dgm:spPr>
        <a:solidFill>
          <a:srgbClr val="92D050"/>
        </a:solidFill>
        <a:ln w="38100">
          <a:solidFill>
            <a:schemeClr val="tx1"/>
          </a:solidFill>
        </a:ln>
      </dgm:spPr>
      <dgm:t>
        <a:bodyPr/>
        <a:lstStyle/>
        <a:p>
          <a:pPr algn="l"/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形成並運作</a:t>
          </a:r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教師社群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D2DF74F-D628-47C0-8EAF-7AB81748F953}" type="parTrans" cxnId="{ABBFBF39-6766-4E8A-93C2-EFAD2C01E66A}">
      <dgm:prSet/>
      <dgm:spPr/>
      <dgm:t>
        <a:bodyPr/>
        <a:lstStyle/>
        <a:p>
          <a:pPr algn="l"/>
          <a:endParaRPr lang="zh-TW" altLang="en-US" sz="20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B372582-2B63-400F-B196-EC6B6B9FD284}" type="sibTrans" cxnId="{ABBFBF39-6766-4E8A-93C2-EFAD2C01E66A}">
      <dgm:prSet custT="1"/>
      <dgm:spPr>
        <a:ln w="28575">
          <a:solidFill>
            <a:schemeClr val="tx1"/>
          </a:solidFill>
        </a:ln>
      </dgm:spPr>
      <dgm:t>
        <a:bodyPr/>
        <a:lstStyle/>
        <a:p>
          <a:pPr algn="l"/>
          <a:endParaRPr lang="zh-TW" altLang="en-US" sz="20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D521104-F072-4FED-B952-AA7D7E1D3DC5}">
      <dgm:prSet phldrT="[文字]" custT="1"/>
      <dgm:spPr>
        <a:solidFill>
          <a:srgbClr val="92D050"/>
        </a:solidFill>
        <a:ln w="38100">
          <a:solidFill>
            <a:schemeClr val="tx1"/>
          </a:solidFill>
        </a:ln>
      </dgm:spPr>
      <dgm:t>
        <a:bodyPr/>
        <a:lstStyle/>
        <a:p>
          <a:pPr algn="l"/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規劃</a:t>
          </a:r>
          <a:r>
            <a:rPr lang="zh-TW" altLang="en-US" sz="20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校訂課程</a:t>
          </a:r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與</a:t>
          </a:r>
          <a:r>
            <a:rPr lang="zh-TW" altLang="en-US" sz="20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選修課程</a:t>
          </a:r>
          <a:endParaRPr lang="zh-TW" altLang="en-US" sz="2000" b="1" dirty="0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E1D048-5510-4FBE-8C00-6E4E7B97662A}" type="parTrans" cxnId="{8F0A16BF-5BE8-4F7B-9E3A-D8F6FDC0E0D6}">
      <dgm:prSet/>
      <dgm:spPr/>
      <dgm:t>
        <a:bodyPr/>
        <a:lstStyle/>
        <a:p>
          <a:pPr algn="l"/>
          <a:endParaRPr lang="zh-TW" altLang="en-US" sz="20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E80A765-B64B-472C-A85A-8870DC16E27F}" type="sibTrans" cxnId="{8F0A16BF-5BE8-4F7B-9E3A-D8F6FDC0E0D6}">
      <dgm:prSet custT="1"/>
      <dgm:spPr>
        <a:ln w="28575">
          <a:solidFill>
            <a:schemeClr val="tx1"/>
          </a:solidFill>
        </a:ln>
      </dgm:spPr>
      <dgm:t>
        <a:bodyPr/>
        <a:lstStyle/>
        <a:p>
          <a:pPr algn="l"/>
          <a:endParaRPr lang="zh-TW" altLang="en-US" sz="20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4481F8E-944D-4D5B-A8E0-32A0006EA226}">
      <dgm:prSet phldrT="[文字]" custT="1"/>
      <dgm:spPr>
        <a:solidFill>
          <a:srgbClr val="FFFF00"/>
        </a:solidFill>
        <a:ln w="38100">
          <a:solidFill>
            <a:schemeClr val="tx1"/>
          </a:solidFill>
        </a:ln>
      </dgm:spPr>
      <dgm:t>
        <a:bodyPr/>
        <a:lstStyle/>
        <a:p>
          <a:pPr algn="l"/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運用高優計畫</a:t>
          </a:r>
          <a:r>
            <a:rPr lang="zh-TW" altLang="en-US" sz="24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試行</a:t>
          </a: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校訂與選修課程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4FE1FC1-4FA1-464B-9DC2-BDCF29B03345}" type="parTrans" cxnId="{6D9A0E62-01A3-4654-AF5C-E13E7EE70D83}">
      <dgm:prSet/>
      <dgm:spPr/>
      <dgm:t>
        <a:bodyPr/>
        <a:lstStyle/>
        <a:p>
          <a:pPr algn="l"/>
          <a:endParaRPr lang="zh-TW" altLang="en-US" sz="20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E539212-325F-407A-8816-21E7F857C260}" type="sibTrans" cxnId="{6D9A0E62-01A3-4654-AF5C-E13E7EE70D83}">
      <dgm:prSet/>
      <dgm:spPr/>
      <dgm:t>
        <a:bodyPr/>
        <a:lstStyle/>
        <a:p>
          <a:pPr algn="l"/>
          <a:endParaRPr lang="zh-TW" altLang="en-US" sz="20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0E8A873-F449-46F6-A163-6D17B16C6E63}" type="pres">
      <dgm:prSet presAssocID="{5C32050F-3B56-4F0D-A61A-496231FAE279}" presName="arrowDiagram" presStyleCnt="0">
        <dgm:presLayoutVars>
          <dgm:chMax val="5"/>
          <dgm:dir/>
          <dgm:resizeHandles val="exact"/>
        </dgm:presLayoutVars>
      </dgm:prSet>
      <dgm:spPr/>
    </dgm:pt>
    <dgm:pt modelId="{FA980A6F-5C6E-43F9-9378-E8B0FA2B4E02}" type="pres">
      <dgm:prSet presAssocID="{5C32050F-3B56-4F0D-A61A-496231FAE279}" presName="arrow" presStyleLbl="bgShp" presStyleIdx="0" presStyleCnt="1" custScaleX="100000" custScaleY="92397" custLinFactNeighborY="1936"/>
      <dgm:spPr>
        <a:solidFill>
          <a:srgbClr val="0070C0"/>
        </a:solidFill>
        <a:ln w="38100">
          <a:solidFill>
            <a:schemeClr val="tx1"/>
          </a:solidFill>
        </a:ln>
      </dgm:spPr>
    </dgm:pt>
    <dgm:pt modelId="{F792B62F-5693-4516-8E25-CFEC2270FE3C}" type="pres">
      <dgm:prSet presAssocID="{5C32050F-3B56-4F0D-A61A-496231FAE279}" presName="arrowDiagram4" presStyleCnt="0"/>
      <dgm:spPr/>
    </dgm:pt>
    <dgm:pt modelId="{D3913CE5-9FFA-458A-BA1E-D87D443C34BC}" type="pres">
      <dgm:prSet presAssocID="{9632F91E-A822-46E4-82A8-EC4D0E6FCEAB}" presName="bullet4a" presStyleLbl="node1" presStyleIdx="0" presStyleCnt="4" custLinFactX="-130634" custLinFactNeighborX="-200000" custLinFactNeighborY="-30058"/>
      <dgm:spPr>
        <a:solidFill>
          <a:srgbClr val="FFC000"/>
        </a:solidFill>
        <a:ln w="28575"/>
      </dgm:spPr>
    </dgm:pt>
    <dgm:pt modelId="{F51FC24C-E0C0-4AF8-831C-89D9905F098B}" type="pres">
      <dgm:prSet presAssocID="{9632F91E-A822-46E4-82A8-EC4D0E6FCEAB}" presName="textBox4a" presStyleLbl="revTx" presStyleIdx="0" presStyleCnt="4" custScaleX="279104" custScaleY="40995" custLinFactNeighborX="7038" custLinFactNeighborY="-1214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8ED97F4-A99B-4DDD-A6D2-04E205D7B083}" type="pres">
      <dgm:prSet presAssocID="{8A46456E-E751-419B-9410-959220873FF8}" presName="bullet4b" presStyleLbl="node1" presStyleIdx="1" presStyleCnt="4" custLinFactX="-33944" custLinFactNeighborX="-100000" custLinFactNeighborY="8642"/>
      <dgm:spPr>
        <a:solidFill>
          <a:srgbClr val="FFC000"/>
        </a:solidFill>
        <a:ln w="28575"/>
      </dgm:spPr>
    </dgm:pt>
    <dgm:pt modelId="{CCCBE191-6840-431F-9D78-9114F122EE0F}" type="pres">
      <dgm:prSet presAssocID="{8A46456E-E751-419B-9410-959220873FF8}" presName="textBox4b" presStyleLbl="revTx" presStyleIdx="1" presStyleCnt="4" custScaleX="185391" custScaleY="19189" custLinFactNeighborX="-3479" custLinFactNeighborY="-2929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3BBFEF-B59A-46D1-8EC2-DEBC916F0606}" type="pres">
      <dgm:prSet presAssocID="{BD521104-F072-4FED-B952-AA7D7E1D3DC5}" presName="bullet4c" presStyleLbl="node1" presStyleIdx="2" presStyleCnt="4" custLinFactNeighborX="-75589"/>
      <dgm:spPr>
        <a:solidFill>
          <a:srgbClr val="FFC000"/>
        </a:solidFill>
        <a:ln w="28575"/>
      </dgm:spPr>
    </dgm:pt>
    <dgm:pt modelId="{95941981-85E1-422F-B7B8-13B5F4030088}" type="pres">
      <dgm:prSet presAssocID="{BD521104-F072-4FED-B952-AA7D7E1D3DC5}" presName="textBox4c" presStyleLbl="revTx" presStyleIdx="2" presStyleCnt="4" custScaleX="234944" custScaleY="14384" custLinFactNeighborX="3989" custLinFactNeighborY="-346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AAB139-A3CF-485C-9932-61ACCCD12B6C}" type="pres">
      <dgm:prSet presAssocID="{34481F8E-944D-4D5B-A8E0-32A0006EA226}" presName="bullet4d" presStyleLbl="node1" presStyleIdx="3" presStyleCnt="4" custLinFactX="80134" custLinFactNeighborX="100000" custLinFactNeighborY="12171"/>
      <dgm:spPr>
        <a:solidFill>
          <a:srgbClr val="FFC000"/>
        </a:solidFill>
        <a:ln w="28575"/>
      </dgm:spPr>
    </dgm:pt>
    <dgm:pt modelId="{90362E00-C9CE-48A6-B828-3EAE19730C89}" type="pres">
      <dgm:prSet presAssocID="{34481F8E-944D-4D5B-A8E0-32A0006EA226}" presName="textBox4d" presStyleLbl="revTx" presStyleIdx="3" presStyleCnt="4" custScaleX="191279" custScaleY="31563" custLinFactNeighborX="-57518" custLinFactNeighborY="-7574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4A8F2E2-0FBE-4BE8-94FB-8C9C3585DB27}" type="presOf" srcId="{BD521104-F072-4FED-B952-AA7D7E1D3DC5}" destId="{95941981-85E1-422F-B7B8-13B5F4030088}" srcOrd="0" destOrd="0" presId="urn:microsoft.com/office/officeart/2005/8/layout/arrow2"/>
    <dgm:cxn modelId="{ABBFBF39-6766-4E8A-93C2-EFAD2C01E66A}" srcId="{5C32050F-3B56-4F0D-A61A-496231FAE279}" destId="{8A46456E-E751-419B-9410-959220873FF8}" srcOrd="1" destOrd="0" parTransId="{7D2DF74F-D628-47C0-8EAF-7AB81748F953}" sibTransId="{4B372582-2B63-400F-B196-EC6B6B9FD284}"/>
    <dgm:cxn modelId="{30B35A7F-3743-41BA-8C51-65790E781DCE}" type="presOf" srcId="{34481F8E-944D-4D5B-A8E0-32A0006EA226}" destId="{90362E00-C9CE-48A6-B828-3EAE19730C89}" srcOrd="0" destOrd="0" presId="urn:microsoft.com/office/officeart/2005/8/layout/arrow2"/>
    <dgm:cxn modelId="{6D9A0E62-01A3-4654-AF5C-E13E7EE70D83}" srcId="{5C32050F-3B56-4F0D-A61A-496231FAE279}" destId="{34481F8E-944D-4D5B-A8E0-32A0006EA226}" srcOrd="3" destOrd="0" parTransId="{C4FE1FC1-4FA1-464B-9DC2-BDCF29B03345}" sibTransId="{2E539212-325F-407A-8816-21E7F857C260}"/>
    <dgm:cxn modelId="{8F0A16BF-5BE8-4F7B-9E3A-D8F6FDC0E0D6}" srcId="{5C32050F-3B56-4F0D-A61A-496231FAE279}" destId="{BD521104-F072-4FED-B952-AA7D7E1D3DC5}" srcOrd="2" destOrd="0" parTransId="{59E1D048-5510-4FBE-8C00-6E4E7B97662A}" sibTransId="{AE80A765-B64B-472C-A85A-8870DC16E27F}"/>
    <dgm:cxn modelId="{B27E5ABC-AD3F-40C9-8CD0-CA3D82C3D9B6}" srcId="{5C32050F-3B56-4F0D-A61A-496231FAE279}" destId="{9632F91E-A822-46E4-82A8-EC4D0E6FCEAB}" srcOrd="0" destOrd="0" parTransId="{CACC70CB-EE28-419A-AB3F-B3C0DA05F48C}" sibTransId="{C9516AF4-8450-4435-B8C9-695439297C6F}"/>
    <dgm:cxn modelId="{8D9D7DB8-B1A3-4A96-8539-81F057CB8766}" type="presOf" srcId="{8A46456E-E751-419B-9410-959220873FF8}" destId="{CCCBE191-6840-431F-9D78-9114F122EE0F}" srcOrd="0" destOrd="0" presId="urn:microsoft.com/office/officeart/2005/8/layout/arrow2"/>
    <dgm:cxn modelId="{472941BA-ED15-4D10-A61D-612FD3667018}" type="presOf" srcId="{5C32050F-3B56-4F0D-A61A-496231FAE279}" destId="{A0E8A873-F449-46F6-A163-6D17B16C6E63}" srcOrd="0" destOrd="0" presId="urn:microsoft.com/office/officeart/2005/8/layout/arrow2"/>
    <dgm:cxn modelId="{233FD2BB-B3B9-453D-926D-5FA765E76863}" type="presOf" srcId="{9632F91E-A822-46E4-82A8-EC4D0E6FCEAB}" destId="{F51FC24C-E0C0-4AF8-831C-89D9905F098B}" srcOrd="0" destOrd="0" presId="urn:microsoft.com/office/officeart/2005/8/layout/arrow2"/>
    <dgm:cxn modelId="{B5C08958-EF9B-4603-B545-FEF852AC4BCA}" type="presParOf" srcId="{A0E8A873-F449-46F6-A163-6D17B16C6E63}" destId="{FA980A6F-5C6E-43F9-9378-E8B0FA2B4E02}" srcOrd="0" destOrd="0" presId="urn:microsoft.com/office/officeart/2005/8/layout/arrow2"/>
    <dgm:cxn modelId="{8A538BDA-2943-42D3-ABE7-AE9109DF9FF1}" type="presParOf" srcId="{A0E8A873-F449-46F6-A163-6D17B16C6E63}" destId="{F792B62F-5693-4516-8E25-CFEC2270FE3C}" srcOrd="1" destOrd="0" presId="urn:microsoft.com/office/officeart/2005/8/layout/arrow2"/>
    <dgm:cxn modelId="{C5B3C8E6-5A00-4064-9318-B85E94699C47}" type="presParOf" srcId="{F792B62F-5693-4516-8E25-CFEC2270FE3C}" destId="{D3913CE5-9FFA-458A-BA1E-D87D443C34BC}" srcOrd="0" destOrd="0" presId="urn:microsoft.com/office/officeart/2005/8/layout/arrow2"/>
    <dgm:cxn modelId="{D5D79A03-F1F0-4E3D-B930-B5EA3E0E0AB4}" type="presParOf" srcId="{F792B62F-5693-4516-8E25-CFEC2270FE3C}" destId="{F51FC24C-E0C0-4AF8-831C-89D9905F098B}" srcOrd="1" destOrd="0" presId="urn:microsoft.com/office/officeart/2005/8/layout/arrow2"/>
    <dgm:cxn modelId="{79394D9D-FA13-4CDD-B3F5-762DF7437033}" type="presParOf" srcId="{F792B62F-5693-4516-8E25-CFEC2270FE3C}" destId="{38ED97F4-A99B-4DDD-A6D2-04E205D7B083}" srcOrd="2" destOrd="0" presId="urn:microsoft.com/office/officeart/2005/8/layout/arrow2"/>
    <dgm:cxn modelId="{2AE8A9B4-F070-4295-B512-ABC5448F715F}" type="presParOf" srcId="{F792B62F-5693-4516-8E25-CFEC2270FE3C}" destId="{CCCBE191-6840-431F-9D78-9114F122EE0F}" srcOrd="3" destOrd="0" presId="urn:microsoft.com/office/officeart/2005/8/layout/arrow2"/>
    <dgm:cxn modelId="{73BBBCD0-69B0-4678-89DA-048CE21BAC8A}" type="presParOf" srcId="{F792B62F-5693-4516-8E25-CFEC2270FE3C}" destId="{723BBFEF-B59A-46D1-8EC2-DEBC916F0606}" srcOrd="4" destOrd="0" presId="urn:microsoft.com/office/officeart/2005/8/layout/arrow2"/>
    <dgm:cxn modelId="{C2A84D65-5890-4CF8-A6E0-57A056C21E03}" type="presParOf" srcId="{F792B62F-5693-4516-8E25-CFEC2270FE3C}" destId="{95941981-85E1-422F-B7B8-13B5F4030088}" srcOrd="5" destOrd="0" presId="urn:microsoft.com/office/officeart/2005/8/layout/arrow2"/>
    <dgm:cxn modelId="{B3D3A532-F190-4DA8-9001-57913CB637B0}" type="presParOf" srcId="{F792B62F-5693-4516-8E25-CFEC2270FE3C}" destId="{6AAAB139-A3CF-485C-9932-61ACCCD12B6C}" srcOrd="6" destOrd="0" presId="urn:microsoft.com/office/officeart/2005/8/layout/arrow2"/>
    <dgm:cxn modelId="{BFE32CCD-5812-4332-B188-2674C83953E5}" type="presParOf" srcId="{F792B62F-5693-4516-8E25-CFEC2270FE3C}" destId="{90362E00-C9CE-48A6-B828-3EAE19730C89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EB07FCD-F0C1-4AF8-893D-B7ED2AD99ABD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DDF773BB-37AE-4F21-854D-38BFE4C48AD9}">
      <dgm:prSet phldrT="[文字]" custT="1"/>
      <dgm:spPr>
        <a:solidFill>
          <a:srgbClr val="FFC000"/>
        </a:solidFill>
        <a:ln w="38100"/>
      </dgm:spPr>
      <dgm:t>
        <a:bodyPr/>
        <a:lstStyle/>
        <a:p>
          <a:r>
            <a: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一、通識抵免</a:t>
          </a:r>
        </a:p>
      </dgm:t>
    </dgm:pt>
    <dgm:pt modelId="{7848877C-4CB7-491E-8602-EC4707574714}" type="parTrans" cxnId="{BF44AB44-B8DC-4A6D-8613-09B207493E85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69F809E-26C3-42E2-8A2B-E3A73CBE7A4D}" type="sibTrans" cxnId="{BF44AB44-B8DC-4A6D-8613-09B207493E85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734DCAB-79EA-47E6-8EE1-BCDB40FD4FD3}">
      <dgm:prSet phldrT="[文字]" custT="1"/>
      <dgm:spPr>
        <a:solidFill>
          <a:schemeClr val="accent2">
            <a:lumMod val="60000"/>
            <a:lumOff val="40000"/>
            <a:alpha val="90000"/>
          </a:schemeClr>
        </a:solidFill>
        <a:ln w="38100"/>
      </dgm:spPr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多元選修</a:t>
          </a:r>
        </a:p>
      </dgm:t>
    </dgm:pt>
    <dgm:pt modelId="{93CB16FC-A327-497E-A65F-CB7EBFEC0B54}" type="parTrans" cxnId="{A2C890F4-A6CE-4DF6-8072-4673BB3A6F5B}">
      <dgm:prSet/>
      <dgm:spPr>
        <a:ln>
          <a:solidFill>
            <a:schemeClr val="tx1"/>
          </a:solidFill>
        </a:ln>
      </dgm:spPr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9B7EB2-65AA-4192-B2C5-08D80FF60A71}" type="sibTrans" cxnId="{A2C890F4-A6CE-4DF6-8072-4673BB3A6F5B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F085A9B-79AE-4A28-81B2-A7954CC18D5A}">
      <dgm:prSet phldrT="[文字]" custT="1"/>
      <dgm:spPr>
        <a:solidFill>
          <a:schemeClr val="accent2">
            <a:lumMod val="20000"/>
            <a:lumOff val="80000"/>
            <a:alpha val="90000"/>
          </a:schemeClr>
        </a:solidFill>
        <a:ln w="38100"/>
      </dgm:spPr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第二外語</a:t>
          </a:r>
        </a:p>
      </dgm:t>
    </dgm:pt>
    <dgm:pt modelId="{4E5F6DB5-7EE9-4043-B10C-36F085EB9E47}" type="parTrans" cxnId="{0FA2E5A1-6CE7-4590-9A44-DA8AD511E37B}">
      <dgm:prSet/>
      <dgm:spPr>
        <a:ln w="38100"/>
      </dgm:spPr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6C043E9-BADF-47BB-AEB0-8D8A0BAF6D1D}" type="sibTrans" cxnId="{0FA2E5A1-6CE7-4590-9A44-DA8AD511E37B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17E1D4C-C59C-420A-A9E3-C3F77CCB2F41}">
      <dgm:prSet phldrT="[文字]" custT="1"/>
      <dgm:spPr>
        <a:solidFill>
          <a:srgbClr val="92D050"/>
        </a:solidFill>
        <a:ln w="38100"/>
      </dgm:spPr>
      <dgm:t>
        <a:bodyPr/>
        <a:lstStyle/>
        <a:p>
          <a:r>
            <a:rPr lang="zh-TW" altLang="en-US" sz="2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二</a:t>
          </a:r>
          <a:r>
            <a:rPr lang="zh-TW" altLang="en-US" sz="26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、與大學學院</a:t>
          </a:r>
          <a:r>
            <a:rPr lang="zh-TW" altLang="en-US" sz="2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銜接</a:t>
          </a:r>
        </a:p>
      </dgm:t>
    </dgm:pt>
    <dgm:pt modelId="{5A300755-D0F3-4943-BBC5-E075583ED64F}" type="parTrans" cxnId="{E9C83920-E687-44DF-A8BB-2BB10A7E9638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E41D100-A67D-40C5-A179-39270BC36DB0}" type="sibTrans" cxnId="{E9C83920-E687-44DF-A8BB-2BB10A7E9638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D391AC8-117B-4734-871A-494C6FACDC1D}">
      <dgm:prSet phldrT="[文字]" custT="1"/>
      <dgm:spPr>
        <a:solidFill>
          <a:srgbClr val="00B0F0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醫學院</a:t>
          </a:r>
          <a:endParaRPr lang="en-US" altLang="zh-TW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C3F7533-B4D8-4A6D-8C0C-B43B2F6CEBAA}" type="parTrans" cxnId="{48647791-B593-4A05-84C7-F49E855F6EA7}">
      <dgm:prSet/>
      <dgm:spPr>
        <a:ln>
          <a:solidFill>
            <a:schemeClr val="tx1"/>
          </a:solidFill>
        </a:ln>
      </dgm:spPr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4AB4FE1-BA31-4E37-A2E3-5B15426D6607}" type="sibTrans" cxnId="{48647791-B593-4A05-84C7-F49E855F6EA7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6D5046-F28A-4254-9934-D08142123E84}">
      <dgm:prSet phldrT="[文字]" custT="1"/>
      <dgm:spPr>
        <a:solidFill>
          <a:schemeClr val="accent4">
            <a:lumMod val="60000"/>
            <a:lumOff val="40000"/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傳播學院</a:t>
          </a:r>
        </a:p>
      </dgm:t>
    </dgm:pt>
    <dgm:pt modelId="{891DF00C-09F8-42E7-A9BC-5588A5B35BDA}" type="parTrans" cxnId="{8E7E2D6E-1275-4BC8-B3EE-51031647A7D3}">
      <dgm:prSet/>
      <dgm:spPr>
        <a:ln>
          <a:solidFill>
            <a:schemeClr val="tx1"/>
          </a:solidFill>
        </a:ln>
      </dgm:spPr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B9CDC67-6000-46A0-A3CB-C7F8B23B68E3}" type="sibTrans" cxnId="{8E7E2D6E-1275-4BC8-B3EE-51031647A7D3}">
      <dgm:prSet/>
      <dgm:spPr/>
      <dgm:t>
        <a:bodyPr/>
        <a:lstStyle/>
        <a:p>
          <a:endParaRPr lang="zh-TW" altLang="en-US" sz="2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07D0D59-4289-43ED-A0AA-7A835ED5758B}">
      <dgm:prSet phldrT="[文字]" custT="1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國際學院</a:t>
          </a:r>
        </a:p>
      </dgm:t>
    </dgm:pt>
    <dgm:pt modelId="{A920771C-292D-414F-900B-7C794076D613}" type="parTrans" cxnId="{5CC84DFD-22BA-4607-A962-D2E3ACC74BF2}">
      <dgm:prSet/>
      <dgm:spPr>
        <a:ln>
          <a:solidFill>
            <a:schemeClr val="tx1"/>
          </a:solidFill>
        </a:ln>
      </dgm:spPr>
      <dgm:t>
        <a:bodyPr/>
        <a:lstStyle/>
        <a:p>
          <a:endParaRPr lang="zh-TW" altLang="en-US"/>
        </a:p>
      </dgm:t>
    </dgm:pt>
    <dgm:pt modelId="{95450F09-96DF-4BB6-846F-99AB37A7F49F}" type="sibTrans" cxnId="{5CC84DFD-22BA-4607-A962-D2E3ACC74BF2}">
      <dgm:prSet/>
      <dgm:spPr/>
      <dgm:t>
        <a:bodyPr/>
        <a:lstStyle/>
        <a:p>
          <a:endParaRPr lang="zh-TW" altLang="en-US"/>
        </a:p>
      </dgm:t>
    </dgm:pt>
    <dgm:pt modelId="{B47E414D-260D-421C-84DE-035AA53FFF8D}" type="pres">
      <dgm:prSet presAssocID="{8EB07FCD-F0C1-4AF8-893D-B7ED2AD99AB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32B69FA4-D3ED-4A0E-BD43-06E4BF1636F2}" type="pres">
      <dgm:prSet presAssocID="{DDF773BB-37AE-4F21-854D-38BFE4C48AD9}" presName="root" presStyleCnt="0"/>
      <dgm:spPr/>
    </dgm:pt>
    <dgm:pt modelId="{F30B779C-0910-4D14-B4BB-DADC81AEE1EB}" type="pres">
      <dgm:prSet presAssocID="{DDF773BB-37AE-4F21-854D-38BFE4C48AD9}" presName="rootComposite" presStyleCnt="0"/>
      <dgm:spPr/>
    </dgm:pt>
    <dgm:pt modelId="{5DEC3DAA-9A31-4781-94BD-BC92C4942DB3}" type="pres">
      <dgm:prSet presAssocID="{DDF773BB-37AE-4F21-854D-38BFE4C48AD9}" presName="rootText" presStyleLbl="node1" presStyleIdx="0" presStyleCnt="2" custScaleX="147494"/>
      <dgm:spPr/>
      <dgm:t>
        <a:bodyPr/>
        <a:lstStyle/>
        <a:p>
          <a:endParaRPr lang="zh-TW" altLang="en-US"/>
        </a:p>
      </dgm:t>
    </dgm:pt>
    <dgm:pt modelId="{CD7848C4-4C5A-4305-AB85-963FAAA5AA72}" type="pres">
      <dgm:prSet presAssocID="{DDF773BB-37AE-4F21-854D-38BFE4C48AD9}" presName="rootConnector" presStyleLbl="node1" presStyleIdx="0" presStyleCnt="2"/>
      <dgm:spPr/>
      <dgm:t>
        <a:bodyPr/>
        <a:lstStyle/>
        <a:p>
          <a:endParaRPr lang="zh-TW" altLang="en-US"/>
        </a:p>
      </dgm:t>
    </dgm:pt>
    <dgm:pt modelId="{9E33B160-B120-4C0C-B26B-63445A9A628C}" type="pres">
      <dgm:prSet presAssocID="{DDF773BB-37AE-4F21-854D-38BFE4C48AD9}" presName="childShape" presStyleCnt="0"/>
      <dgm:spPr/>
    </dgm:pt>
    <dgm:pt modelId="{E77B4D91-32F0-46CF-9DE7-EDFF2B340292}" type="pres">
      <dgm:prSet presAssocID="{93CB16FC-A327-497E-A65F-CB7EBFEC0B54}" presName="Name13" presStyleLbl="parChTrans1D2" presStyleIdx="0" presStyleCnt="5"/>
      <dgm:spPr/>
      <dgm:t>
        <a:bodyPr/>
        <a:lstStyle/>
        <a:p>
          <a:endParaRPr lang="zh-TW" altLang="en-US"/>
        </a:p>
      </dgm:t>
    </dgm:pt>
    <dgm:pt modelId="{3003B598-68CF-4E17-8B7E-578356CF2A62}" type="pres">
      <dgm:prSet presAssocID="{9734DCAB-79EA-47E6-8EE1-BCDB40FD4FD3}" presName="childText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FB26C2C-A594-4BBC-B82E-C9A3D8F4D8AD}" type="pres">
      <dgm:prSet presAssocID="{4E5F6DB5-7EE9-4043-B10C-36F085EB9E47}" presName="Name13" presStyleLbl="parChTrans1D2" presStyleIdx="1" presStyleCnt="5"/>
      <dgm:spPr/>
      <dgm:t>
        <a:bodyPr/>
        <a:lstStyle/>
        <a:p>
          <a:endParaRPr lang="zh-TW" altLang="en-US"/>
        </a:p>
      </dgm:t>
    </dgm:pt>
    <dgm:pt modelId="{5D614620-4CBE-4CAA-989E-E94C388A4380}" type="pres">
      <dgm:prSet presAssocID="{4F085A9B-79AE-4A28-81B2-A7954CC18D5A}" presName="childText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808803-24E4-4A83-9080-6AE282CF0F18}" type="pres">
      <dgm:prSet presAssocID="{D17E1D4C-C59C-420A-A9E3-C3F77CCB2F41}" presName="root" presStyleCnt="0"/>
      <dgm:spPr/>
    </dgm:pt>
    <dgm:pt modelId="{91E522F3-5B53-4FDA-9141-76D7BD2CB621}" type="pres">
      <dgm:prSet presAssocID="{D17E1D4C-C59C-420A-A9E3-C3F77CCB2F41}" presName="rootComposite" presStyleCnt="0"/>
      <dgm:spPr/>
    </dgm:pt>
    <dgm:pt modelId="{515277EC-5BC4-414C-9D3D-F9674AABD957}" type="pres">
      <dgm:prSet presAssocID="{D17E1D4C-C59C-420A-A9E3-C3F77CCB2F41}" presName="rootText" presStyleLbl="node1" presStyleIdx="1" presStyleCnt="2" custScaleX="181146"/>
      <dgm:spPr/>
      <dgm:t>
        <a:bodyPr/>
        <a:lstStyle/>
        <a:p>
          <a:endParaRPr lang="zh-TW" altLang="en-US"/>
        </a:p>
      </dgm:t>
    </dgm:pt>
    <dgm:pt modelId="{44170F7F-F5D4-4368-AD33-782B0B61D8CD}" type="pres">
      <dgm:prSet presAssocID="{D17E1D4C-C59C-420A-A9E3-C3F77CCB2F41}" presName="rootConnector" presStyleLbl="node1" presStyleIdx="1" presStyleCnt="2"/>
      <dgm:spPr/>
      <dgm:t>
        <a:bodyPr/>
        <a:lstStyle/>
        <a:p>
          <a:endParaRPr lang="zh-TW" altLang="en-US"/>
        </a:p>
      </dgm:t>
    </dgm:pt>
    <dgm:pt modelId="{06CE16B9-E2D7-47C8-908E-B1385888E815}" type="pres">
      <dgm:prSet presAssocID="{D17E1D4C-C59C-420A-A9E3-C3F77CCB2F41}" presName="childShape" presStyleCnt="0"/>
      <dgm:spPr/>
    </dgm:pt>
    <dgm:pt modelId="{D506009E-A3D2-4E2D-8BF9-74B8BCBFDA05}" type="pres">
      <dgm:prSet presAssocID="{9C3F7533-B4D8-4A6D-8C0C-B43B2F6CEBAA}" presName="Name13" presStyleLbl="parChTrans1D2" presStyleIdx="2" presStyleCnt="5"/>
      <dgm:spPr/>
      <dgm:t>
        <a:bodyPr/>
        <a:lstStyle/>
        <a:p>
          <a:endParaRPr lang="zh-TW" altLang="en-US"/>
        </a:p>
      </dgm:t>
    </dgm:pt>
    <dgm:pt modelId="{6E8201AF-9657-4F1D-AABF-C151F80A57C6}" type="pres">
      <dgm:prSet presAssocID="{BD391AC8-117B-4734-871A-494C6FACDC1D}" presName="childText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07621A5-BE34-4EF7-B839-87010BABDE85}" type="pres">
      <dgm:prSet presAssocID="{891DF00C-09F8-42E7-A9BC-5588A5B35BDA}" presName="Name13" presStyleLbl="parChTrans1D2" presStyleIdx="3" presStyleCnt="5"/>
      <dgm:spPr/>
      <dgm:t>
        <a:bodyPr/>
        <a:lstStyle/>
        <a:p>
          <a:endParaRPr lang="zh-TW" altLang="en-US"/>
        </a:p>
      </dgm:t>
    </dgm:pt>
    <dgm:pt modelId="{2AC0D1FE-1D72-4515-9F25-260D5A382C75}" type="pres">
      <dgm:prSet presAssocID="{516D5046-F28A-4254-9934-D08142123E84}" presName="childText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14B2152-482C-498D-9B72-F3AB7DE72EAF}" type="pres">
      <dgm:prSet presAssocID="{A920771C-292D-414F-900B-7C794076D613}" presName="Name13" presStyleLbl="parChTrans1D2" presStyleIdx="4" presStyleCnt="5"/>
      <dgm:spPr/>
      <dgm:t>
        <a:bodyPr/>
        <a:lstStyle/>
        <a:p>
          <a:endParaRPr lang="zh-TW" altLang="en-US"/>
        </a:p>
      </dgm:t>
    </dgm:pt>
    <dgm:pt modelId="{CEC34F24-BB24-4A36-A498-B1E06A7A3D2D}" type="pres">
      <dgm:prSet presAssocID="{A07D0D59-4289-43ED-A0AA-7A835ED5758B}" presName="childText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0A2D02E-863B-4D8E-B301-6AF45CAA7E0C}" type="presOf" srcId="{D17E1D4C-C59C-420A-A9E3-C3F77CCB2F41}" destId="{44170F7F-F5D4-4368-AD33-782B0B61D8CD}" srcOrd="1" destOrd="0" presId="urn:microsoft.com/office/officeart/2005/8/layout/hierarchy3"/>
    <dgm:cxn modelId="{1ABBFF68-FDF7-4921-AB89-716E538D4EE1}" type="presOf" srcId="{D17E1D4C-C59C-420A-A9E3-C3F77CCB2F41}" destId="{515277EC-5BC4-414C-9D3D-F9674AABD957}" srcOrd="0" destOrd="0" presId="urn:microsoft.com/office/officeart/2005/8/layout/hierarchy3"/>
    <dgm:cxn modelId="{0FA2E5A1-6CE7-4590-9A44-DA8AD511E37B}" srcId="{DDF773BB-37AE-4F21-854D-38BFE4C48AD9}" destId="{4F085A9B-79AE-4A28-81B2-A7954CC18D5A}" srcOrd="1" destOrd="0" parTransId="{4E5F6DB5-7EE9-4043-B10C-36F085EB9E47}" sibTransId="{36C043E9-BADF-47BB-AEB0-8D8A0BAF6D1D}"/>
    <dgm:cxn modelId="{78842A03-B5DB-4276-AA8C-43AD1806E41A}" type="presOf" srcId="{9C3F7533-B4D8-4A6D-8C0C-B43B2F6CEBAA}" destId="{D506009E-A3D2-4E2D-8BF9-74B8BCBFDA05}" srcOrd="0" destOrd="0" presId="urn:microsoft.com/office/officeart/2005/8/layout/hierarchy3"/>
    <dgm:cxn modelId="{26AA00CD-A27E-4E51-8B72-A0D15D2E253D}" type="presOf" srcId="{BD391AC8-117B-4734-871A-494C6FACDC1D}" destId="{6E8201AF-9657-4F1D-AABF-C151F80A57C6}" srcOrd="0" destOrd="0" presId="urn:microsoft.com/office/officeart/2005/8/layout/hierarchy3"/>
    <dgm:cxn modelId="{8E7E2D6E-1275-4BC8-B3EE-51031647A7D3}" srcId="{D17E1D4C-C59C-420A-A9E3-C3F77CCB2F41}" destId="{516D5046-F28A-4254-9934-D08142123E84}" srcOrd="1" destOrd="0" parTransId="{891DF00C-09F8-42E7-A9BC-5588A5B35BDA}" sibTransId="{6B9CDC67-6000-46A0-A3CB-C7F8B23B68E3}"/>
    <dgm:cxn modelId="{48647791-B593-4A05-84C7-F49E855F6EA7}" srcId="{D17E1D4C-C59C-420A-A9E3-C3F77CCB2F41}" destId="{BD391AC8-117B-4734-871A-494C6FACDC1D}" srcOrd="0" destOrd="0" parTransId="{9C3F7533-B4D8-4A6D-8C0C-B43B2F6CEBAA}" sibTransId="{74AB4FE1-BA31-4E37-A2E3-5B15426D6607}"/>
    <dgm:cxn modelId="{36B28971-0EE4-485F-BF5F-6445C611BE1A}" type="presOf" srcId="{8EB07FCD-F0C1-4AF8-893D-B7ED2AD99ABD}" destId="{B47E414D-260D-421C-84DE-035AA53FFF8D}" srcOrd="0" destOrd="0" presId="urn:microsoft.com/office/officeart/2005/8/layout/hierarchy3"/>
    <dgm:cxn modelId="{981CD545-CAD7-418F-A9B0-BFE14A19F799}" type="presOf" srcId="{4E5F6DB5-7EE9-4043-B10C-36F085EB9E47}" destId="{0FB26C2C-A594-4BBC-B82E-C9A3D8F4D8AD}" srcOrd="0" destOrd="0" presId="urn:microsoft.com/office/officeart/2005/8/layout/hierarchy3"/>
    <dgm:cxn modelId="{D2DE4954-1828-4560-B0A9-1D9C46E982A7}" type="presOf" srcId="{93CB16FC-A327-497E-A65F-CB7EBFEC0B54}" destId="{E77B4D91-32F0-46CF-9DE7-EDFF2B340292}" srcOrd="0" destOrd="0" presId="urn:microsoft.com/office/officeart/2005/8/layout/hierarchy3"/>
    <dgm:cxn modelId="{78DD957B-DF8B-481C-8913-8DB99AF5F651}" type="presOf" srcId="{DDF773BB-37AE-4F21-854D-38BFE4C48AD9}" destId="{CD7848C4-4C5A-4305-AB85-963FAAA5AA72}" srcOrd="1" destOrd="0" presId="urn:microsoft.com/office/officeart/2005/8/layout/hierarchy3"/>
    <dgm:cxn modelId="{BF44AB44-B8DC-4A6D-8613-09B207493E85}" srcId="{8EB07FCD-F0C1-4AF8-893D-B7ED2AD99ABD}" destId="{DDF773BB-37AE-4F21-854D-38BFE4C48AD9}" srcOrd="0" destOrd="0" parTransId="{7848877C-4CB7-491E-8602-EC4707574714}" sibTransId="{869F809E-26C3-42E2-8A2B-E3A73CBE7A4D}"/>
    <dgm:cxn modelId="{A2C890F4-A6CE-4DF6-8072-4673BB3A6F5B}" srcId="{DDF773BB-37AE-4F21-854D-38BFE4C48AD9}" destId="{9734DCAB-79EA-47E6-8EE1-BCDB40FD4FD3}" srcOrd="0" destOrd="0" parTransId="{93CB16FC-A327-497E-A65F-CB7EBFEC0B54}" sibTransId="{AA9B7EB2-65AA-4192-B2C5-08D80FF60A71}"/>
    <dgm:cxn modelId="{8C0497F6-CEA1-43EE-8C88-F9B4DDD44CD0}" type="presOf" srcId="{9734DCAB-79EA-47E6-8EE1-BCDB40FD4FD3}" destId="{3003B598-68CF-4E17-8B7E-578356CF2A62}" srcOrd="0" destOrd="0" presId="urn:microsoft.com/office/officeart/2005/8/layout/hierarchy3"/>
    <dgm:cxn modelId="{CC0ED014-92A9-487D-A7CA-7E5104D3D358}" type="presOf" srcId="{4F085A9B-79AE-4A28-81B2-A7954CC18D5A}" destId="{5D614620-4CBE-4CAA-989E-E94C388A4380}" srcOrd="0" destOrd="0" presId="urn:microsoft.com/office/officeart/2005/8/layout/hierarchy3"/>
    <dgm:cxn modelId="{E79A6BF8-B04B-485F-BD15-58C1CCA18E69}" type="presOf" srcId="{DDF773BB-37AE-4F21-854D-38BFE4C48AD9}" destId="{5DEC3DAA-9A31-4781-94BD-BC92C4942DB3}" srcOrd="0" destOrd="0" presId="urn:microsoft.com/office/officeart/2005/8/layout/hierarchy3"/>
    <dgm:cxn modelId="{07689514-7060-4AC8-8D55-2F7A9309276F}" type="presOf" srcId="{A920771C-292D-414F-900B-7C794076D613}" destId="{A14B2152-482C-498D-9B72-F3AB7DE72EAF}" srcOrd="0" destOrd="0" presId="urn:microsoft.com/office/officeart/2005/8/layout/hierarchy3"/>
    <dgm:cxn modelId="{89B96C6D-CCC6-4FFF-B060-2F9109F78063}" type="presOf" srcId="{516D5046-F28A-4254-9934-D08142123E84}" destId="{2AC0D1FE-1D72-4515-9F25-260D5A382C75}" srcOrd="0" destOrd="0" presId="urn:microsoft.com/office/officeart/2005/8/layout/hierarchy3"/>
    <dgm:cxn modelId="{E9C83920-E687-44DF-A8BB-2BB10A7E9638}" srcId="{8EB07FCD-F0C1-4AF8-893D-B7ED2AD99ABD}" destId="{D17E1D4C-C59C-420A-A9E3-C3F77CCB2F41}" srcOrd="1" destOrd="0" parTransId="{5A300755-D0F3-4943-BBC5-E075583ED64F}" sibTransId="{8E41D100-A67D-40C5-A179-39270BC36DB0}"/>
    <dgm:cxn modelId="{7BB2116A-7689-402E-9A82-16203BB5A125}" type="presOf" srcId="{891DF00C-09F8-42E7-A9BC-5588A5B35BDA}" destId="{B07621A5-BE34-4EF7-B839-87010BABDE85}" srcOrd="0" destOrd="0" presId="urn:microsoft.com/office/officeart/2005/8/layout/hierarchy3"/>
    <dgm:cxn modelId="{5CC84DFD-22BA-4607-A962-D2E3ACC74BF2}" srcId="{D17E1D4C-C59C-420A-A9E3-C3F77CCB2F41}" destId="{A07D0D59-4289-43ED-A0AA-7A835ED5758B}" srcOrd="2" destOrd="0" parTransId="{A920771C-292D-414F-900B-7C794076D613}" sibTransId="{95450F09-96DF-4BB6-846F-99AB37A7F49F}"/>
    <dgm:cxn modelId="{7332548E-9B77-4957-B121-0F491449BA47}" type="presOf" srcId="{A07D0D59-4289-43ED-A0AA-7A835ED5758B}" destId="{CEC34F24-BB24-4A36-A498-B1E06A7A3D2D}" srcOrd="0" destOrd="0" presId="urn:microsoft.com/office/officeart/2005/8/layout/hierarchy3"/>
    <dgm:cxn modelId="{80A6F7F1-1500-4CE1-99D8-87D5F76E71CD}" type="presParOf" srcId="{B47E414D-260D-421C-84DE-035AA53FFF8D}" destId="{32B69FA4-D3ED-4A0E-BD43-06E4BF1636F2}" srcOrd="0" destOrd="0" presId="urn:microsoft.com/office/officeart/2005/8/layout/hierarchy3"/>
    <dgm:cxn modelId="{6A964CD8-F34D-47D7-A6D6-886C22806D59}" type="presParOf" srcId="{32B69FA4-D3ED-4A0E-BD43-06E4BF1636F2}" destId="{F30B779C-0910-4D14-B4BB-DADC81AEE1EB}" srcOrd="0" destOrd="0" presId="urn:microsoft.com/office/officeart/2005/8/layout/hierarchy3"/>
    <dgm:cxn modelId="{10E33002-7579-4E0D-9678-BDDF071AA1F6}" type="presParOf" srcId="{F30B779C-0910-4D14-B4BB-DADC81AEE1EB}" destId="{5DEC3DAA-9A31-4781-94BD-BC92C4942DB3}" srcOrd="0" destOrd="0" presId="urn:microsoft.com/office/officeart/2005/8/layout/hierarchy3"/>
    <dgm:cxn modelId="{0BB9078B-C117-43C8-9532-555779F416C6}" type="presParOf" srcId="{F30B779C-0910-4D14-B4BB-DADC81AEE1EB}" destId="{CD7848C4-4C5A-4305-AB85-963FAAA5AA72}" srcOrd="1" destOrd="0" presId="urn:microsoft.com/office/officeart/2005/8/layout/hierarchy3"/>
    <dgm:cxn modelId="{F60AFED8-FACA-4476-8549-CA351B1599E6}" type="presParOf" srcId="{32B69FA4-D3ED-4A0E-BD43-06E4BF1636F2}" destId="{9E33B160-B120-4C0C-B26B-63445A9A628C}" srcOrd="1" destOrd="0" presId="urn:microsoft.com/office/officeart/2005/8/layout/hierarchy3"/>
    <dgm:cxn modelId="{8A31A59A-E89F-4097-ACB0-794077DF8580}" type="presParOf" srcId="{9E33B160-B120-4C0C-B26B-63445A9A628C}" destId="{E77B4D91-32F0-46CF-9DE7-EDFF2B340292}" srcOrd="0" destOrd="0" presId="urn:microsoft.com/office/officeart/2005/8/layout/hierarchy3"/>
    <dgm:cxn modelId="{0AF8304E-0C7F-4796-B1AA-4409239177B1}" type="presParOf" srcId="{9E33B160-B120-4C0C-B26B-63445A9A628C}" destId="{3003B598-68CF-4E17-8B7E-578356CF2A62}" srcOrd="1" destOrd="0" presId="urn:microsoft.com/office/officeart/2005/8/layout/hierarchy3"/>
    <dgm:cxn modelId="{759E77C3-1306-4C93-9F43-2BC7565DB1CB}" type="presParOf" srcId="{9E33B160-B120-4C0C-B26B-63445A9A628C}" destId="{0FB26C2C-A594-4BBC-B82E-C9A3D8F4D8AD}" srcOrd="2" destOrd="0" presId="urn:microsoft.com/office/officeart/2005/8/layout/hierarchy3"/>
    <dgm:cxn modelId="{D5159E00-3B68-4D9F-93A7-61B601FCC8BA}" type="presParOf" srcId="{9E33B160-B120-4C0C-B26B-63445A9A628C}" destId="{5D614620-4CBE-4CAA-989E-E94C388A4380}" srcOrd="3" destOrd="0" presId="urn:microsoft.com/office/officeart/2005/8/layout/hierarchy3"/>
    <dgm:cxn modelId="{DA13342A-E206-4107-B593-BB7EF0A1D26C}" type="presParOf" srcId="{B47E414D-260D-421C-84DE-035AA53FFF8D}" destId="{34808803-24E4-4A83-9080-6AE282CF0F18}" srcOrd="1" destOrd="0" presId="urn:microsoft.com/office/officeart/2005/8/layout/hierarchy3"/>
    <dgm:cxn modelId="{CB48100E-022F-4A5E-AD4E-371434FEC68C}" type="presParOf" srcId="{34808803-24E4-4A83-9080-6AE282CF0F18}" destId="{91E522F3-5B53-4FDA-9141-76D7BD2CB621}" srcOrd="0" destOrd="0" presId="urn:microsoft.com/office/officeart/2005/8/layout/hierarchy3"/>
    <dgm:cxn modelId="{6DB22A51-9131-49F0-AB5A-0A80B7103803}" type="presParOf" srcId="{91E522F3-5B53-4FDA-9141-76D7BD2CB621}" destId="{515277EC-5BC4-414C-9D3D-F9674AABD957}" srcOrd="0" destOrd="0" presId="urn:microsoft.com/office/officeart/2005/8/layout/hierarchy3"/>
    <dgm:cxn modelId="{A7D3E2F7-4C3B-4A28-AB49-B70BF412C660}" type="presParOf" srcId="{91E522F3-5B53-4FDA-9141-76D7BD2CB621}" destId="{44170F7F-F5D4-4368-AD33-782B0B61D8CD}" srcOrd="1" destOrd="0" presId="urn:microsoft.com/office/officeart/2005/8/layout/hierarchy3"/>
    <dgm:cxn modelId="{7DE69F12-9353-4DDF-8811-D7FF1446FA9C}" type="presParOf" srcId="{34808803-24E4-4A83-9080-6AE282CF0F18}" destId="{06CE16B9-E2D7-47C8-908E-B1385888E815}" srcOrd="1" destOrd="0" presId="urn:microsoft.com/office/officeart/2005/8/layout/hierarchy3"/>
    <dgm:cxn modelId="{CB79E38E-2FED-4EFC-A0A7-EADB6C82FB21}" type="presParOf" srcId="{06CE16B9-E2D7-47C8-908E-B1385888E815}" destId="{D506009E-A3D2-4E2D-8BF9-74B8BCBFDA05}" srcOrd="0" destOrd="0" presId="urn:microsoft.com/office/officeart/2005/8/layout/hierarchy3"/>
    <dgm:cxn modelId="{E52E692D-E548-4A82-A8CE-BF01BEB5FCC1}" type="presParOf" srcId="{06CE16B9-E2D7-47C8-908E-B1385888E815}" destId="{6E8201AF-9657-4F1D-AABF-C151F80A57C6}" srcOrd="1" destOrd="0" presId="urn:microsoft.com/office/officeart/2005/8/layout/hierarchy3"/>
    <dgm:cxn modelId="{A1270678-C40E-49C4-8A52-BA316E137D61}" type="presParOf" srcId="{06CE16B9-E2D7-47C8-908E-B1385888E815}" destId="{B07621A5-BE34-4EF7-B839-87010BABDE85}" srcOrd="2" destOrd="0" presId="urn:microsoft.com/office/officeart/2005/8/layout/hierarchy3"/>
    <dgm:cxn modelId="{186B83F7-593E-47B7-AA3B-C5D9B34CCD6B}" type="presParOf" srcId="{06CE16B9-E2D7-47C8-908E-B1385888E815}" destId="{2AC0D1FE-1D72-4515-9F25-260D5A382C75}" srcOrd="3" destOrd="0" presId="urn:microsoft.com/office/officeart/2005/8/layout/hierarchy3"/>
    <dgm:cxn modelId="{8831FF99-8C37-46D0-85C7-AC06AD84F857}" type="presParOf" srcId="{06CE16B9-E2D7-47C8-908E-B1385888E815}" destId="{A14B2152-482C-498D-9B72-F3AB7DE72EAF}" srcOrd="4" destOrd="0" presId="urn:microsoft.com/office/officeart/2005/8/layout/hierarchy3"/>
    <dgm:cxn modelId="{71F27EB5-E9BD-4075-9443-385BFE57D1DB}" type="presParOf" srcId="{06CE16B9-E2D7-47C8-908E-B1385888E815}" destId="{CEC34F24-BB24-4A36-A498-B1E06A7A3D2D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0D1A2A-E278-4084-99E2-7CC0536D3E6B}">
      <dsp:nvSpPr>
        <dsp:cNvPr id="0" name=""/>
        <dsp:cNvSpPr/>
      </dsp:nvSpPr>
      <dsp:spPr>
        <a:xfrm>
          <a:off x="1557804" y="423667"/>
          <a:ext cx="5475093" cy="5475093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厚植</a:t>
          </a:r>
          <a:endParaRPr lang="en-US" altLang="zh-TW" sz="3600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國際移動能力</a:t>
          </a:r>
          <a:endParaRPr lang="zh-TW" altLang="en-US" sz="36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443309" y="1583866"/>
        <a:ext cx="1955390" cy="1629492"/>
      </dsp:txXfrm>
    </dsp:sp>
    <dsp:sp modelId="{510D7DC7-5F3B-47D2-BC1E-B8ED3B871AD0}">
      <dsp:nvSpPr>
        <dsp:cNvPr id="0" name=""/>
        <dsp:cNvSpPr/>
      </dsp:nvSpPr>
      <dsp:spPr>
        <a:xfrm>
          <a:off x="1445043" y="619207"/>
          <a:ext cx="5475093" cy="5475093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強化</a:t>
          </a:r>
          <a:endParaRPr lang="en-US" altLang="zh-TW" sz="3200" b="1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社會參與</a:t>
          </a:r>
          <a:endParaRPr lang="en-US" altLang="zh-TW" sz="3200" b="1" kern="1200" dirty="0" smtClean="0"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具體</a:t>
          </a:r>
          <a:r>
            <a:rPr lang="zh-TW" altLang="en-US" sz="32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實踐</a:t>
          </a:r>
          <a:endParaRPr lang="zh-TW" altLang="en-US" sz="32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748637" y="4171500"/>
        <a:ext cx="2933086" cy="1433953"/>
      </dsp:txXfrm>
    </dsp:sp>
    <dsp:sp modelId="{2B5762B3-B8E0-4B89-A2E7-5F9A09409212}">
      <dsp:nvSpPr>
        <dsp:cNvPr id="0" name=""/>
        <dsp:cNvSpPr/>
      </dsp:nvSpPr>
      <dsp:spPr>
        <a:xfrm>
          <a:off x="866680" y="382495"/>
          <a:ext cx="6292306" cy="5475093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 </a:t>
          </a:r>
          <a:r>
            <a:rPr lang="zh-TW" altLang="en-US" sz="3600" kern="12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打造</a:t>
          </a:r>
          <a:endParaRPr lang="en-US" altLang="zh-TW" sz="3600" kern="1200" dirty="0" smtClean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優質自主學習環境</a:t>
          </a:r>
          <a:endParaRPr lang="zh-TW" altLang="en-US" sz="3600" kern="1200" dirty="0">
            <a:solidFill>
              <a:schemeClr val="bg1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595539" y="1542693"/>
        <a:ext cx="2247252" cy="1629492"/>
      </dsp:txXfrm>
    </dsp:sp>
    <dsp:sp modelId="{D5701806-BBCD-48AB-AF74-B9148C934D43}">
      <dsp:nvSpPr>
        <dsp:cNvPr id="0" name=""/>
        <dsp:cNvSpPr/>
      </dsp:nvSpPr>
      <dsp:spPr>
        <a:xfrm>
          <a:off x="352984" y="-35372"/>
          <a:ext cx="7362881" cy="615296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4F92C4-17C0-4A04-A2E6-12316203F0AE}">
      <dsp:nvSpPr>
        <dsp:cNvPr id="0" name=""/>
        <dsp:cNvSpPr/>
      </dsp:nvSpPr>
      <dsp:spPr>
        <a:xfrm>
          <a:off x="1106108" y="279926"/>
          <a:ext cx="6152962" cy="615296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2C76D9-5259-40A6-89EF-6F9577E42BC3}">
      <dsp:nvSpPr>
        <dsp:cNvPr id="0" name=""/>
        <dsp:cNvSpPr/>
      </dsp:nvSpPr>
      <dsp:spPr>
        <a:xfrm>
          <a:off x="535177" y="-133890"/>
          <a:ext cx="6777303" cy="615296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123EE8-4C11-4639-B0D7-7855FE67085C}">
      <dsp:nvSpPr>
        <dsp:cNvPr id="0" name=""/>
        <dsp:cNvSpPr/>
      </dsp:nvSpPr>
      <dsp:spPr>
        <a:xfrm>
          <a:off x="614756" y="74369"/>
          <a:ext cx="1811214" cy="1086728"/>
        </a:xfrm>
        <a:prstGeom prst="rect">
          <a:avLst/>
        </a:prstGeom>
        <a:solidFill>
          <a:srgbClr val="FFC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>
              <a:solidFill>
                <a:schemeClr val="tx2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國際視野</a:t>
          </a:r>
          <a:endParaRPr lang="zh-TW" altLang="en-US" sz="3000" b="1" kern="1200" dirty="0">
            <a:solidFill>
              <a:schemeClr val="tx2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614756" y="74369"/>
        <a:ext cx="1811214" cy="1086728"/>
      </dsp:txXfrm>
    </dsp:sp>
    <dsp:sp modelId="{3E5F3295-DB80-4CEA-AD3E-716083213733}">
      <dsp:nvSpPr>
        <dsp:cNvPr id="0" name=""/>
        <dsp:cNvSpPr/>
      </dsp:nvSpPr>
      <dsp:spPr>
        <a:xfrm>
          <a:off x="2607091" y="74369"/>
          <a:ext cx="1811214" cy="10867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>
              <a:solidFill>
                <a:schemeClr val="tx2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外語溝通</a:t>
          </a:r>
          <a:endParaRPr lang="zh-TW" altLang="en-US" sz="3000" b="1" kern="1200" dirty="0">
            <a:solidFill>
              <a:schemeClr val="tx2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607091" y="74369"/>
        <a:ext cx="1811214" cy="1086728"/>
      </dsp:txXfrm>
    </dsp:sp>
    <dsp:sp modelId="{373E5AB6-CBB5-4F80-B7FB-7E6199A0C76B}">
      <dsp:nvSpPr>
        <dsp:cNvPr id="0" name=""/>
        <dsp:cNvSpPr/>
      </dsp:nvSpPr>
      <dsp:spPr>
        <a:xfrm>
          <a:off x="614756" y="1342219"/>
          <a:ext cx="1811214" cy="1086728"/>
        </a:xfrm>
        <a:prstGeom prst="rect">
          <a:avLst/>
        </a:prstGeom>
        <a:solidFill>
          <a:srgbClr val="00B0F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>
              <a:solidFill>
                <a:schemeClr val="tx2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人際互動</a:t>
          </a:r>
          <a:endParaRPr lang="zh-TW" altLang="en-US" sz="3000" b="1" kern="1200" dirty="0">
            <a:solidFill>
              <a:schemeClr val="tx2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614756" y="1342219"/>
        <a:ext cx="1811214" cy="1086728"/>
      </dsp:txXfrm>
    </dsp:sp>
    <dsp:sp modelId="{2891B954-D005-4E31-B1AA-AE401F64EEFB}">
      <dsp:nvSpPr>
        <dsp:cNvPr id="0" name=""/>
        <dsp:cNvSpPr/>
      </dsp:nvSpPr>
      <dsp:spPr>
        <a:xfrm>
          <a:off x="2607091" y="1342219"/>
          <a:ext cx="1811214" cy="1086728"/>
        </a:xfrm>
        <a:prstGeom prst="rect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>
              <a:solidFill>
                <a:schemeClr val="tx2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解決難題</a:t>
          </a:r>
          <a:endParaRPr lang="zh-TW" altLang="en-US" sz="3000" b="1" kern="1200" dirty="0">
            <a:solidFill>
              <a:schemeClr val="tx2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607091" y="1342219"/>
        <a:ext cx="1811214" cy="1086728"/>
      </dsp:txXfrm>
    </dsp:sp>
    <dsp:sp modelId="{0DA41DF2-9B7F-4CB4-9BE5-6929E33AFB12}">
      <dsp:nvSpPr>
        <dsp:cNvPr id="0" name=""/>
        <dsp:cNvSpPr/>
      </dsp:nvSpPr>
      <dsp:spPr>
        <a:xfrm>
          <a:off x="2" y="2610069"/>
          <a:ext cx="5033056" cy="12063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800" b="1" kern="1200" dirty="0" smtClean="0">
              <a:solidFill>
                <a:srgbClr val="000066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世界公民行動力</a:t>
          </a:r>
          <a:endParaRPr lang="zh-TW" altLang="en-US" sz="4800" b="1" kern="1200" dirty="0">
            <a:solidFill>
              <a:srgbClr val="000066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" y="2610069"/>
        <a:ext cx="5033056" cy="12063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D9DA6-ECCA-4BD5-8E9A-C06C7A43F2A5}">
      <dsp:nvSpPr>
        <dsp:cNvPr id="0" name=""/>
        <dsp:cNvSpPr/>
      </dsp:nvSpPr>
      <dsp:spPr>
        <a:xfrm>
          <a:off x="2213306" y="0"/>
          <a:ext cx="2043171" cy="204337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6383A7-3056-43DB-A6AE-5BB116A701FA}">
      <dsp:nvSpPr>
        <dsp:cNvPr id="0" name=""/>
        <dsp:cNvSpPr/>
      </dsp:nvSpPr>
      <dsp:spPr>
        <a:xfrm>
          <a:off x="1702614" y="739648"/>
          <a:ext cx="3063788" cy="570043"/>
        </a:xfrm>
        <a:prstGeom prst="rect">
          <a:avLst/>
        </a:prstGeom>
        <a:solidFill>
          <a:schemeClr val="bg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資源整合</a:t>
          </a:r>
          <a:endParaRPr lang="zh-TW" altLang="en-US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02614" y="739648"/>
        <a:ext cx="3063788" cy="570043"/>
      </dsp:txXfrm>
    </dsp:sp>
    <dsp:sp modelId="{D5F9AB72-4D31-4FC7-B149-4C39194282F1}">
      <dsp:nvSpPr>
        <dsp:cNvPr id="0" name=""/>
        <dsp:cNvSpPr/>
      </dsp:nvSpPr>
      <dsp:spPr>
        <a:xfrm>
          <a:off x="1645694" y="1174225"/>
          <a:ext cx="2043171" cy="204337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3F43D8-645B-4A6D-A8CC-E7D8D0E08F52}">
      <dsp:nvSpPr>
        <dsp:cNvPr id="0" name=""/>
        <dsp:cNvSpPr/>
      </dsp:nvSpPr>
      <dsp:spPr>
        <a:xfrm>
          <a:off x="423267" y="1916040"/>
          <a:ext cx="4482660" cy="570043"/>
        </a:xfrm>
        <a:prstGeom prst="rect">
          <a:avLst/>
        </a:prstGeom>
        <a:solidFill>
          <a:schemeClr val="bg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系統化教師增能</a:t>
          </a:r>
          <a:endParaRPr lang="zh-TW" altLang="en-US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23267" y="1916040"/>
        <a:ext cx="4482660" cy="570043"/>
      </dsp:txXfrm>
    </dsp:sp>
    <dsp:sp modelId="{9E3F6596-54B0-452F-9CB9-77AFD08703A8}">
      <dsp:nvSpPr>
        <dsp:cNvPr id="0" name=""/>
        <dsp:cNvSpPr/>
      </dsp:nvSpPr>
      <dsp:spPr>
        <a:xfrm>
          <a:off x="2213306" y="2352785"/>
          <a:ext cx="2043171" cy="204337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8B6900-1314-4597-9649-D7080C8390DB}">
      <dsp:nvSpPr>
        <dsp:cNvPr id="0" name=""/>
        <dsp:cNvSpPr/>
      </dsp:nvSpPr>
      <dsp:spPr>
        <a:xfrm>
          <a:off x="1124233" y="3092433"/>
          <a:ext cx="4220550" cy="570043"/>
        </a:xfrm>
        <a:prstGeom prst="rect">
          <a:avLst/>
        </a:prstGeom>
        <a:solidFill>
          <a:schemeClr val="bg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教師社群</a:t>
          </a:r>
          <a:endParaRPr lang="zh-TW" altLang="en-US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24233" y="3092433"/>
        <a:ext cx="4220550" cy="570043"/>
      </dsp:txXfrm>
    </dsp:sp>
    <dsp:sp modelId="{BCED61F7-000F-4C0F-A95C-B2A8D195788F}">
      <dsp:nvSpPr>
        <dsp:cNvPr id="0" name=""/>
        <dsp:cNvSpPr/>
      </dsp:nvSpPr>
      <dsp:spPr>
        <a:xfrm>
          <a:off x="1791334" y="3662477"/>
          <a:ext cx="1755341" cy="1756189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3FE1D0-6B20-4AA3-835B-5AA22250F61A}">
      <dsp:nvSpPr>
        <dsp:cNvPr id="0" name=""/>
        <dsp:cNvSpPr/>
      </dsp:nvSpPr>
      <dsp:spPr>
        <a:xfrm>
          <a:off x="1277412" y="4268825"/>
          <a:ext cx="2774370" cy="570043"/>
        </a:xfrm>
        <a:prstGeom prst="rect">
          <a:avLst/>
        </a:prstGeom>
        <a:solidFill>
          <a:schemeClr val="bg1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課程實踐</a:t>
          </a:r>
          <a:endParaRPr lang="zh-TW" altLang="en-US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277412" y="4268825"/>
        <a:ext cx="2774370" cy="5700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980A6F-5C6E-43F9-9378-E8B0FA2B4E02}">
      <dsp:nvSpPr>
        <dsp:cNvPr id="0" name=""/>
        <dsp:cNvSpPr/>
      </dsp:nvSpPr>
      <dsp:spPr>
        <a:xfrm>
          <a:off x="31246" y="419300"/>
          <a:ext cx="8571284" cy="4949755"/>
        </a:xfrm>
        <a:prstGeom prst="swooshArrow">
          <a:avLst>
            <a:gd name="adj1" fmla="val 25000"/>
            <a:gd name="adj2" fmla="val 25000"/>
          </a:avLst>
        </a:prstGeom>
        <a:solidFill>
          <a:srgbClr val="0070C0"/>
        </a:solidFill>
        <a:ln w="38100"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913CE5-9FFA-458A-BA1E-D87D443C34BC}">
      <dsp:nvSpPr>
        <dsp:cNvPr id="0" name=""/>
        <dsp:cNvSpPr/>
      </dsp:nvSpPr>
      <dsp:spPr>
        <a:xfrm>
          <a:off x="223707" y="4036187"/>
          <a:ext cx="197139" cy="197139"/>
        </a:xfrm>
        <a:prstGeom prst="ellipse">
          <a:avLst/>
        </a:prstGeom>
        <a:solidFill>
          <a:srgbClr val="FFC000"/>
        </a:solidFill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1FC24C-E0C0-4AF8-831C-89D9905F098B}">
      <dsp:nvSpPr>
        <dsp:cNvPr id="0" name=""/>
        <dsp:cNvSpPr/>
      </dsp:nvSpPr>
      <dsp:spPr>
        <a:xfrm>
          <a:off x="-235311" y="4415381"/>
          <a:ext cx="4090798" cy="522677"/>
        </a:xfrm>
        <a:prstGeom prst="rect">
          <a:avLst/>
        </a:prstGeom>
        <a:solidFill>
          <a:srgbClr val="92D050"/>
        </a:solidFill>
        <a:ln w="19050"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46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團隊共創式的</a:t>
          </a: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增能工作坊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-235311" y="4415381"/>
        <a:ext cx="4090798" cy="522677"/>
      </dsp:txXfrm>
    </dsp:sp>
    <dsp:sp modelId="{38ED97F4-A99B-4DDD-A6D2-04E205D7B083}">
      <dsp:nvSpPr>
        <dsp:cNvPr id="0" name=""/>
        <dsp:cNvSpPr/>
      </dsp:nvSpPr>
      <dsp:spPr>
        <a:xfrm>
          <a:off x="1809122" y="2879022"/>
          <a:ext cx="342851" cy="342851"/>
        </a:xfrm>
        <a:prstGeom prst="ellipse">
          <a:avLst/>
        </a:prstGeom>
        <a:solidFill>
          <a:srgbClr val="FFC000"/>
        </a:solidFill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CBE191-6840-431F-9D78-9114F122EE0F}">
      <dsp:nvSpPr>
        <dsp:cNvPr id="0" name=""/>
        <dsp:cNvSpPr/>
      </dsp:nvSpPr>
      <dsp:spPr>
        <a:xfrm>
          <a:off x="1608650" y="3292750"/>
          <a:ext cx="3336981" cy="469779"/>
        </a:xfrm>
        <a:prstGeom prst="rect">
          <a:avLst/>
        </a:prstGeom>
        <a:solidFill>
          <a:srgbClr val="92D050"/>
        </a:solidFill>
        <a:ln w="38100"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67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形成並運作</a:t>
          </a: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教師社群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608650" y="3292750"/>
        <a:ext cx="3336981" cy="469779"/>
      </dsp:txXfrm>
    </dsp:sp>
    <dsp:sp modelId="{723BBFEF-B59A-46D1-8EC2-DEBC916F0606}">
      <dsp:nvSpPr>
        <dsp:cNvPr id="0" name=""/>
        <dsp:cNvSpPr/>
      </dsp:nvSpPr>
      <dsp:spPr>
        <a:xfrm>
          <a:off x="3703508" y="1931194"/>
          <a:ext cx="454278" cy="454278"/>
        </a:xfrm>
        <a:prstGeom prst="ellipse">
          <a:avLst/>
        </a:prstGeom>
        <a:solidFill>
          <a:srgbClr val="FFC000"/>
        </a:solidFill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941981-85E1-422F-B7B8-13B5F4030088}">
      <dsp:nvSpPr>
        <dsp:cNvPr id="0" name=""/>
        <dsp:cNvSpPr/>
      </dsp:nvSpPr>
      <dsp:spPr>
        <a:xfrm>
          <a:off x="3131357" y="2429377"/>
          <a:ext cx="4228920" cy="476205"/>
        </a:xfrm>
        <a:prstGeom prst="rect">
          <a:avLst/>
        </a:prstGeom>
        <a:solidFill>
          <a:srgbClr val="92D050"/>
        </a:solidFill>
        <a:ln w="38100"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713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規劃</a:t>
          </a:r>
          <a:r>
            <a:rPr lang="zh-TW" altLang="en-US" sz="2000" b="1" kern="12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校訂課程</a:t>
          </a: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與</a:t>
          </a:r>
          <a:r>
            <a:rPr lang="zh-TW" altLang="en-US" sz="2000" b="1" kern="12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選修課程</a:t>
          </a:r>
          <a:endParaRPr lang="zh-TW" altLang="en-US" sz="2000" b="1" kern="1200" dirty="0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131357" y="2429377"/>
        <a:ext cx="4228920" cy="476205"/>
      </dsp:txXfrm>
    </dsp:sp>
    <dsp:sp modelId="{6AAAB139-A3CF-485C-9932-61ACCCD12B6C}">
      <dsp:nvSpPr>
        <dsp:cNvPr id="0" name=""/>
        <dsp:cNvSpPr/>
      </dsp:nvSpPr>
      <dsp:spPr>
        <a:xfrm>
          <a:off x="7080228" y="1397773"/>
          <a:ext cx="608561" cy="608561"/>
        </a:xfrm>
        <a:prstGeom prst="ellipse">
          <a:avLst/>
        </a:prstGeom>
        <a:solidFill>
          <a:srgbClr val="FFC000"/>
        </a:solidFill>
        <a:ln w="285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362E00-C9CE-48A6-B828-3EAE19730C89}">
      <dsp:nvSpPr>
        <dsp:cNvPr id="0" name=""/>
        <dsp:cNvSpPr/>
      </dsp:nvSpPr>
      <dsp:spPr>
        <a:xfrm>
          <a:off x="4431480" y="33142"/>
          <a:ext cx="3442963" cy="1212336"/>
        </a:xfrm>
        <a:prstGeom prst="rect">
          <a:avLst/>
        </a:prstGeom>
        <a:solidFill>
          <a:srgbClr val="FFFF00"/>
        </a:solidFill>
        <a:ln w="38100">
          <a:solidFill>
            <a:schemeClr val="tx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2464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運用高優計畫</a:t>
          </a:r>
          <a:r>
            <a:rPr lang="zh-TW" altLang="en-US" sz="2400" b="1" kern="12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試行</a:t>
          </a: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校訂與選修課程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431480" y="33142"/>
        <a:ext cx="3442963" cy="12123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EC3DAA-9A31-4781-94BD-BC92C4942DB3}">
      <dsp:nvSpPr>
        <dsp:cNvPr id="0" name=""/>
        <dsp:cNvSpPr/>
      </dsp:nvSpPr>
      <dsp:spPr>
        <a:xfrm>
          <a:off x="631" y="662760"/>
          <a:ext cx="2541955" cy="861714"/>
        </a:xfrm>
        <a:prstGeom prst="roundRect">
          <a:avLst>
            <a:gd name="adj" fmla="val 10000"/>
          </a:avLst>
        </a:prstGeom>
        <a:solidFill>
          <a:srgbClr val="FFC000"/>
        </a:solidFill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一、通識抵免</a:t>
          </a:r>
        </a:p>
      </dsp:txBody>
      <dsp:txXfrm>
        <a:off x="25870" y="687999"/>
        <a:ext cx="2491477" cy="811236"/>
      </dsp:txXfrm>
    </dsp:sp>
    <dsp:sp modelId="{E77B4D91-32F0-46CF-9DE7-EDFF2B340292}">
      <dsp:nvSpPr>
        <dsp:cNvPr id="0" name=""/>
        <dsp:cNvSpPr/>
      </dsp:nvSpPr>
      <dsp:spPr>
        <a:xfrm>
          <a:off x="254827" y="1524475"/>
          <a:ext cx="254195" cy="6462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6286"/>
              </a:lnTo>
              <a:lnTo>
                <a:pt x="254195" y="646286"/>
              </a:lnTo>
            </a:path>
          </a:pathLst>
        </a:custGeom>
        <a:noFill/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03B598-68CF-4E17-8B7E-578356CF2A62}">
      <dsp:nvSpPr>
        <dsp:cNvPr id="0" name=""/>
        <dsp:cNvSpPr/>
      </dsp:nvSpPr>
      <dsp:spPr>
        <a:xfrm>
          <a:off x="509022" y="1739904"/>
          <a:ext cx="1378743" cy="861714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多元選修</a:t>
          </a:r>
        </a:p>
      </dsp:txBody>
      <dsp:txXfrm>
        <a:off x="534261" y="1765143"/>
        <a:ext cx="1328265" cy="811236"/>
      </dsp:txXfrm>
    </dsp:sp>
    <dsp:sp modelId="{0FB26C2C-A594-4BBC-B82E-C9A3D8F4D8AD}">
      <dsp:nvSpPr>
        <dsp:cNvPr id="0" name=""/>
        <dsp:cNvSpPr/>
      </dsp:nvSpPr>
      <dsp:spPr>
        <a:xfrm>
          <a:off x="254827" y="1524475"/>
          <a:ext cx="254195" cy="17234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3429"/>
              </a:lnTo>
              <a:lnTo>
                <a:pt x="254195" y="1723429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614620-4CBE-4CAA-989E-E94C388A4380}">
      <dsp:nvSpPr>
        <dsp:cNvPr id="0" name=""/>
        <dsp:cNvSpPr/>
      </dsp:nvSpPr>
      <dsp:spPr>
        <a:xfrm>
          <a:off x="509022" y="2817047"/>
          <a:ext cx="1378743" cy="861714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第二外語</a:t>
          </a:r>
        </a:p>
      </dsp:txBody>
      <dsp:txXfrm>
        <a:off x="534261" y="2842286"/>
        <a:ext cx="1328265" cy="811236"/>
      </dsp:txXfrm>
    </dsp:sp>
    <dsp:sp modelId="{515277EC-5BC4-414C-9D3D-F9674AABD957}">
      <dsp:nvSpPr>
        <dsp:cNvPr id="0" name=""/>
        <dsp:cNvSpPr/>
      </dsp:nvSpPr>
      <dsp:spPr>
        <a:xfrm>
          <a:off x="2973444" y="662760"/>
          <a:ext cx="3121923" cy="861714"/>
        </a:xfrm>
        <a:prstGeom prst="roundRect">
          <a:avLst>
            <a:gd name="adj" fmla="val 10000"/>
          </a:avLst>
        </a:prstGeom>
        <a:solidFill>
          <a:srgbClr val="92D050"/>
        </a:solidFill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二</a:t>
          </a:r>
          <a:r>
            <a:rPr lang="zh-TW" altLang="en-US" sz="2600" b="1" kern="1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、與大學學院</a:t>
          </a:r>
          <a:r>
            <a:rPr lang="zh-TW" altLang="en-US" sz="2600" b="1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銜接</a:t>
          </a:r>
        </a:p>
      </dsp:txBody>
      <dsp:txXfrm>
        <a:off x="2998683" y="687999"/>
        <a:ext cx="3071445" cy="811236"/>
      </dsp:txXfrm>
    </dsp:sp>
    <dsp:sp modelId="{D506009E-A3D2-4E2D-8BF9-74B8BCBFDA05}">
      <dsp:nvSpPr>
        <dsp:cNvPr id="0" name=""/>
        <dsp:cNvSpPr/>
      </dsp:nvSpPr>
      <dsp:spPr>
        <a:xfrm>
          <a:off x="3285636" y="1524475"/>
          <a:ext cx="312192" cy="6462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6286"/>
              </a:lnTo>
              <a:lnTo>
                <a:pt x="312192" y="646286"/>
              </a:lnTo>
            </a:path>
          </a:pathLst>
        </a:custGeom>
        <a:noFill/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8201AF-9657-4F1D-AABF-C151F80A57C6}">
      <dsp:nvSpPr>
        <dsp:cNvPr id="0" name=""/>
        <dsp:cNvSpPr/>
      </dsp:nvSpPr>
      <dsp:spPr>
        <a:xfrm>
          <a:off x="3597829" y="1739904"/>
          <a:ext cx="1378743" cy="861714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醫學院</a:t>
          </a:r>
          <a:endParaRPr lang="en-US" altLang="zh-TW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623068" y="1765143"/>
        <a:ext cx="1328265" cy="811236"/>
      </dsp:txXfrm>
    </dsp:sp>
    <dsp:sp modelId="{B07621A5-BE34-4EF7-B839-87010BABDE85}">
      <dsp:nvSpPr>
        <dsp:cNvPr id="0" name=""/>
        <dsp:cNvSpPr/>
      </dsp:nvSpPr>
      <dsp:spPr>
        <a:xfrm>
          <a:off x="3285636" y="1524475"/>
          <a:ext cx="312192" cy="17234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3429"/>
              </a:lnTo>
              <a:lnTo>
                <a:pt x="312192" y="1723429"/>
              </a:lnTo>
            </a:path>
          </a:pathLst>
        </a:custGeom>
        <a:noFill/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C0D1FE-1D72-4515-9F25-260D5A382C75}">
      <dsp:nvSpPr>
        <dsp:cNvPr id="0" name=""/>
        <dsp:cNvSpPr/>
      </dsp:nvSpPr>
      <dsp:spPr>
        <a:xfrm>
          <a:off x="3597829" y="2817047"/>
          <a:ext cx="1378743" cy="861714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  <a:alpha val="90000"/>
          </a:schemeClr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傳播學院</a:t>
          </a:r>
        </a:p>
      </dsp:txBody>
      <dsp:txXfrm>
        <a:off x="3623068" y="2842286"/>
        <a:ext cx="1328265" cy="811236"/>
      </dsp:txXfrm>
    </dsp:sp>
    <dsp:sp modelId="{A14B2152-482C-498D-9B72-F3AB7DE72EAF}">
      <dsp:nvSpPr>
        <dsp:cNvPr id="0" name=""/>
        <dsp:cNvSpPr/>
      </dsp:nvSpPr>
      <dsp:spPr>
        <a:xfrm>
          <a:off x="3285636" y="1524475"/>
          <a:ext cx="312192" cy="28005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0573"/>
              </a:lnTo>
              <a:lnTo>
                <a:pt x="312192" y="2800573"/>
              </a:lnTo>
            </a:path>
          </a:pathLst>
        </a:custGeom>
        <a:noFill/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C34F24-BB24-4A36-A498-B1E06A7A3D2D}">
      <dsp:nvSpPr>
        <dsp:cNvPr id="0" name=""/>
        <dsp:cNvSpPr/>
      </dsp:nvSpPr>
      <dsp:spPr>
        <a:xfrm>
          <a:off x="3597829" y="3894191"/>
          <a:ext cx="1378743" cy="861714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國際學院</a:t>
          </a:r>
        </a:p>
      </dsp:txBody>
      <dsp:txXfrm>
        <a:off x="3623068" y="3919430"/>
        <a:ext cx="1328265" cy="811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6.62116" units="1/cm"/>
          <inkml:channelProperty channel="Y" name="resolution" value="46.82927" units="1/cm"/>
        </inkml:channelProperties>
      </inkml:inkSource>
      <inkml:timestamp xml:id="ts0" timeString="2016-04-20T15:51:30.43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748 8844,'-38'-50,"38"26,0-1,-19-26,1 27,18-25,-19 0,0 23,1-23,18 24,-19 1,19-2,-18-23,18 25,-37-26,18-24,0 49,1 0,18-49,-19 49,0-24,19-1,-19 0,-18-49,19 50,18-1,0 1,-19-26,0 26,19-26,-19 26,1-75,0 75,18-26,-19 0,19 2,-19-2,19-24,-19 25,1-124,0 123,18 2,-20-51,1 49,0-24,1-1,0-48,-1 48,19 2,0-1,-19 0,0-1,19 1,0 25,-18-99,18 98,-18 26,18-24,0 22,0 2,0-1,0 0,0-49,0 24,0 2,18-27,-18 25,18 2,-18-2,19 1,0 0,0 0,-1-25,0 1,1 23,0 2,1-3,16-72,-17 73,0 26,0-25,-19 24,18-24,19-26,-18 26,0-74,17 49,-17 24,19 1,-38-25,37 49,-18 2,0-3,18-22,-19-2,1 26,-1-2,1 2,18-25,-18 49,19-24,-38-1,37 25,-19 0,20-23,-19 22,17-50,2 52,36-74,-35 72,35-23,-37 25,-19-1,20-1,-1 2,-19-1,21 25,-2-24,0-1,19-1,-1 2,58-50,-1 24,-1 1,113-26,-131 51,19-1,0 0,-37-24,-19 25,37-2,-19 26,57-74,-56 50,36-2,-17-23,-19 24,-1 1,-18-2,93 2,-74 24,0 0,-19-25,-1 0,19 1,20 0,-19-2,74 1,-37 0,18 1,-36 24,17-24,-36 24,-1 0,-17-26,17 26,-18-25,-19 25,19-25,-18 25,0 0,-2 0,20 0,37-24,-36 24,-1 0,-1 0,1 0,0 0,-18 0,37 0,-20 0,1 0,-19-24,0 24,1 0,-19 0,0 0,36 0,-36 0,0 0,18 0,0 0,0 0,1 0,-19 0,18 0,0 0,-19 0,20 0,-19 0,-1 0,0 0,20 0,-19 0,0 0,-1 0,1 0,0 0,0 0,-1 24,19-24,-18 24,18-24,0 50,0-50,-17 0,-2 26,1-2,-1-24,1 24,18-24,-37 25,19 0,18-25,-18 26,-1-2,1-24,-1 0,1 24,19 1,-38 0,37-25,-18 24,0 2,17-26,-17 24,19 26,-2-26,2 2,-38-2,20-24,16 25,-36-1,38 1,-1 1,-37-2,37 0,-37 1,37 0,-18 0,-1 23,19-22,2-1,-2 24,-37-25,37 27,-18-26,17-1,-36 0,38 27,-19-27,-1 1,0 25,1-25,1 24,-1-25,17 26,-17-25,0-25,-19 49,37-49,-37 24,18 2,-18 24,19-50,0 26,0-2,-19 0,18 1,0 0,-18-1,19 2,19-2,-38 1,19 0,-1-1,1 2,-19 23,19-49,-1 24,1 1,-1 1,1-2,-19 1,18-25,1 24,0 1,-1 1,-18-2,19-24,-1 24,2 1,-20 0,19 1,-1-26,-18 24,18 0,-18 1,19-25,-19 25,19 0,0-1,-19 0,18 2,-18-1,0-1,18 1,1-1,-19 2,0-1,19-25,-19 49,0-25,19 2,-19-2,0 1,0 0,18-1,-18 0,0 2,18-1,-18 24,19-49,-19 50,0-25,0 0,20 23,-20-22,0-1,19 24,-19 1,0-25,0 24,18-23,-18 23,0 0,18-23,-18-2,0 0,0 1,0 0,0 1,0-2,0 0,0 1,19-25,-19 25,0 25,0-26,0 1,0 0,19 25,-19-26,0-1,19 3,-19-2,0 1,0 0,18 23,-18-22,0-1,18 24,-18-25,0 27,0-26,0 49,19-49,-19 24,19 1,-19-1,0 26,18-1,-18 0,19 26,-19-51,0 2,0-3,18 26,-18-24,0 24,19 1,-19 24,0-50,0 1,0-26,20 51,-20-50,0-1,18 26,-18 24,0-24,0 24,19-24,-19-26,0 26,0 0,0-1,0 24,0-47,0 24,0 0,18-1,-18 0,0 1,0 24,19-48,-19-2,0 50,0-48,0 22,18 2,-18 0,0 24,0-24,0-1,19-24,-19 24,0 1,0 24,0-24,0 48,0-48,19 24,-19-24,0 24,0-24,0 48,0-22,0 47,0-48,0-1,0 0,0 2,0-28,0 28,0 22,0-48,0 23,0-23,0 0,0-1,0 24,0-22,0 48,0-25,0 1,0-26,-19 1,19 24,0 0,-19 2,19 22,0-48,0 24,0 0,0-24,0 0,-18 24,18-24,0 48,0-25,-19 3,19-2,-18 0,18 1,0-2,-19 51,19-49,0 0,0-26,-18-24,18 49,0-24,-20 24,20 26,0-51,-19-24,19 25,-18 23,18-22,-19-3,19 28,0 21,-18-48,18 0,-19 26,0 0,19-1,0-24,-18-26,0 50,-1-24,19 24,0-50,0 27,-19-2,0 1,19-1,-18 26,18-50,-18 24,-1 1,19-1,-20-24,20 25,-19 24,1-24,18-26,-18 26,-1 0,19-26,-19 26,0 0,1-1,0-25,-1 50,19-48,-19-2,0 26,1-26,0 0,-1 100,-1-98,-17 24,37-2,-37 3,37-27,-19 25,-18 2,0-2,19-23,-1 22,0-23,1 0,-1 1,19-2,-38 25,19-24,1 25,-19-26,18 26,-18-24,0-2,18 25,-36-24,36-1,-1 2,-17-2,19 1,-20-1,19 1,1 1,-56 23,37-25,-2 1,2 24,0-25,-19 2,19-1,-19 0,0 23,0-22,19-1,-19 0,19 23,-19-48,18 26,-74-1,57-25,-1 24,-1 1,1-1,19 27,-19-51,-18 49,-20-25,39 2,-2-26,-35 24,16 1,21-25,-20 25,-18-1,-19 2,19-26,18 0,0 0,1 24,18-24,-18 0,-1 0,-74 0,74 0,-37 0,37 0,1 0,18 0,-18 0,-1 0,-37 0,56 0,19 0,-19 0,19 0,0 0,18 0,-37-24,-1 24,21-26,-2 26,1-24,0 24,-1-25,-18 25,0-49,19 23,18 26,-36-24,17-1,20 1,-20 24,19-25,-18-1,18 26,-18-24,19-1,-20 25,20-24,0-1,-1 25,-19-50,19 50,-18-49,-1-2,20 27,0 0,-20-52,19 52,-17 0,17-26,0 26,-19-25,20-2,-20 27,1-75,0 74,18-24,1-1,-1 25,-18-24,19-1,18 25,-39-24,39-26,-37 50,19 1,-1-51,0 51,19-27,-36 2,-2-50,38 50,-19-26,1 1,0 24,18-24,0 24,-19 1,0 0,19 0,0-1,-20 0,2 0,0 1,18 0,-19-99,0 122,0-24,1 2,18-27,-18 26,-1 23,19-23,-19-26,19 26,-18 49,18-25,0-49,-19 49,1 0,18-25,-19-48,0 72,0-23,0-26,-18-23,18 48,1 1,-1 0,1-24,-1-3,1 28,-1-3,0 2,19-1,-18 1,-1 0,19 23,-18 2,18-1,-20-24,20 25,-37-27,19-22,-20 22,38 2,-37-1,19 1,-20-2,19-22,1 22,-38-22,0-51,0 49,19-25,-1 52,1-2,0-23,37 23,-57-24,39 24,-19 0,18 2,0 22,1-24,-1 2,-18-3,18 2,-17-1,36 25,-19-24,-20-1,21 1,0-2,-20-22,19 48,19-1,-18-22,0 23,-1 0,19-1,-19 2,0-25,1 24,0-1,18 2,-19 0,19-1,-20 25,20-25,-18 1,-1-2,19 2,-18 24,18-25,-19 0,0 1,19-2,-18 3,18-3,0 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6.62116" units="1/cm"/>
          <inkml:channelProperty channel="Y" name="resolution" value="46.82927" units="1/cm"/>
        </inkml:channelProperties>
      </inkml:inkSource>
      <inkml:timestamp xml:id="ts0" timeString="2016-04-20T15:51:52.220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8689 6736,'0'0,"0"23,0-2,-17-21,17 44,0-21,-17-2,17 2,-17 0,0 21,1-22,-1 22,-16-21,16 21,-32 0,-18 23,34-44,0 21,-18-21,18 21,-17-44,17 44,-17 1,-1-23,2 0,-1 0,-1 0,1 23,-15-1,14-44,-48 68,31-47,18 25,0-25,-33-21,32 44,2-21,-1-2,-66 25,32-25,17 2,18-1,-35 23,1-23,-18 0,-32 22,34-44,-18 44,34-21,-35-1,19 0,15-22,-33 22,-65 1,65-2,0 2,17 0,-17-23,1 23,-1-2,0-21,-50 23,51-23,15 0,19 0,-2 0,1 0,-1 0,1 0,-84 0,83 0,19 0,-2 0,0 0,-16 0,33 0,-50 0,50 0,-17 0,17 0,-17 0,0 0,2 0,14 0,-32 0,-1 0,34 0,0-23,-16 23,15 0,-15 0,-1 0,-49-21,66 21,17 0,-1-23,1 23,-17 0,16 0,-16 0,-33-23,50 0,-18 23,18-21,-17 21,17 0,-18 0,19-23,-51 1,49 0,1 22,-1 0,1-22,-17-1,17 1,-51 0,51 0,0-22,-18 44,34-22,1 22,-1-23,-16 1,33 0,-33-1,16 23,0-44,-15 21,15-21,-17 23,1-23,17 21,-18-21,18 21,-18 0,17-43,-16 43,33-21,-67-22,51 21,-18 1,1-23,16 23,-16 21,16-44,-16 2,16 19,-17 25,18-24,16 1,-17 44,17-23,-33-44,16 23,17 23,-33-24,33 0,-16 22,-1-21,1 0,-1-1,0 23,17-22,0 22,-17 0,1-23,16 23,-17 0,1-45,16 21,-17 2,0 23,1-23,16 0,0-2,-17-21,0 23,0-22,17 22,-17-23,1 0,-1 23,17-23,-16 0,16 23,0-23,0 22,0-22,-17 2,17-2,0 23,0-46,0 23,0 1,0 0,0 21,0-22,0 0,0 0,0-42,0 19,17 23,-17 1,16-23,-16 0,0-1,0-21,17 0,-1 1,-16 43,17 0,0 0,-17 0,17 1,16-89,-33 88,0 0,17 23,0-23,-1 0,-16 0,0 1,17-1,-17 1,16 22,1 22,-17-1,0-44,0 23,17 21,0-65,-1 21,1-22,-1 22,17 0,-16-42,33 42,0-46,17-19,-51 65,34-22,-16 45,33-67,-1 44,-32-22,82-22,-82 67,-1-1,0 1,17 22,-17-24,-16 25,33-25,0 2,0 0,0 0,17 0,-17-1,34-22,-17 45,16-23,49 1,-48 23,-1-24,1 23,-1-1,17-21,-33 21,32 0,85 2,-68-2,-15 23,-1 0,17-22,-18 22,18 0,0 0,83 0,-117 0,17 0,-17 22,17-22,-16 23,-17-23,83 21,-67-21,17 23,-1-23,19 23,-2 0,1-2,-50 2,83-1,-84-22,-16 22,0 1,17-23,-17 0,50 21,-33 2,83-2,-67 2,-17-1,17 0,-16-22,0 23,0-1,16-22,51 22,-84-22,33 22,-17 1,1-23,-1 21,2 2,48 0,-49-2,0 2,16-23,-16 21,-18-21,-16 23,18-2,15 2,-33 0,18-2,-1 25,0-46,0 22,17 22,-17-21,17-1,-17 0,-17 22,0-44,0 44,17-21,0 21,0-21,50 88,-66-88,-1-2,17 2,-17 21,1-23,0 25,32 20,-33-22,18 2,-2-3,-16 1,0-22,1 45,-1-44,17 44,0 0,-16-46,-18 23,35 2,-35-2,17 0,-33-22,50 24,-50-2,17-23,0 23,0 0,16 2,-33-2,33 1,1 44,-1-45,-16-22,-17 23,16-1,0-22,1 22,0 2,0 21,-17-46,16 23,1 0,-1 2,1-25,0 47,0 20,-1-44,1 1,-17 21,34 1,-18 0,-16-22,17-1,-1 22,-16-43,17 43,-17-20,0-2,17-23,-17 23,0 1,16 44,-16-66,0 21,0 1,0-23,0 45,0-46,0 2,0 43,0-43,0 21,0 23,0-23,0-21,0 21,0 23,0-46,-16 47,16-24,0-21,0 21,-17 22,17-21,-17 22,1-23,16 0,0 1,0 0,-17 20,1-20,16 0,-17 44,17-45,-17 0,0 46,1-46,16 23,0-23,-17 23,-17-1,18-22,16 23,-17-44,1 21,16 0,-17-21,17-2,-17 23,17-21,-33 0,33 0,-16 21,-1-22,17 0,-17 0,1 1,16-1,-17 0,17 0,-33 0,16 22,1-21,-1-1,0 0,0 1,0-2,1 2,-1 22,-16-23,16 1,1-2,-1 2,-17-2,34 2,-16-23,16 21,-17-21,0 23,0 0,1-2,-1-21,1 23,-1-23,0 22,1 1,-1-23,17 21,-17-21,0 23,0 0,-16-23,33 21,-16-21,16 23,-17-23,0 21,2 2,-2-23,17 21,-17-21,17 23,-17-23,1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6.62116" units="1/cm"/>
          <inkml:channelProperty channel="Y" name="resolution" value="46.82927" units="1/cm"/>
        </inkml:channelProperties>
      </inkml:inkSource>
      <inkml:timestamp xml:id="ts0" timeString="2016-04-20T15:52:08.78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6341 266,'-19'0,"-36"0,-1 0,0 0,20 0,-20 0,19 0,-19 24,19-24,-19 0,1 25,-20-1,1-24,-39 25,20 1,-92 22,92-23,-18 1,36-2,-36 1,36-1,-37 1,38-1,-112 27,75-27,36 0,1 1,-19-25,38 26,-2 23,-72 1,72-1,-36-49,38 49,-1-25,0 2,0-1,0 24,-37-1,38-22,-20 49,20-51,0 25,-2 2,1-51,0 48,-37 52,56-76,0 51,0-26,-19 0,19 26,-19-1,19-24,-38 73,39-24,-20-48,-18 72,37-49,-38 26,37-51,-92 149,56-74,-19 0,19 24,-18-74,17 50,0 0,-18-25,0 74,18-49,20-25,-20 0,0 0,1 25,20-51,-21 51,-18 24,37-49,19-24,-19 24,19-49,-19 48,37-47,-36 22,-2 51,39-75,-20 1,20-1,-19 1,37-25,-19 24,-17 50,17-49,0-1,1 0,-1 1,1-25,-1 24,0 26,-18 23,19-48,-1 0,19-1,-19 26,19-2,0 2,0-2,0 53,0-52,0 0,0 0,0-24,0 25,0-27,0 2,19 49,0-50,-19 25,18-23,1 22,18 2,-18 24,55-1,-38 2,2-26,17-25,-17 26,-1-26,20 50,-21-74,39 73,0-47,-39-2,39 0,18-25,-18 51,35-51,1 27,20-2,-56-25,18-24,0 0,19 26,-20-26,56 0,1 24,75-24,-93 0,-2 0,-73 0,-1 0,1 0,0 0,-19 0,56 0,-19 0,1 0,37-24,-1-2,-18 26,19-24,36 0,-55-1,0 0,-18 25,-18-26,16 26,-17 0,55-24,57-51,-57 75,1-49,17 25,-35 0,-1-27,-18 26,-20 25,57-48,-19 22,0 2,17-1,39-24,38-1,-38 25,-19 1,18-1,-74 1,0 24,19 0,-18-26,1 2,35-1,0-1,56 2,-92 0,-1-1,0 0,1 1,-19 24,19 0,92-50,-75 25,38 25,-18-24,18-1,-37 25,-37-26,0 26,38-24,-39 0,38 24,-19 0,0-25,38-1,-19 2,0-1,55 25,-73-24,-19 24,-1-24,2 24,36-25,-19-1,0 1,75 1,-74 24,-2-24,-18-2,1 26,1-25,-1 1,55-1,-18 1,19 0,18-2,18 1,1 25,-18-25,-38 25,37-24,-92 24,17-24,0 24,1-26,37-23,19 23,-19-22,75-2,-131 26,0-2,1 2,-2 24,2-49,-2 24,1-1,37-22,19-4,-36 28,35-50,20 24,-37-23,0 47,-1-48,18 0,-18 0,1 0,-1-1,38 1,-1-25,1 24,18-24,-111 75,18-1,-37 1,0-1,0-25,18 25,38-98,-37 74,18-26,-18 26,18-26,-37 1,18 25,-18-2,38-46,-20 22,-18 26,0-26,0 51,19-25,-19-2,0-23,18-74,-18 74,0-1,0 25,0 1,0 0,0-1,0-24,0 24,0 2,0-28,-18 3,18 23,0 25,0-23,-19-52,19 26,0 0,-18-1,18 25,-19-23,19 48,0-25,-37-24,37 0,-19 25,19-50,-18-1,-1-24,0 26,1 24,-19-101,18 126,-18-25,18 24,19 0,-37 1,37-1,-36-23,-21-27,57 76,-37-51,18 50,-18-23,0-27,18 50,-55-23,55-3,-18 25,0 2,0 0,0-25,-19 24,19-1,-56-22,37-2,1 26,-1-2,-18-23,17 25,1-2,19 1,-19 1,0 0,20-1,-21-1,2 26,-1-24,0-1,2 1,-58-1,38 25,36 0,-17 0,-3 0,22 0,-21 0,2-24,-38 24,37 0,0 0,2 0,16 0,-17 0,-2 0,-36 0,57 0,-21 0,2 0,17 0,-18 0,0 0,0 0,-37 24,20-24,17 0,-18 0,18 0,-19 0,20 0,-1 0,-19 0,38 0,0 0,-1 0,19 0,-18 0,0 0,-18 0,-57 0,57 0,-1 0,0 0,19 0,-19-24,19 24,-19-26,37 1,-36 25,17 0,20-24,-19 0,-1-2,-18 26,-17-25,16 1,2-1,-1 25,0-24,19 24,-19-24,19-2,-19 26,37 0,-17 0,-2 0,1-25,0 25,-1-25,20 25,-37 0,18 0,-20-25,20 25,0-24,0 24,0-25,-1 25,-36 0,18 0,0 0,1 0,17 0,1 0,0 0,-37-25,37 25,0 0,-18 0,17 0,1-24,-20 24,2 0,-57 0,75 0,-19 0,0 0,19 0,-1 0,-17-24,17 24,-16 0,16 0,2 0,-21 0,21 0,-2 0,1 0,0 0,-20 0,20 0,-1 0,2 0,-2 0,1 0,0 0,-1 0,20 0,0 0,-38 0,20 24,-2-24,1 0,19 0,-38 0,37 0,1 0,-20 0,20 0,-1 24,1-24,-20 0,20 25,-1-25,1 0,-1 0,0 0,19 25,-18-1,-1 1,0 0,0 26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EAA88-6FEF-4474-A212-453C121E4577}" type="datetimeFigureOut">
              <a:rPr lang="zh-TW" altLang="en-US" smtClean="0"/>
              <a:pPr/>
              <a:t>2018/11/19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2796A-9D20-414F-9A9E-5FF3183E11D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164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itchFamily="34" charset="0"/>
            </a:endParaRPr>
          </a:p>
        </p:txBody>
      </p:sp>
      <p:sp>
        <p:nvSpPr>
          <p:cNvPr id="972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fld id="{5285B59F-8EC3-47C7-BF1F-B8B4E335D972}" type="slidenum">
              <a:rPr lang="zh-TW" altLang="en-US" smtClean="0">
                <a:ea typeface="新細明體" pitchFamily="18" charset="-120"/>
              </a:rPr>
              <a:pPr/>
              <a:t>8</a:t>
            </a:fld>
            <a:endParaRPr lang="en-US" altLang="zh-TW" smtClean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8445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634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A11BCC-679A-48A2-892F-1D3F8631DD3A}" type="slidenum">
              <a:rPr lang="zh-TW" altLang="en-US" smtClean="0">
                <a:latin typeface="Arial" pitchFamily="34" charset="0"/>
              </a:rPr>
              <a:pPr/>
              <a:t>56</a:t>
            </a:fld>
            <a:endParaRPr lang="zh-TW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714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6554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0B6349-7A11-4F46-B0C3-6CB4CAF25648}" type="slidenum">
              <a:rPr lang="zh-TW" altLang="en-US" smtClean="0">
                <a:latin typeface="Arial" pitchFamily="34" charset="0"/>
              </a:rPr>
              <a:pPr/>
              <a:t>57</a:t>
            </a:fld>
            <a:endParaRPr lang="zh-TW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871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034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itchFamily="34" charset="0"/>
            </a:endParaRPr>
          </a:p>
        </p:txBody>
      </p:sp>
      <p:sp>
        <p:nvSpPr>
          <p:cNvPr id="1034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fld id="{E7A0B552-20F1-4CEC-BE4C-8FCDCBF6115E}" type="slidenum">
              <a:rPr lang="zh-TW" altLang="en-US" smtClean="0">
                <a:ea typeface="新細明體" pitchFamily="18" charset="-120"/>
              </a:rPr>
              <a:pPr/>
              <a:t>72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11571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fld id="{4EB82587-CB3A-465A-B8F2-1506FAAB638C}" type="slidenum">
              <a:rPr lang="zh-TW" altLang="en-US">
                <a:ea typeface="新細明體" panose="02020500000000000000" pitchFamily="18" charset="-120"/>
              </a:rPr>
              <a:pPr/>
              <a:t>74</a:t>
            </a:fld>
            <a:endParaRPr lang="en-US" altLang="zh-TW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5957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0445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itchFamily="34" charset="0"/>
            </a:endParaRPr>
          </a:p>
        </p:txBody>
      </p:sp>
      <p:sp>
        <p:nvSpPr>
          <p:cNvPr id="1044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fld id="{8F6679FD-8F35-4796-BD53-B894B504BF5B}" type="slidenum">
              <a:rPr lang="zh-TW" altLang="en-US" smtClean="0">
                <a:ea typeface="新細明體" pitchFamily="18" charset="-120"/>
              </a:rPr>
              <a:pPr/>
              <a:t>75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36EB84F-3A17-4017-B1AF-FCEBA1C03BD1}" type="slidenum">
              <a:rPr lang="zh-TW" altLang="en-US" smtClean="0">
                <a:solidFill>
                  <a:prstClr val="black"/>
                </a:solidFill>
              </a:rPr>
              <a:pPr/>
              <a:t>86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497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848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2796A-9D20-414F-9A9E-5FF3183E11D7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59191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14026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49382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2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133123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B1BDCE-A62E-4FB4-9E2C-734E1F91E7D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新細明體" charset="-120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新細明體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768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itchFamily="34" charset="0"/>
            </a:endParaRPr>
          </a:p>
        </p:txBody>
      </p:sp>
      <p:sp>
        <p:nvSpPr>
          <p:cNvPr id="10035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fld id="{F576A352-24CC-4AB2-866C-09E1BD63782C}" type="slidenum">
              <a:rPr lang="zh-TW" altLang="en-US" smtClean="0">
                <a:latin typeface="Garamond" pitchFamily="18" charset="0"/>
                <a:ea typeface="新細明體" pitchFamily="18" charset="-120"/>
              </a:rPr>
              <a:pPr/>
              <a:t>16</a:t>
            </a:fld>
            <a:endParaRPr lang="zh-TW" altLang="en-US" smtClean="0">
              <a:latin typeface="Garamond" pitchFamily="18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4548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85001" indent="-301923" algn="l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207694" indent="-241539" algn="l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90771" indent="-241539" algn="l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173849" indent="-241539" algn="l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656926" indent="-241539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140004" indent="-241539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623081" indent="-241539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106159" indent="-241539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0B8CF60-A26B-4B07-8BD9-24C39A437A38}" type="slidenum">
              <a:rPr lang="en-US" altLang="zh-TW" smtClean="0"/>
              <a:pPr algn="r" eaLnBrk="1" hangingPunct="1">
                <a:spcBef>
                  <a:spcPct val="0"/>
                </a:spcBef>
              </a:pPr>
              <a:t>17</a:t>
            </a:fld>
            <a:endParaRPr lang="en-US" altLang="zh-TW" smtClean="0"/>
          </a:p>
        </p:txBody>
      </p:sp>
      <p:sp>
        <p:nvSpPr>
          <p:cNvPr id="6656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008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/>
              <a:pPr>
                <a:defRPr/>
              </a:pPr>
              <a:t>28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99897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7D6CD-A187-4476-AD7D-58C44BB48257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703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472D-E06A-4DEE-A03D-A77B88F9E2DF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269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11162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fld id="{006E440B-0881-4EAA-89E6-055794157165}" type="slidenum">
              <a:rPr lang="zh-TW" altLang="en-US">
                <a:ea typeface="新細明體" panose="02020500000000000000" pitchFamily="18" charset="-120"/>
              </a:rPr>
              <a:pPr/>
              <a:t>45</a:t>
            </a:fld>
            <a:endParaRPr lang="en-US" altLang="zh-TW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40455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E81F8A-6A00-4AB1-8D22-CC3A4CEFE7DB}" type="slidenum">
              <a:rPr lang="zh-TW" altLang="en-US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83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830C-CDDE-4C62-9130-42DE0D1B2398}" type="datetimeFigureOut">
              <a:rPr lang="zh-TW" altLang="en-US" smtClean="0"/>
              <a:pPr/>
              <a:t>2018/11/19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03EE-77AE-4641-9E80-FAA2F561BBD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30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830C-CDDE-4C62-9130-42DE0D1B2398}" type="datetimeFigureOut">
              <a:rPr lang="zh-TW" altLang="en-US" smtClean="0"/>
              <a:pPr/>
              <a:t>2018/11/19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03EE-77AE-4641-9E80-FAA2F561BBD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6205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830C-CDDE-4C62-9130-42DE0D1B2398}" type="datetimeFigureOut">
              <a:rPr lang="zh-TW" altLang="en-US" smtClean="0"/>
              <a:pPr/>
              <a:t>2018/11/19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03EE-77AE-4641-9E80-FAA2F561BBD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65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118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66092" y="0"/>
            <a:ext cx="677908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72E6A-80DA-4198-98B6-5A51110E53F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1146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66092" y="0"/>
            <a:ext cx="677908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72E6A-80DA-4198-98B6-5A51110E53F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89931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4BB5D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5609666" y="2914476"/>
            <a:ext cx="3534604" cy="4577051"/>
            <a:chOff x="6172200" y="2656118"/>
            <a:chExt cx="2971754" cy="2886151"/>
          </a:xfrm>
        </p:grpSpPr>
        <p:sp>
          <p:nvSpPr>
            <p:cNvPr id="11" name="Google Shape;11;p2"/>
            <p:cNvSpPr/>
            <p:nvPr/>
          </p:nvSpPr>
          <p:spPr>
            <a:xfrm rot="9208626" flipH="1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9208633" flipH="1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9208606" flipH="1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9208678" flipH="1">
              <a:off x="6287617" y="4657701"/>
              <a:ext cx="229660" cy="571018"/>
            </a:xfrm>
            <a:prstGeom prst="flowChartManualInpu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289303" y="2656118"/>
              <a:ext cx="854651" cy="1929080"/>
            </a:xfrm>
            <a:custGeom>
              <a:avLst/>
              <a:gdLst/>
              <a:ahLst/>
              <a:cxnLst/>
              <a:rect l="l" t="t" r="r" b="b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grpSp>
        <p:nvGrpSpPr>
          <p:cNvPr id="16" name="Google Shape;16;p2"/>
          <p:cNvGrpSpPr/>
          <p:nvPr/>
        </p:nvGrpSpPr>
        <p:grpSpPr>
          <a:xfrm>
            <a:off x="-22" y="-432724"/>
            <a:ext cx="3068579" cy="2547835"/>
            <a:chOff x="-32" y="-215963"/>
            <a:chExt cx="2163561" cy="1347300"/>
          </a:xfrm>
        </p:grpSpPr>
        <p:sp>
          <p:nvSpPr>
            <p:cNvPr id="17" name="Google Shape;17;p2"/>
            <p:cNvSpPr/>
            <p:nvPr/>
          </p:nvSpPr>
          <p:spPr>
            <a:xfrm rot="-1591408" flipH="1">
              <a:off x="1362169" y="-63166"/>
              <a:ext cx="205103" cy="509980"/>
            </a:xfrm>
            <a:prstGeom prst="flowChartManualInpu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-1591371" flipH="1">
              <a:off x="239463" y="-151890"/>
              <a:ext cx="434754" cy="1080980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-1591339" flipH="1">
              <a:off x="892401" y="-169347"/>
              <a:ext cx="504374" cy="1254067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-1591322" flipH="1">
              <a:off x="1818452" y="-76292"/>
              <a:ext cx="229660" cy="571018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avLst/>
              <a:gdLst/>
              <a:ahLst/>
              <a:cxnLst/>
              <a:rect l="l" t="t" r="r" b="b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81D1EC"/>
            </a:solidFill>
            <a:ln>
              <a:noFill/>
            </a:ln>
          </p:spPr>
        </p: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3671767"/>
            <a:ext cx="56715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None/>
              <a:defRPr sz="5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3347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82" y="5"/>
            <a:ext cx="105725" cy="962147"/>
            <a:chOff x="281524" y="0"/>
            <a:chExt cx="105725" cy="721610"/>
          </a:xfrm>
          <a:solidFill>
            <a:srgbClr val="1A7BAE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8801814" y="6617464"/>
            <a:ext cx="105725" cy="240536"/>
            <a:chOff x="281524" y="0"/>
            <a:chExt cx="105725" cy="721610"/>
          </a:xfrm>
          <a:solidFill>
            <a:srgbClr val="1A7BAE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8" name="直接连接符 7"/>
          <p:cNvCxnSpPr/>
          <p:nvPr userDrawn="1"/>
        </p:nvCxnSpPr>
        <p:spPr>
          <a:xfrm>
            <a:off x="521550" y="908720"/>
            <a:ext cx="351039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26566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格柵式圖片裁剪工具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609624" y="6248252"/>
            <a:ext cx="5421083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>
                <a:solidFill>
                  <a:srgbClr val="073E87"/>
                </a:solidFill>
              </a:rPr>
              <a:t>商業簡報網 </a:t>
            </a:r>
            <a:r>
              <a:rPr lang="en-US" altLang="zh-TW">
                <a:solidFill>
                  <a:srgbClr val="073E87"/>
                </a:solidFill>
              </a:rPr>
              <a:t>X Matter Lab</a:t>
            </a:r>
            <a:endParaRPr lang="zh-TW" altLang="en-US" dirty="0">
              <a:solidFill>
                <a:srgbClr val="073E87"/>
              </a:solidFill>
            </a:endParaRPr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551329" y="1371618"/>
            <a:ext cx="4061012" cy="4376057"/>
          </a:xfrm>
          <a:custGeom>
            <a:avLst/>
            <a:gdLst>
              <a:gd name="connsiteX0" fmla="*/ 2850776 w 4061012"/>
              <a:gd name="connsiteY0" fmla="*/ 0 h 4376057"/>
              <a:gd name="connsiteX1" fmla="*/ 4061012 w 4061012"/>
              <a:gd name="connsiteY1" fmla="*/ 0 h 4376057"/>
              <a:gd name="connsiteX2" fmla="*/ 4061012 w 4061012"/>
              <a:gd name="connsiteY2" fmla="*/ 4376057 h 4376057"/>
              <a:gd name="connsiteX3" fmla="*/ 2850776 w 4061012"/>
              <a:gd name="connsiteY3" fmla="*/ 4376057 h 4376057"/>
              <a:gd name="connsiteX4" fmla="*/ 1425388 w 4061012"/>
              <a:gd name="connsiteY4" fmla="*/ 0 h 4376057"/>
              <a:gd name="connsiteX5" fmla="*/ 2635624 w 4061012"/>
              <a:gd name="connsiteY5" fmla="*/ 0 h 4376057"/>
              <a:gd name="connsiteX6" fmla="*/ 2635624 w 4061012"/>
              <a:gd name="connsiteY6" fmla="*/ 4376057 h 4376057"/>
              <a:gd name="connsiteX7" fmla="*/ 1425388 w 4061012"/>
              <a:gd name="connsiteY7" fmla="*/ 4376057 h 4376057"/>
              <a:gd name="connsiteX8" fmla="*/ 0 w 4061012"/>
              <a:gd name="connsiteY8" fmla="*/ 0 h 4376057"/>
              <a:gd name="connsiteX9" fmla="*/ 1210236 w 4061012"/>
              <a:gd name="connsiteY9" fmla="*/ 0 h 4376057"/>
              <a:gd name="connsiteX10" fmla="*/ 1210236 w 4061012"/>
              <a:gd name="connsiteY10" fmla="*/ 4376057 h 4376057"/>
              <a:gd name="connsiteX11" fmla="*/ 0 w 4061012"/>
              <a:gd name="connsiteY11" fmla="*/ 4376057 h 437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1012" h="4376057">
                <a:moveTo>
                  <a:pt x="2850776" y="0"/>
                </a:moveTo>
                <a:lnTo>
                  <a:pt x="4061012" y="0"/>
                </a:lnTo>
                <a:lnTo>
                  <a:pt x="4061012" y="4376057"/>
                </a:lnTo>
                <a:lnTo>
                  <a:pt x="2850776" y="4376057"/>
                </a:lnTo>
                <a:close/>
                <a:moveTo>
                  <a:pt x="1425388" y="0"/>
                </a:moveTo>
                <a:lnTo>
                  <a:pt x="2635624" y="0"/>
                </a:lnTo>
                <a:lnTo>
                  <a:pt x="2635624" y="4376057"/>
                </a:lnTo>
                <a:lnTo>
                  <a:pt x="1425388" y="4376057"/>
                </a:lnTo>
                <a:close/>
                <a:moveTo>
                  <a:pt x="0" y="0"/>
                </a:moveTo>
                <a:lnTo>
                  <a:pt x="1210236" y="0"/>
                </a:lnTo>
                <a:lnTo>
                  <a:pt x="1210236" y="4376057"/>
                </a:lnTo>
                <a:lnTo>
                  <a:pt x="0" y="43760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1"/>
            <a:ext cx="7524328" cy="1069515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32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4487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5"/>
          <p:cNvGrpSpPr/>
          <p:nvPr/>
        </p:nvGrpSpPr>
        <p:grpSpPr>
          <a:xfrm>
            <a:off x="6172200" y="3541492"/>
            <a:ext cx="2971754" cy="3848201"/>
            <a:chOff x="6172200" y="2656118"/>
            <a:chExt cx="2971754" cy="2886151"/>
          </a:xfrm>
        </p:grpSpPr>
        <p:sp>
          <p:nvSpPr>
            <p:cNvPr id="56" name="Google Shape;56;p5"/>
            <p:cNvSpPr/>
            <p:nvPr/>
          </p:nvSpPr>
          <p:spPr>
            <a:xfrm rot="9208626" flipH="1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5"/>
            <p:cNvSpPr/>
            <p:nvPr/>
          </p:nvSpPr>
          <p:spPr>
            <a:xfrm rot="9208633" flipH="1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 rot="9208606" flipH="1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 rot="9208678" flipH="1">
              <a:off x="6287617" y="4657701"/>
              <a:ext cx="229660" cy="571018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8289303" y="2656118"/>
              <a:ext cx="854651" cy="1929080"/>
            </a:xfrm>
            <a:custGeom>
              <a:avLst/>
              <a:gdLst/>
              <a:ahLst/>
              <a:cxnLst/>
              <a:rect l="l" t="t" r="r" b="b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3796BF"/>
            </a:solidFill>
            <a:ln>
              <a:noFill/>
            </a:ln>
          </p:spPr>
        </p:sp>
      </p:grpSp>
      <p:grpSp>
        <p:nvGrpSpPr>
          <p:cNvPr id="61" name="Google Shape;61;p5"/>
          <p:cNvGrpSpPr/>
          <p:nvPr/>
        </p:nvGrpSpPr>
        <p:grpSpPr>
          <a:xfrm>
            <a:off x="-32" y="-304036"/>
            <a:ext cx="2163561" cy="1796400"/>
            <a:chOff x="-32" y="-215963"/>
            <a:chExt cx="2163561" cy="1347300"/>
          </a:xfrm>
        </p:grpSpPr>
        <p:sp>
          <p:nvSpPr>
            <p:cNvPr id="62" name="Google Shape;62;p5"/>
            <p:cNvSpPr/>
            <p:nvPr/>
          </p:nvSpPr>
          <p:spPr>
            <a:xfrm rot="-1591408" flipH="1">
              <a:off x="1362169" y="-63166"/>
              <a:ext cx="205103" cy="509980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 rot="-1591371" flipH="1">
              <a:off x="239463" y="-151890"/>
              <a:ext cx="434754" cy="1080980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 rot="-1591339" flipH="1">
              <a:off x="892401" y="-169347"/>
              <a:ext cx="504374" cy="1254067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 rot="-1591322" flipH="1">
              <a:off x="1818452" y="-76292"/>
              <a:ext cx="229660" cy="571018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avLst/>
              <a:gdLst/>
              <a:ahLst/>
              <a:cxnLst/>
              <a:rect l="l" t="t" r="r" b="b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4BB5D9"/>
            </a:solidFill>
            <a:ln>
              <a:noFill/>
            </a:ln>
          </p:spPr>
        </p:sp>
      </p:grpSp>
      <p:sp>
        <p:nvSpPr>
          <p:cNvPr id="67" name="Google Shape;67;p5"/>
          <p:cNvSpPr txBox="1">
            <a:spLocks noGrp="1"/>
          </p:cNvSpPr>
          <p:nvPr>
            <p:ph type="title"/>
          </p:nvPr>
        </p:nvSpPr>
        <p:spPr>
          <a:xfrm>
            <a:off x="1031425" y="1532967"/>
            <a:ext cx="5760300" cy="9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body" idx="1"/>
          </p:nvPr>
        </p:nvSpPr>
        <p:spPr>
          <a:xfrm>
            <a:off x="1031425" y="2369500"/>
            <a:ext cx="5760300" cy="336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»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⋄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5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0731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830C-CDDE-4C62-9130-42DE0D1B2398}" type="datetimeFigureOut">
              <a:rPr lang="zh-TW" altLang="en-US" smtClean="0"/>
              <a:pPr/>
              <a:t>2018/11/19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03EE-77AE-4641-9E80-FAA2F561BBD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0099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2822775" y="2882400"/>
            <a:ext cx="34983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»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⋄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●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○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Clr>
                <a:srgbClr val="3796BF"/>
              </a:buClr>
              <a:buSzPts val="2400"/>
              <a:buFont typeface="Oswald"/>
              <a:buChar char="■"/>
              <a:defRPr sz="2400">
                <a:solidFill>
                  <a:srgbClr val="3796B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grpSp>
        <p:nvGrpSpPr>
          <p:cNvPr id="41" name="Google Shape;41;p4"/>
          <p:cNvGrpSpPr/>
          <p:nvPr/>
        </p:nvGrpSpPr>
        <p:grpSpPr>
          <a:xfrm>
            <a:off x="5609666" y="2914476"/>
            <a:ext cx="3534604" cy="4577051"/>
            <a:chOff x="6172200" y="2656118"/>
            <a:chExt cx="2971754" cy="2886151"/>
          </a:xfrm>
        </p:grpSpPr>
        <p:sp>
          <p:nvSpPr>
            <p:cNvPr id="42" name="Google Shape;42;p4"/>
            <p:cNvSpPr/>
            <p:nvPr/>
          </p:nvSpPr>
          <p:spPr>
            <a:xfrm rot="9208626" flipH="1">
              <a:off x="6704904" y="4110434"/>
              <a:ext cx="484232" cy="1204006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 rot="9208633" flipH="1">
              <a:off x="7804300" y="3279013"/>
              <a:ext cx="877624" cy="2182136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rot="9208606" flipH="1">
              <a:off x="7481789" y="4276913"/>
              <a:ext cx="408796" cy="1016449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 rot="9208678" flipH="1">
              <a:off x="6287617" y="4657701"/>
              <a:ext cx="229660" cy="571018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8289303" y="2656118"/>
              <a:ext cx="854651" cy="1929080"/>
            </a:xfrm>
            <a:custGeom>
              <a:avLst/>
              <a:gdLst/>
              <a:ahLst/>
              <a:cxnLst/>
              <a:rect l="l" t="t" r="r" b="b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4BB5D9"/>
            </a:solidFill>
            <a:ln>
              <a:noFill/>
            </a:ln>
          </p:spPr>
        </p:sp>
      </p:grpSp>
      <p:grpSp>
        <p:nvGrpSpPr>
          <p:cNvPr id="47" name="Google Shape;47;p4"/>
          <p:cNvGrpSpPr/>
          <p:nvPr/>
        </p:nvGrpSpPr>
        <p:grpSpPr>
          <a:xfrm>
            <a:off x="-22" y="-432724"/>
            <a:ext cx="3068579" cy="2547835"/>
            <a:chOff x="-32" y="-215963"/>
            <a:chExt cx="2163561" cy="1347300"/>
          </a:xfrm>
        </p:grpSpPr>
        <p:sp>
          <p:nvSpPr>
            <p:cNvPr id="48" name="Google Shape;48;p4"/>
            <p:cNvSpPr/>
            <p:nvPr/>
          </p:nvSpPr>
          <p:spPr>
            <a:xfrm rot="-1591408" flipH="1">
              <a:off x="1362169" y="-63166"/>
              <a:ext cx="205103" cy="509980"/>
            </a:xfrm>
            <a:prstGeom prst="flowChartManualInput">
              <a:avLst/>
            </a:prstGeom>
            <a:solidFill>
              <a:srgbClr val="4BB5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-1591371" flipH="1">
              <a:off x="239463" y="-151890"/>
              <a:ext cx="434754" cy="1080980"/>
            </a:xfrm>
            <a:prstGeom prst="flowChartManualInput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rot="-1591339" flipH="1">
              <a:off x="892401" y="-169347"/>
              <a:ext cx="504374" cy="1254067"/>
            </a:xfrm>
            <a:prstGeom prst="flowChartManualInput">
              <a:avLst/>
            </a:pr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-1591322" flipH="1">
              <a:off x="1818452" y="-76292"/>
              <a:ext cx="229660" cy="571018"/>
            </a:xfrm>
            <a:prstGeom prst="flowChartManualInput">
              <a:avLst/>
            </a:prstGeom>
            <a:solidFill>
              <a:srgbClr val="81D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rot="10800000">
              <a:off x="-32" y="70725"/>
              <a:ext cx="380284" cy="858147"/>
            </a:xfrm>
            <a:custGeom>
              <a:avLst/>
              <a:gdLst/>
              <a:ahLst/>
              <a:cxnLst/>
              <a:rect l="l" t="t" r="r" b="b"/>
              <a:pathLst>
                <a:path w="37596" h="84860" extrusionOk="0">
                  <a:moveTo>
                    <a:pt x="19066" y="0"/>
                  </a:moveTo>
                  <a:lnTo>
                    <a:pt x="0" y="9130"/>
                  </a:lnTo>
                  <a:lnTo>
                    <a:pt x="37596" y="84860"/>
                  </a:lnTo>
                  <a:lnTo>
                    <a:pt x="37596" y="37328"/>
                  </a:lnTo>
                  <a:close/>
                </a:path>
              </a:pathLst>
            </a:custGeom>
            <a:solidFill>
              <a:srgbClr val="81D1EC"/>
            </a:solidFill>
            <a:ln>
              <a:noFill/>
            </a:ln>
          </p:spPr>
        </p:sp>
      </p:grpSp>
      <p:sp>
        <p:nvSpPr>
          <p:cNvPr id="53" name="Google Shape;53;p4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 rtl="0">
              <a:buNone/>
              <a:defRPr sz="1300">
                <a:solidFill>
                  <a:srgbClr val="4BB5D9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5313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830C-CDDE-4C62-9130-42DE0D1B2398}" type="datetimeFigureOut">
              <a:rPr lang="zh-TW" altLang="en-US" smtClean="0"/>
              <a:pPr/>
              <a:t>2018/11/19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03EE-77AE-4641-9E80-FAA2F561BBD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25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830C-CDDE-4C62-9130-42DE0D1B2398}" type="datetimeFigureOut">
              <a:rPr lang="zh-TW" altLang="en-US" smtClean="0"/>
              <a:pPr/>
              <a:t>2018/11/19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03EE-77AE-4641-9E80-FAA2F561BBD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906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830C-CDDE-4C62-9130-42DE0D1B2398}" type="datetimeFigureOut">
              <a:rPr lang="zh-TW" altLang="en-US" smtClean="0"/>
              <a:pPr/>
              <a:t>2018/11/19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03EE-77AE-4641-9E80-FAA2F561BBD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1622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830C-CDDE-4C62-9130-42DE0D1B2398}" type="datetimeFigureOut">
              <a:rPr lang="zh-TW" altLang="en-US" smtClean="0"/>
              <a:pPr/>
              <a:t>2018/11/19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03EE-77AE-4641-9E80-FAA2F561BBD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282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830C-CDDE-4C62-9130-42DE0D1B2398}" type="datetimeFigureOut">
              <a:rPr lang="zh-TW" altLang="en-US" smtClean="0"/>
              <a:pPr/>
              <a:t>2018/11/19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03EE-77AE-4641-9E80-FAA2F561BBD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1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BA51830C-CDDE-4C62-9130-42DE0D1B2398}" type="datetimeFigureOut">
              <a:rPr lang="zh-TW" altLang="en-US" smtClean="0"/>
              <a:pPr/>
              <a:t>2018/11/19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1803EE-77AE-4641-9E80-FAA2F561BBD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48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830C-CDDE-4C62-9130-42DE0D1B2398}" type="datetimeFigureOut">
              <a:rPr lang="zh-TW" altLang="en-US" smtClean="0"/>
              <a:pPr/>
              <a:t>2018/11/19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03EE-77AE-4641-9E80-FAA2F561BBD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29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A51830C-CDDE-4C62-9130-42DE0D1B2398}" type="datetimeFigureOut">
              <a:rPr lang="zh-TW" altLang="en-US" smtClean="0"/>
              <a:pPr/>
              <a:t>2018/11/19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51803EE-77AE-4641-9E80-FAA2F561BBD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4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88" r:id="rId13"/>
    <p:sldLayoutId id="2147483889" r:id="rId14"/>
    <p:sldLayoutId id="2147483890" r:id="rId15"/>
    <p:sldLayoutId id="2147483894" r:id="rId16"/>
    <p:sldLayoutId id="2147483895" r:id="rId17"/>
    <p:sldLayoutId id="2147483896" r:id="rId18"/>
    <p:sldLayoutId id="2147483897" r:id="rId19"/>
    <p:sldLayoutId id="2147483898" r:id="rId2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7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1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&#24257;&#25152;&#35542;&#22727;2-&#20844;&#25773;&#29256;-2&#20998;&#21098;&#36655;&#29256;.mp4" TargetMode="Externa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106&#23416;&#21209;&#34389;\1&#21508;&#39006;&#26371;&#35696;\&#23416;&#21209;(%20&#23566;&#24107;)&#26371;&#35696;\20180612\&#24107;&#38263;&#34920;&#28436;&#25104;&#38263;.mp4" TargetMode="Externa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hyperlink" Target="106&#23416;&#24180;&#24230;&#30050;&#26989;&#20856;&#31150;&#25104;&#26524;&#24433;&#29255;%20(1).mp4" TargetMode="External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file:///C:\Documents%20and%20Settings\Administrator.YMXP\&#26700;&#38754;\201207&#26257;&#20551;&#22235;&#24029;&#20154;&#25991;&#20132;&#27969;&#22296;&#25945;&#26696;&#24409;&#25972;\&#34311;&#31179;&#30887;&#32769;&#24107;\&#22235;&#24029;&#20154;&#25991;&#20132;&#27969;&#22577;&#21578;&#31777;&#22577;\20120703&#22235;&#24029;&#20154;&#25991;&#25945;&#32946;&#20132;&#27969;\2012&#22235;&#24029;&#20154;&#25991;&#25945;&#32946;&#20132;&#27969;&#26371;&#35696;&#36039;&#26009;\&#21360;&#23612;&#24904;&#28639;&#23416;&#26657;&#20998;&#20139;%20&#35506;&#31243;ppt\99&#31777;&#20171;&#38468;&#21152;&#24433;&#29255;&#27284;.ppt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&#12300;&#21839;&#38988;&#23401;&#23376;&#12301;&#30340;&#25913;&#35722;.mp4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hyperlink" Target="http://fepaper.naer.edu.tw/index.php?edm_no=131&amp;content_no=6511" TargetMode="External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customXml" Target="../ink/ink1.xml"/><Relationship Id="rId10" Type="http://schemas.openxmlformats.org/officeDocument/2006/relationships/image" Target="../media/image8.emf"/><Relationship Id="rId4" Type="http://schemas.openxmlformats.org/officeDocument/2006/relationships/hyperlink" Target="&#36229;&#36899;&#32080;/FYA_TheNewWorkSmarts_July2017.pdf" TargetMode="External"/><Relationship Id="rId9" Type="http://schemas.openxmlformats.org/officeDocument/2006/relationships/customXml" Target="../ink/ink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hyperlink" Target="https://www.google.com.tw/url?sa=i&amp;rct=j&amp;q=&amp;esrc=s&amp;source=imgres&amp;cd=&amp;cad=rja&amp;uact=8&amp;ved=2ahUKEwjsopvW2tbZAhWMm5QKHe2zA4wQjRx6BAgAEAU&amp;url=https://zh.wikipedia.org/wiki/%E6%97%A5%E6%9C%AC%E5%9B%BD%E6%97%97&amp;psig=AOvVaw0o2FY0Am_-mQpeMhOxcHb7&amp;ust=1520391723242426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&#26032;&#32862;2-&#36938;&#23416;&#20154;&#25991;&#20043;&#26053;%20&#25171;&#38283;&#35222;&#37326;.mp4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1.jpeg"/><Relationship Id="rId11" Type="http://schemas.openxmlformats.org/officeDocument/2006/relationships/image" Target="../media/image58.png"/><Relationship Id="rId5" Type="http://schemas.openxmlformats.org/officeDocument/2006/relationships/image" Target="../media/image70.jpeg"/><Relationship Id="rId10" Type="http://schemas.openxmlformats.org/officeDocument/2006/relationships/hyperlink" Target="https://www.google.com.tw/url?sa=i&amp;rct=j&amp;q=&amp;esrc=s&amp;source=imgres&amp;cd=&amp;cad=rja&amp;uact=8&amp;ved=2ahUKEwjsopvW2tbZAhWMm5QKHe2zA4wQjRx6BAgAEAU&amp;url=https://zh.wikipedia.org/wiki/%E6%97%A5%E6%9C%AC%E5%9B%BD%E6%97%97&amp;psig=AOvVaw0o2FY0Am_-mQpeMhOxcHb7&amp;ust=1520391723242426" TargetMode="External"/><Relationship Id="rId4" Type="http://schemas.openxmlformats.org/officeDocument/2006/relationships/image" Target="../media/image69.jpeg"/><Relationship Id="rId9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10" Type="http://schemas.openxmlformats.org/officeDocument/2006/relationships/image" Target="../media/image78.png"/><Relationship Id="rId4" Type="http://schemas.openxmlformats.org/officeDocument/2006/relationships/image" Target="../media/image74.jpeg"/><Relationship Id="rId9" Type="http://schemas.openxmlformats.org/officeDocument/2006/relationships/image" Target="../media/image73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&#24904;&#20013;19_S14&#31456;&#19998;&#20736;%20&#34081;&#26112;&#24681;.mp4" TargetMode="Externa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&#22283;&#27138;&#34920;&#28436;&#22312;&#21513;&#38534;&#22369;&#38748;&#24605;&#22530;.mp4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5" Type="http://schemas.openxmlformats.org/officeDocument/2006/relationships/hyperlink" Target="file:///C:\Users\hp\Desktop\&#25945;&#32946;&#30340;&#26680;&#24515;&#20729;&#20540;&#33287;&#39636;&#29694;2017.1015&#24432;&#21270;&#38748;&#24605;&#22530;\32236.t.mp4" TargetMode="External"/><Relationship Id="rId4" Type="http://schemas.openxmlformats.org/officeDocument/2006/relationships/image" Target="../media/image9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microsoft.com/office/2007/relationships/hdphoto" Target="../media/hdphoto3.wdp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s://www.youtube.com/watch?v=ZjM-k6cdo1w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9552" y="332656"/>
            <a:ext cx="8280920" cy="3020144"/>
          </a:xfrm>
        </p:spPr>
        <p:txBody>
          <a:bodyPr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sz="6600" dirty="0">
                <a:solidFill>
                  <a:schemeClr val="accent1">
                    <a:lumMod val="50000"/>
                  </a:schemeClr>
                </a:solidFill>
                <a:latin typeface="標楷體"/>
                <a:ea typeface="標楷體"/>
              </a:rPr>
              <a:t>明日學校</a:t>
            </a:r>
            <a:r>
              <a:rPr lang="en-US" altLang="zh-TW" sz="7000" dirty="0" smtClean="0">
                <a:solidFill>
                  <a:schemeClr val="accent1">
                    <a:lumMod val="50000"/>
                  </a:schemeClr>
                </a:solidFill>
                <a:latin typeface="標楷體"/>
                <a:ea typeface="標楷體"/>
              </a:rPr>
              <a:t/>
            </a:r>
            <a:br>
              <a:rPr lang="en-US" altLang="zh-TW" sz="7000" dirty="0" smtClean="0">
                <a:solidFill>
                  <a:schemeClr val="accent1">
                    <a:lumMod val="50000"/>
                  </a:schemeClr>
                </a:solidFill>
                <a:latin typeface="標楷體"/>
                <a:ea typeface="標楷體"/>
              </a:rPr>
            </a:br>
            <a:r>
              <a:rPr lang="zh-TW" altLang="en-US" sz="6000" dirty="0">
                <a:solidFill>
                  <a:schemeClr val="accent1">
                    <a:lumMod val="50000"/>
                  </a:schemeClr>
                </a:solidFill>
                <a:latin typeface="標楷體"/>
                <a:ea typeface="標楷體"/>
              </a:rPr>
              <a:t>明日獨</a:t>
            </a:r>
            <a:r>
              <a:rPr lang="zh-TW" altLang="en-US" sz="6000" dirty="0" smtClean="0">
                <a:solidFill>
                  <a:schemeClr val="accent1">
                    <a:lumMod val="50000"/>
                  </a:schemeClr>
                </a:solidFill>
                <a:latin typeface="標楷體"/>
                <a:ea typeface="標楷體"/>
              </a:rPr>
              <a:t>中</a:t>
            </a:r>
            <a:r>
              <a:rPr lang="zh-TW" altLang="en-US" sz="6000" dirty="0">
                <a:solidFill>
                  <a:schemeClr val="accent1">
                    <a:lumMod val="50000"/>
                  </a:schemeClr>
                </a:solidFill>
                <a:latin typeface="標楷體"/>
                <a:ea typeface="標楷體"/>
              </a:rPr>
              <a:t>校長</a:t>
            </a:r>
            <a:endParaRPr lang="zh-TW" altLang="en-US" sz="6000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-252536" y="3789040"/>
            <a:ext cx="4427984" cy="2952328"/>
          </a:xfrm>
        </p:spPr>
        <p:txBody>
          <a:bodyPr>
            <a:normAutofit/>
          </a:bodyPr>
          <a:lstStyle/>
          <a:p>
            <a:pPr algn="ctr"/>
            <a:r>
              <a:rPr lang="zh-TW" altLang="zh-TW" sz="3600" b="1" dirty="0">
                <a:solidFill>
                  <a:srgbClr val="990033"/>
                </a:solidFill>
                <a:latin typeface="標楷體" pitchFamily="65" charset="-120"/>
                <a:ea typeface="標楷體" pitchFamily="65" charset="-120"/>
              </a:rPr>
              <a:t>台灣 </a:t>
            </a:r>
            <a:endParaRPr lang="en-US" altLang="zh-TW" sz="3600" b="1" dirty="0" smtClean="0">
              <a:solidFill>
                <a:srgbClr val="990033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zh-TW" sz="3600" b="1" dirty="0" smtClean="0">
                <a:solidFill>
                  <a:srgbClr val="990033"/>
                </a:solidFill>
                <a:latin typeface="標楷體" pitchFamily="65" charset="-120"/>
                <a:ea typeface="標楷體" pitchFamily="65" charset="-120"/>
              </a:rPr>
              <a:t>慈</a:t>
            </a:r>
            <a:r>
              <a:rPr lang="zh-TW" altLang="zh-TW" sz="3600" b="1" dirty="0">
                <a:solidFill>
                  <a:srgbClr val="990033"/>
                </a:solidFill>
                <a:latin typeface="標楷體" pitchFamily="65" charset="-120"/>
                <a:ea typeface="標楷體" pitchFamily="65" charset="-120"/>
              </a:rPr>
              <a:t>濟大學附中 </a:t>
            </a:r>
            <a:endParaRPr lang="en-US" altLang="zh-TW" sz="3600" b="1" dirty="0">
              <a:solidFill>
                <a:srgbClr val="990033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zh-TW" sz="4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李玲惠校長</a:t>
            </a:r>
            <a:endParaRPr lang="zh-TW" altLang="en-US" sz="4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zh-TW" altLang="en-US" sz="3600" b="1" dirty="0">
              <a:solidFill>
                <a:srgbClr val="00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508" y="3095467"/>
            <a:ext cx="5486400" cy="3744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52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488832" cy="1224136"/>
          </a:xfrm>
        </p:spPr>
        <p:txBody>
          <a:bodyPr>
            <a:noAutofit/>
          </a:bodyPr>
          <a:lstStyle/>
          <a:p>
            <a:pPr algn="ctr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有人說，</a:t>
            </a:r>
            <a:r>
              <a:rPr lang="zh-TW" altLang="en-US" sz="6000" dirty="0" smtClean="0">
                <a:latin typeface="標楷體" pitchFamily="65" charset="-120"/>
                <a:ea typeface="標楷體" pitchFamily="65" charset="-120"/>
              </a:rPr>
              <a:t>教育是</a:t>
            </a:r>
            <a:r>
              <a:rPr lang="zh-TW" altLang="en-US" sz="6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播種</a:t>
            </a:r>
            <a:r>
              <a:rPr lang="en-US" altLang="zh-TW" sz="6000" dirty="0" smtClean="0">
                <a:latin typeface="標楷體"/>
                <a:ea typeface="標楷體"/>
              </a:rPr>
              <a:t>〜</a:t>
            </a:r>
            <a:endParaRPr lang="zh-TW" altLang="en-US" sz="60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9155" name="內容版面配置區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4008" y="2927310"/>
            <a:ext cx="4398963" cy="3906837"/>
          </a:xfrm>
        </p:spPr>
      </p:pic>
      <p:pic>
        <p:nvPicPr>
          <p:cNvPr id="49156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233" y="1685885"/>
            <a:ext cx="4398963" cy="3905250"/>
          </a:xfrm>
        </p:spPr>
      </p:pic>
    </p:spTree>
    <p:extLst>
      <p:ext uri="{BB962C8B-B14F-4D97-AF65-F5344CB8AC3E}">
        <p14:creationId xmlns:p14="http://schemas.microsoft.com/office/powerpoint/2010/main" val="80399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FFD342F9-3F00-4E7C-9ECE-9842213406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100</a:t>
            </a:fld>
            <a:endParaRPr lang="en"/>
          </a:p>
        </p:txBody>
      </p:sp>
      <p:pic>
        <p:nvPicPr>
          <p:cNvPr id="4" name="圖片 4" descr="一張含有 室內, 個人, 桌, 人 的圖片&#10;&#10;產生非常高可信度的描述">
            <a:extLst>
              <a:ext uri="{FF2B5EF4-FFF2-40B4-BE49-F238E27FC236}">
                <a16:creationId xmlns="" xmlns:a16="http://schemas.microsoft.com/office/drawing/2014/main" id="{B09C7AA2-C9A3-454F-ACDC-9C6B7A2FC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366" y="1549162"/>
            <a:ext cx="3938610" cy="512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 descr="C:\Users\TCUSER\Desktop\照片\IMG_06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49161"/>
            <a:ext cx="4032448" cy="51205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E0DA3F0B-74C2-444E-9005-15BFC7DA9BAC}"/>
              </a:ext>
            </a:extLst>
          </p:cNvPr>
          <p:cNvSpPr txBox="1"/>
          <p:nvPr/>
        </p:nvSpPr>
        <p:spPr>
          <a:xfrm>
            <a:off x="1" y="141768"/>
            <a:ext cx="530120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●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願景建構與校本工作坊</a:t>
            </a:r>
          </a:p>
        </p:txBody>
      </p:sp>
    </p:spTree>
    <p:extLst>
      <p:ext uri="{BB962C8B-B14F-4D97-AF65-F5344CB8AC3E}">
        <p14:creationId xmlns:p14="http://schemas.microsoft.com/office/powerpoint/2010/main" val="300666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101</a:t>
            </a:fld>
            <a:endParaRPr lang="en"/>
          </a:p>
        </p:txBody>
      </p:sp>
      <p:graphicFrame>
        <p:nvGraphicFramePr>
          <p:cNvPr id="3" name="表格 2">
            <a:extLst>
              <a:ext uri="{FF2B5EF4-FFF2-40B4-BE49-F238E27FC236}">
                <a16:creationId xmlns="" xmlns:a16="http://schemas.microsoft.com/office/drawing/2014/main" id="{212FAAF6-4A70-4CDA-9F74-CF9BEB8282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149317"/>
              </p:ext>
            </p:extLst>
          </p:nvPr>
        </p:nvGraphicFramePr>
        <p:xfrm>
          <a:off x="323193" y="512674"/>
          <a:ext cx="8497614" cy="6304695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5746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409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840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99796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4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日期</a:t>
                      </a:r>
                      <a:endParaRPr lang="zh-TW" sz="1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主題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人數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成果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106.08.27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學校願景的發想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130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學校願景發想。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106.08.29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深解新課綱</a:t>
                      </a: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(I)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78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焦點閱讀法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106.09.25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建構學校策略規劃圖</a:t>
                      </a:r>
                      <a:endParaRPr lang="zh-TW" sz="1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策略規劃圖。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106.10.02</a:t>
                      </a:r>
                      <a:endParaRPr lang="zh-TW" sz="1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緊扣核心素養的學生圖像</a:t>
                      </a: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(I)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發想學生圖像。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106.10.16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迎接新課綱：甘特圖討論</a:t>
                      </a:r>
                      <a:endParaRPr lang="zh-TW" sz="1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新課綱甘特圖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106.10.23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緊扣核心素養的學生圖像</a:t>
                      </a: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(II)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學生圖像聚焦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106.11.06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緊扣核心素養的學校願景</a:t>
                      </a:r>
                      <a:endParaRPr lang="zh-TW" sz="1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願景：學習無界，人文無限。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106.11.29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素養導向課程設計工作坊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跨領域課程要點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4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106.12.11</a:t>
                      </a:r>
                      <a:endParaRPr lang="zh-TW" sz="1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明日教師的再想像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65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凝聚教師共識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4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106.12.20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校際交流：國立興大附中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了解友校新課綱實施情形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4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106.12.22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區域聯合諮輔會議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宜花區交流</a:t>
                      </a:r>
                      <a:endParaRPr lang="zh-TW" sz="1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4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107.01.15</a:t>
                      </a:r>
                      <a:endParaRPr lang="zh-TW" sz="1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學校願景聚焦與凝聚學生圖像</a:t>
                      </a:r>
                      <a:endParaRPr lang="zh-TW" sz="1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</a:t>
                      </a:r>
                      <a:endParaRPr lang="zh-TW" sz="1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學生圖像指標</a:t>
                      </a:r>
                      <a:endParaRPr lang="zh-TW" sz="1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4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107.01.18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學校課程地圖</a:t>
                      </a: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(I)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三年學分表初配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4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107.01.20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主題課程與</a:t>
                      </a: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PLC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130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教師社群運作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4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107.01.20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深解新課綱</a:t>
                      </a: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(II)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65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焦點閱讀法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343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107.01.27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班級經營與領導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130</a:t>
                      </a:r>
                      <a:endParaRPr lang="zh-TW" sz="1900" kern="1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9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班級經營</a:t>
                      </a:r>
                      <a:endParaRPr lang="zh-TW" sz="19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345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102</a:t>
            </a:fld>
            <a:endParaRPr lang="en"/>
          </a:p>
        </p:txBody>
      </p:sp>
      <p:graphicFrame>
        <p:nvGraphicFramePr>
          <p:cNvPr id="3" name="表格 2">
            <a:extLst>
              <a:ext uri="{FF2B5EF4-FFF2-40B4-BE49-F238E27FC236}">
                <a16:creationId xmlns="" xmlns:a16="http://schemas.microsoft.com/office/drawing/2014/main" id="{B54E41BF-C8AD-4415-8B71-76869EE7DA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470439"/>
              </p:ext>
            </p:extLst>
          </p:nvPr>
        </p:nvGraphicFramePr>
        <p:xfrm>
          <a:off x="107504" y="324088"/>
          <a:ext cx="8882464" cy="7357224"/>
        </p:xfrm>
        <a:graphic>
          <a:graphicData uri="http://schemas.openxmlformats.org/drawingml/2006/table">
            <a:tbl>
              <a:tblPr/>
              <a:tblGrid>
                <a:gridCol w="1046981">
                  <a:extLst>
                    <a:ext uri="{9D8B030D-6E8A-4147-A177-3AD203B41FA5}">
                      <a16:colId xmlns="" xmlns:a16="http://schemas.microsoft.com/office/drawing/2014/main" val="716809664"/>
                    </a:ext>
                  </a:extLst>
                </a:gridCol>
                <a:gridCol w="3563118">
                  <a:extLst>
                    <a:ext uri="{9D8B030D-6E8A-4147-A177-3AD203B41FA5}">
                      <a16:colId xmlns="" xmlns:a16="http://schemas.microsoft.com/office/drawing/2014/main" val="3316776445"/>
                    </a:ext>
                  </a:extLst>
                </a:gridCol>
                <a:gridCol w="670735">
                  <a:extLst>
                    <a:ext uri="{9D8B030D-6E8A-4147-A177-3AD203B41FA5}">
                      <a16:colId xmlns="" xmlns:a16="http://schemas.microsoft.com/office/drawing/2014/main" val="3590134043"/>
                    </a:ext>
                  </a:extLst>
                </a:gridCol>
                <a:gridCol w="3601630">
                  <a:extLst>
                    <a:ext uri="{9D8B030D-6E8A-4147-A177-3AD203B41FA5}">
                      <a16:colId xmlns="" xmlns:a16="http://schemas.microsoft.com/office/drawing/2014/main" val="4228529370"/>
                    </a:ext>
                  </a:extLst>
                </a:gridCol>
              </a:tblGrid>
              <a:tr h="3980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107.03.12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zh-TW" altLang="en-US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優質化自主管理會議</a:t>
                      </a:r>
                      <a:endParaRPr lang="zh-TW" altLang="en-US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</a:t>
                      </a:r>
                      <a:endParaRPr lang="en-US" altLang="zh-TW" sz="1900" b="0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zh-TW" altLang="en-US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盤點校內特色活動與課程</a:t>
                      </a:r>
                      <a:endParaRPr lang="zh-TW" altLang="en-US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77843806"/>
                  </a:ext>
                </a:extLst>
              </a:tr>
              <a:tr h="3980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107.03.14</a:t>
                      </a:r>
                      <a:endParaRPr lang="en-US" altLang="zh-TW" sz="1900" b="0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zh-TW" altLang="en-US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迎接新課綱：學校課程地圖</a:t>
                      </a:r>
                      <a:r>
                        <a:rPr lang="en-US" altLang="zh-TW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(II)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en-US" altLang="zh-TW" sz="1900" b="0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zh-TW" altLang="en-US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針對新課綱三年學分規劃數再討論聚焦</a:t>
                      </a:r>
                      <a:endParaRPr lang="zh-TW" altLang="en-US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05562623"/>
                  </a:ext>
                </a:extLst>
              </a:tr>
              <a:tr h="5976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107.03.16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zh-TW" altLang="en-US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迎接新課綱：特色活動盤整與規劃</a:t>
                      </a:r>
                      <a:endParaRPr lang="zh-TW" altLang="en-US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zh-TW" altLang="en-US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以學校願景、學生圖像為核心規劃校內特色活動與課程。</a:t>
                      </a:r>
                      <a:endParaRPr lang="zh-TW" altLang="en-US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4311614"/>
                  </a:ext>
                </a:extLst>
              </a:tr>
              <a:tr h="3980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107.03.19</a:t>
                      </a:r>
                      <a:endParaRPr lang="en-US" altLang="zh-TW" sz="1900" b="0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zh-TW" altLang="en-US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迎接新課綱：校訂必修的規畫</a:t>
                      </a:r>
                      <a:endParaRPr lang="zh-TW" altLang="en-US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zh-TW" altLang="en-US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確認校訂必修課程架構與實施年段討論。</a:t>
                      </a:r>
                      <a:endParaRPr lang="zh-TW" altLang="en-US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77791620"/>
                  </a:ext>
                </a:extLst>
              </a:tr>
              <a:tr h="3184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107.03.22</a:t>
                      </a:r>
                      <a:endParaRPr lang="en-US" altLang="zh-TW" sz="1900" b="0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zh-TW" altLang="en-US" sz="1900" u="none" strike="noStrike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優質化自主管理會議</a:t>
                      </a:r>
                      <a:endParaRPr lang="zh-TW" altLang="en-US" sz="1900" b="0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</a:t>
                      </a:r>
                      <a:r>
                        <a:rPr lang="zh-TW" altLang="en-US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年度子計畫架構盤整與規劃。</a:t>
                      </a:r>
                      <a:endParaRPr lang="zh-TW" altLang="en-US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18529136"/>
                  </a:ext>
                </a:extLst>
              </a:tr>
              <a:tr h="3528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107.03.22</a:t>
                      </a:r>
                      <a:endParaRPr lang="en-US" altLang="zh-TW" sz="1900" b="0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zh-TW" altLang="en-US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迎接新課綱：教師專業成長社群運作</a:t>
                      </a:r>
                      <a:endParaRPr lang="zh-TW" altLang="en-US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  <a:endParaRPr lang="en-US" altLang="zh-TW" sz="1900" b="0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zh-TW" altLang="en-US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推動教學研究會轉型為共備社群</a:t>
                      </a:r>
                      <a:endParaRPr lang="zh-TW" altLang="en-US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39466809"/>
                  </a:ext>
                </a:extLst>
              </a:tr>
              <a:tr h="3528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107.03.24</a:t>
                      </a:r>
                      <a:endParaRPr lang="en-US" altLang="zh-TW" sz="1900" b="0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zh-TW" altLang="en-US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優質化自主管理會議</a:t>
                      </a:r>
                      <a:endParaRPr lang="zh-TW" altLang="en-US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en-US" altLang="zh-TW" sz="1900" b="0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zh-TW" altLang="en-US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系統化盤點校內社群與選修課程</a:t>
                      </a:r>
                      <a:endParaRPr lang="zh-TW" altLang="en-US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0412949"/>
                  </a:ext>
                </a:extLst>
              </a:tr>
              <a:tr h="3082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107.03.29</a:t>
                      </a:r>
                      <a:endParaRPr lang="en-US" altLang="zh-TW" sz="1900" b="0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</a:t>
                      </a:r>
                      <a:r>
                        <a:rPr lang="zh-TW" altLang="en-US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優質化校內撰寫工作坊</a:t>
                      </a:r>
                      <a:endParaRPr lang="zh-TW" altLang="en-US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endParaRPr lang="en-US" altLang="zh-TW" sz="1900" b="0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</a:t>
                      </a:r>
                      <a:r>
                        <a:rPr lang="zh-TW" altLang="en-US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優質化計畫架構討論</a:t>
                      </a:r>
                      <a:endParaRPr lang="zh-TW" altLang="en-US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2430502"/>
                  </a:ext>
                </a:extLst>
              </a:tr>
              <a:tr h="3082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107.03.29</a:t>
                      </a:r>
                      <a:endParaRPr lang="en-US" altLang="zh-TW" sz="1900" b="0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zh-TW" altLang="en-US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迎接新課綱：學校課程地圖</a:t>
                      </a:r>
                      <a:r>
                        <a:rPr lang="en-US" altLang="zh-TW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(III)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endParaRPr lang="en-US" altLang="zh-TW" sz="1900" b="0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zh-TW" altLang="en-US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校訂必修與多元選修課程架構設計</a:t>
                      </a:r>
                      <a:endParaRPr lang="zh-TW" altLang="en-US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97845535"/>
                  </a:ext>
                </a:extLst>
              </a:tr>
              <a:tr h="3528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107.03.30</a:t>
                      </a:r>
                      <a:endParaRPr lang="en-US" altLang="zh-TW" sz="1900" b="0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</a:t>
                      </a:r>
                      <a:r>
                        <a:rPr lang="zh-TW" altLang="en-US" sz="1900" u="none" strike="noStrike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優質化校內撰寫工作坊</a:t>
                      </a:r>
                      <a:endParaRPr lang="zh-TW" altLang="en-US" sz="1900" b="0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endParaRPr lang="en-US" altLang="zh-TW" sz="1900" b="0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zh-TW" altLang="en-US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逐項檢核</a:t>
                      </a:r>
                      <a:r>
                        <a:rPr lang="en-US" altLang="zh-TW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</a:t>
                      </a:r>
                      <a:r>
                        <a:rPr lang="zh-TW" altLang="en-US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優質化計畫書架構</a:t>
                      </a:r>
                      <a:endParaRPr lang="zh-TW" altLang="en-US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15499051"/>
                  </a:ext>
                </a:extLst>
              </a:tr>
              <a:tr h="6024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107.04.01</a:t>
                      </a:r>
                      <a:endParaRPr lang="en-US" altLang="zh-TW" sz="1900" b="0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zh-TW" altLang="en-US" sz="1900" u="none" strike="noStrike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迎接新課綱：</a:t>
                      </a:r>
                      <a:br>
                        <a:rPr lang="zh-TW" altLang="en-US" sz="1900" u="none" strike="noStrike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1900" u="none" strike="noStrike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學生圖像下的具體能力指標</a:t>
                      </a:r>
                      <a:endParaRPr lang="zh-TW" altLang="en-US" sz="1900" b="0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endParaRPr lang="en-US" altLang="zh-TW" sz="1900" b="0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zh-TW" altLang="en-US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聚焦出的慈中學生核心能力</a:t>
                      </a:r>
                      <a:endParaRPr lang="zh-TW" altLang="en-US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28911732"/>
                  </a:ext>
                </a:extLst>
              </a:tr>
              <a:tr h="3980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107.04.01</a:t>
                      </a:r>
                      <a:endParaRPr lang="en-US" altLang="zh-TW" sz="1900" b="0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</a:t>
                      </a:r>
                      <a:r>
                        <a:rPr lang="zh-TW" altLang="en-US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優質化校內撰寫工作坊</a:t>
                      </a:r>
                      <a:endParaRPr lang="zh-TW" altLang="en-US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endParaRPr lang="en-US" altLang="zh-TW" sz="1900" b="0" i="0" u="none" strike="noStrike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zh-TW" altLang="en-US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聚焦年度計畫重點</a:t>
                      </a:r>
                      <a:endParaRPr lang="zh-TW" altLang="en-US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32391615"/>
                  </a:ext>
                </a:extLst>
              </a:tr>
              <a:tr h="3082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107.04.14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zh-TW" altLang="en-US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跨領域課程設計工作坊</a:t>
                      </a:r>
                      <a:endParaRPr lang="zh-TW" altLang="en-US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zh-TW" altLang="en-US" sz="190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素養導向跨領域課程產出</a:t>
                      </a:r>
                      <a:endParaRPr lang="zh-TW" altLang="en-US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23829041"/>
                  </a:ext>
                </a:extLst>
              </a:tr>
              <a:tr h="308245">
                <a:tc>
                  <a:txBody>
                    <a:bodyPr/>
                    <a:lstStyle/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107.06.01</a:t>
                      </a: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zh-TW" altLang="en-US" sz="19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跨領域素養導向課程設計工作坊</a:t>
                      </a:r>
                      <a:r>
                        <a:rPr lang="en-US" altLang="zh-TW" sz="19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_</a:t>
                      </a:r>
                      <a:r>
                        <a:rPr lang="zh-TW" altLang="en-US" sz="19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進階</a:t>
                      </a:r>
                      <a:r>
                        <a:rPr lang="en-US" altLang="zh-TW" sz="19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kumimoji="0" lang="zh-TW" altLang="en-US" sz="1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跨領域素養導向課程產出</a:t>
                      </a:r>
                      <a:r>
                        <a:rPr kumimoji="0" lang="en-US" altLang="zh-TW" sz="1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r>
                        <a:rPr kumimoji="0" lang="zh-TW" altLang="en-US" sz="1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門</a:t>
                      </a:r>
                      <a:endParaRPr lang="zh-TW" altLang="en-US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08245">
                <a:tc>
                  <a:txBody>
                    <a:bodyPr/>
                    <a:lstStyle/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107.07.02</a:t>
                      </a: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zh-TW" altLang="en-US" sz="19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跨領域課程設計進階工作坊</a:t>
                      </a: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</a:t>
                      </a: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zh-TW" altLang="en-US" sz="19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素養導向跨領域課程產出</a:t>
                      </a: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18423">
                <a:tc>
                  <a:txBody>
                    <a:bodyPr/>
                    <a:lstStyle/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107.08.23</a:t>
                      </a: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zh-TW" altLang="en-US" sz="19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素養導向教學工作坊</a:t>
                      </a: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210</a:t>
                      </a: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kumimoji="0" lang="zh-TW" altLang="en-US" sz="1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有效教學四部曲：說課、觀課與議課</a:t>
                      </a:r>
                      <a:endParaRPr lang="zh-TW" altLang="en-US" sz="19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350687">
                <a:tc>
                  <a:txBody>
                    <a:bodyPr/>
                    <a:lstStyle/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107.08.28</a:t>
                      </a: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zh-TW" altLang="en-US" sz="19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跨領域素養導向課程</a:t>
                      </a: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en-US" altLang="zh-TW" sz="19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90</a:t>
                      </a: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600"/>
                        </a:lnSpc>
                      </a:pPr>
                      <a:r>
                        <a:rPr lang="zh-TW" altLang="en-US" sz="19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多元選修課程分享與發想</a:t>
                      </a:r>
                    </a:p>
                  </a:txBody>
                  <a:tcPr marL="2293" marR="2293" marT="407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667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103</a:t>
            </a:fld>
            <a:endParaRPr lang="en"/>
          </a:p>
        </p:txBody>
      </p:sp>
      <p:sp>
        <p:nvSpPr>
          <p:cNvPr id="3" name="內容版面配置區 3">
            <a:extLst>
              <a:ext uri="{FF2B5EF4-FFF2-40B4-BE49-F238E27FC236}">
                <a16:creationId xmlns="" xmlns:a16="http://schemas.microsoft.com/office/drawing/2014/main" id="{720E7621-8E42-4E51-8102-D08BC753B969}"/>
              </a:ext>
            </a:extLst>
          </p:cNvPr>
          <p:cNvSpPr txBox="1">
            <a:spLocks/>
          </p:cNvSpPr>
          <p:nvPr/>
        </p:nvSpPr>
        <p:spPr>
          <a:xfrm>
            <a:off x="934790" y="1081118"/>
            <a:ext cx="7274420" cy="4695765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TW" sz="3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2017</a:t>
            </a:r>
            <a:r>
              <a:rPr lang="zh-TW" altLang="en-US" sz="3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27</a:t>
            </a:r>
            <a:r>
              <a:rPr lang="zh-TW" altLang="en-US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TW" altLang="en-US" sz="36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</a:t>
            </a:r>
            <a:r>
              <a:rPr lang="en-US" altLang="zh-TW" sz="3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2018</a:t>
            </a:r>
            <a:r>
              <a:rPr lang="zh-TW" altLang="en-US" sz="36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28</a:t>
            </a:r>
            <a:r>
              <a:rPr lang="zh-TW" altLang="en-US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日，共舉辦</a:t>
            </a:r>
            <a:r>
              <a:rPr lang="en-US" altLang="zh-TW" sz="3600" b="1" dirty="0">
                <a:solidFill>
                  <a:prstClr val="black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38</a:t>
            </a:r>
            <a:r>
              <a:rPr lang="zh-TW" altLang="en-US" sz="3600" b="1" dirty="0">
                <a:solidFill>
                  <a:prstClr val="black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場</a:t>
            </a:r>
            <a:r>
              <a:rPr lang="zh-TW" altLang="en-US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新課綱相關之研習與工作坊。</a:t>
            </a:r>
            <a:endParaRPr lang="en-US" altLang="zh-TW" sz="3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參與師長共計</a:t>
            </a:r>
            <a:r>
              <a:rPr lang="en-US" altLang="zh-TW" sz="3600" b="1" dirty="0">
                <a:solidFill>
                  <a:prstClr val="black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1,372</a:t>
            </a:r>
            <a:r>
              <a:rPr lang="zh-TW" altLang="en-US" sz="3600" b="1" dirty="0" smtClean="0">
                <a:solidFill>
                  <a:prstClr val="black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人次</a:t>
            </a:r>
            <a:endParaRPr lang="en-US" altLang="zh-TW" sz="3600" b="1" dirty="0">
              <a:solidFill>
                <a:prstClr val="black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2" descr="Image result for line james png">
            <a:extLst>
              <a:ext uri="{FF2B5EF4-FFF2-40B4-BE49-F238E27FC236}">
                <a16:creationId xmlns="" xmlns:a16="http://schemas.microsoft.com/office/drawing/2014/main" id="{67895578-30C9-4B70-B50D-01AC7CFBF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5054" y="2998010"/>
            <a:ext cx="2229061" cy="342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61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68" y="2564904"/>
            <a:ext cx="4450637" cy="4448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50" y="2264241"/>
            <a:ext cx="4566803" cy="4564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字方塊 1"/>
          <p:cNvSpPr txBox="1"/>
          <p:nvPr/>
        </p:nvSpPr>
        <p:spPr>
          <a:xfrm>
            <a:off x="239844" y="438671"/>
            <a:ext cx="890415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zh-TW" altLang="en-US" sz="4000" b="1" kern="12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成立</a:t>
            </a:r>
            <a:r>
              <a:rPr lang="zh-TW" altLang="en-US" sz="4000" b="1" kern="1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教師</a:t>
            </a:r>
            <a:r>
              <a:rPr lang="zh-TW" altLang="en-US" sz="4000" b="1" kern="1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社群</a:t>
            </a:r>
            <a:r>
              <a:rPr lang="zh-TW" altLang="en-US" sz="4000" b="1" kern="12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進行課程設計與共備</a:t>
            </a:r>
            <a:endParaRPr lang="en-US" altLang="zh-TW" sz="4000" b="1" kern="1200" dirty="0" smtClean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/>
            <a:r>
              <a:rPr lang="zh-TW" altLang="en-US" sz="4000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全校教師</a:t>
            </a:r>
            <a:r>
              <a:rPr lang="en-US" altLang="zh-TW" sz="4000" b="1" u="sng" kern="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100%</a:t>
            </a:r>
            <a:r>
              <a:rPr lang="zh-TW" altLang="en-US" sz="4000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參與社群，</a:t>
            </a:r>
            <a:r>
              <a:rPr lang="en-US" altLang="zh-TW" sz="4000" b="1" u="sng" kern="0" dirty="0">
                <a:solidFill>
                  <a:srgbClr val="000000"/>
                </a:solidFill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80%</a:t>
            </a:r>
            <a:r>
              <a:rPr lang="zh-TW" altLang="en-US" sz="4000" b="1" kern="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教師參與新課綱課程。</a:t>
            </a:r>
            <a:endParaRPr lang="en-US" altLang="zh-TW" sz="4000" b="1" kern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  <a:p>
            <a:pPr>
              <a:buClrTx/>
              <a:buFontTx/>
              <a:buNone/>
            </a:pPr>
            <a:endParaRPr lang="en-US" altLang="zh-TW" sz="4400" b="1" kern="12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>
              <a:buClrTx/>
              <a:buFontTx/>
              <a:buNone/>
            </a:pPr>
            <a:endParaRPr lang="zh-TW" altLang="en-US" sz="1800" kern="1200" dirty="0">
              <a:solidFill>
                <a:prstClr val="black"/>
              </a:solidFill>
              <a:latin typeface="等线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695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977433" y="190111"/>
            <a:ext cx="381642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200" b="1" spc="-150" dirty="0">
                <a:solidFill>
                  <a:prstClr val="white">
                    <a:lumMod val="50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樂在洄瀾，走讀花蓮</a:t>
            </a:r>
            <a:endParaRPr lang="en-US" altLang="zh-TW" sz="3200" b="1" spc="-150" dirty="0">
              <a:solidFill>
                <a:prstClr val="white">
                  <a:lumMod val="50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68696" y="911629"/>
            <a:ext cx="2833352" cy="116363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5381803" y="1027994"/>
            <a:ext cx="3451776" cy="1517754"/>
            <a:chOff x="4534306" y="1300443"/>
            <a:chExt cx="3451776" cy="1517755"/>
          </a:xfrm>
        </p:grpSpPr>
        <p:sp>
          <p:nvSpPr>
            <p:cNvPr id="9" name="矩形 8"/>
            <p:cNvSpPr/>
            <p:nvPr/>
          </p:nvSpPr>
          <p:spPr>
            <a:xfrm>
              <a:off x="5368695" y="1987201"/>
              <a:ext cx="261738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鐵路發展為主架構，輔以</a:t>
              </a:r>
              <a:r>
                <a:rPr lang="en-US" altLang="zh-TW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GIS</a:t>
              </a:r>
              <a:r>
                <a:rPr lang="zh-TW" altLang="en-US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軟體，以系統化的架構來探討 花蓮發展史的脈絡。</a:t>
              </a:r>
              <a:endPara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endParaRPr>
            </a:p>
          </p:txBody>
        </p:sp>
        <p:sp>
          <p:nvSpPr>
            <p:cNvPr id="10" name="橢圓 9"/>
            <p:cNvSpPr/>
            <p:nvPr/>
          </p:nvSpPr>
          <p:spPr>
            <a:xfrm>
              <a:off x="4534306" y="1465145"/>
              <a:ext cx="834390" cy="83439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1" name="直線接點 10"/>
            <p:cNvCxnSpPr/>
            <p:nvPr/>
          </p:nvCxnSpPr>
          <p:spPr>
            <a:xfrm>
              <a:off x="4957216" y="1882340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字方塊 88"/>
            <p:cNvSpPr txBox="1"/>
            <p:nvPr/>
          </p:nvSpPr>
          <p:spPr>
            <a:xfrm>
              <a:off x="5368696" y="1300443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2400" b="1" dirty="0">
                  <a:solidFill>
                    <a:srgbClr val="31B6FD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行在花蓮</a:t>
              </a: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4849500" y="2607629"/>
            <a:ext cx="3381842" cy="1446550"/>
            <a:chOff x="4534306" y="2449157"/>
            <a:chExt cx="3381842" cy="1446550"/>
          </a:xfrm>
        </p:grpSpPr>
        <p:sp>
          <p:nvSpPr>
            <p:cNvPr id="14" name="矩形 13"/>
            <p:cNvSpPr/>
            <p:nvPr/>
          </p:nvSpPr>
          <p:spPr>
            <a:xfrm>
              <a:off x="5368696" y="3064710"/>
              <a:ext cx="25474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藉由參訪與體驗來了解花蓮在地藝文特色，並運用改編來實際呈現。</a:t>
              </a:r>
            </a:p>
          </p:txBody>
        </p:sp>
        <p:sp>
          <p:nvSpPr>
            <p:cNvPr id="15" name="橢圓 14"/>
            <p:cNvSpPr/>
            <p:nvPr/>
          </p:nvSpPr>
          <p:spPr>
            <a:xfrm>
              <a:off x="4534306" y="2647515"/>
              <a:ext cx="834390" cy="83439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6" name="直線接點 15"/>
            <p:cNvCxnSpPr/>
            <p:nvPr/>
          </p:nvCxnSpPr>
          <p:spPr>
            <a:xfrm>
              <a:off x="4957216" y="3064710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字方塊 88"/>
            <p:cNvSpPr txBox="1"/>
            <p:nvPr/>
          </p:nvSpPr>
          <p:spPr>
            <a:xfrm>
              <a:off x="5368696" y="2449157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2400" b="1" dirty="0">
                  <a:solidFill>
                    <a:srgbClr val="4584D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美在花蓮</a:t>
              </a: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4188045" y="4162187"/>
            <a:ext cx="3336841" cy="1677230"/>
            <a:chOff x="4534306" y="3782827"/>
            <a:chExt cx="3336841" cy="1677229"/>
          </a:xfrm>
        </p:grpSpPr>
        <p:sp>
          <p:nvSpPr>
            <p:cNvPr id="19" name="矩形 18"/>
            <p:cNvSpPr/>
            <p:nvPr/>
          </p:nvSpPr>
          <p:spPr>
            <a:xfrm>
              <a:off x="5323695" y="4382839"/>
              <a:ext cx="2547452" cy="107721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藉由實地走訪花蓮鄰近的部落與選購食材，了解在地飲食特色，並設計營養又在地的鐵路便當。 </a:t>
              </a:r>
              <a:endPara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endParaRPr>
            </a:p>
          </p:txBody>
        </p:sp>
        <p:sp>
          <p:nvSpPr>
            <p:cNvPr id="20" name="橢圓 19"/>
            <p:cNvSpPr/>
            <p:nvPr/>
          </p:nvSpPr>
          <p:spPr>
            <a:xfrm>
              <a:off x="4534306" y="3946777"/>
              <a:ext cx="834390" cy="83439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1" name="直線接點 20"/>
            <p:cNvCxnSpPr/>
            <p:nvPr/>
          </p:nvCxnSpPr>
          <p:spPr>
            <a:xfrm>
              <a:off x="4957216" y="4363972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字方塊 88"/>
            <p:cNvSpPr txBox="1"/>
            <p:nvPr/>
          </p:nvSpPr>
          <p:spPr>
            <a:xfrm>
              <a:off x="5323695" y="3782827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2400" b="1" dirty="0">
                  <a:solidFill>
                    <a:srgbClr val="5BD07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食在花蓮</a:t>
              </a: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628493" y="4331177"/>
            <a:ext cx="3291840" cy="1752250"/>
            <a:chOff x="4534306" y="4952586"/>
            <a:chExt cx="3291840" cy="1752250"/>
          </a:xfrm>
        </p:grpSpPr>
        <p:sp>
          <p:nvSpPr>
            <p:cNvPr id="24" name="矩形 23"/>
            <p:cNvSpPr/>
            <p:nvPr/>
          </p:nvSpPr>
          <p:spPr>
            <a:xfrm>
              <a:off x="5368696" y="5627618"/>
              <a:ext cx="245745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藉由深讀有關花蓮的國際 文獻來探討世界對花蓮的想像，接著 以國際語言重述花蓮，與世界接軌。</a:t>
              </a:r>
              <a:endPara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endParaRPr>
            </a:p>
          </p:txBody>
        </p:sp>
        <p:sp>
          <p:nvSpPr>
            <p:cNvPr id="25" name="橢圓 24"/>
            <p:cNvSpPr/>
            <p:nvPr/>
          </p:nvSpPr>
          <p:spPr>
            <a:xfrm>
              <a:off x="4534306" y="5132354"/>
              <a:ext cx="834390" cy="83439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6" name="直線接點 25"/>
            <p:cNvCxnSpPr/>
            <p:nvPr/>
          </p:nvCxnSpPr>
          <p:spPr>
            <a:xfrm>
              <a:off x="4957216" y="5549549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字方塊 88"/>
            <p:cNvSpPr txBox="1"/>
            <p:nvPr/>
          </p:nvSpPr>
          <p:spPr>
            <a:xfrm>
              <a:off x="5368696" y="4952586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2400" b="1" dirty="0">
                  <a:solidFill>
                    <a:srgbClr val="A5D028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讀在花蓮</a:t>
              </a:r>
            </a:p>
          </p:txBody>
        </p:sp>
      </p:grpSp>
      <p:pic>
        <p:nvPicPr>
          <p:cNvPr id="1026" name="Picture 2" descr="C:\Users\Tcsh\Desktop\2018.03.21-松園參訪_180411_0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59" y="444175"/>
            <a:ext cx="4388217" cy="329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矩形 27"/>
          <p:cNvSpPr/>
          <p:nvPr/>
        </p:nvSpPr>
        <p:spPr>
          <a:xfrm>
            <a:off x="327035" y="2591665"/>
            <a:ext cx="1954381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600" b="1" spc="-15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甚麼社群</a:t>
            </a:r>
            <a:endParaRPr lang="en-US" altLang="zh-TW" sz="3600" b="1" spc="-15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27035" y="3465995"/>
            <a:ext cx="2497393" cy="155151"/>
          </a:xfrm>
          <a:prstGeom prst="rect">
            <a:avLst/>
          </a:prstGeom>
          <a:solidFill>
            <a:srgbClr val="047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="" xmlns:a16="http://schemas.microsoft.com/office/drawing/2014/main" id="{E0DA3F0B-74C2-444E-9005-15BFC7DA9BAC}"/>
              </a:ext>
            </a:extLst>
          </p:cNvPr>
          <p:cNvSpPr txBox="1"/>
          <p:nvPr/>
        </p:nvSpPr>
        <p:spPr>
          <a:xfrm>
            <a:off x="2" y="141768"/>
            <a:ext cx="484949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●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從教師增能到自主</a:t>
            </a:r>
            <a:r>
              <a:rPr lang="en-US" altLang="zh-TW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PLC</a:t>
            </a:r>
            <a:endParaRPr lang="zh-TW" altLang="en-US" sz="28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151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FFD342F9-3F00-4E7C-9ECE-9842213406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106</a:t>
            </a:fld>
            <a:endParaRPr lang="en"/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E0DA3F0B-74C2-444E-9005-15BFC7DA9BAC}"/>
              </a:ext>
            </a:extLst>
          </p:cNvPr>
          <p:cNvSpPr txBox="1"/>
          <p:nvPr/>
        </p:nvSpPr>
        <p:spPr>
          <a:xfrm>
            <a:off x="2" y="141768"/>
            <a:ext cx="471089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●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</a:t>
            </a:r>
            <a:r>
              <a:rPr lang="en-US" altLang="zh-TW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PLC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到共創與共備</a:t>
            </a:r>
          </a:p>
        </p:txBody>
      </p:sp>
      <p:pic>
        <p:nvPicPr>
          <p:cNvPr id="6" name="圖片 5" descr="E:\專案計畫\107學年度高優\Plan B\Plan B撰寫\107學年度高中優質化B計畫教師專業社群與課程發展歷程示意圖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19" y="1018572"/>
            <a:ext cx="8449519" cy="5721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616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FFD342F9-3F00-4E7C-9ECE-9842213406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107</a:t>
            </a:fld>
            <a:endParaRPr lang="en"/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E0DA3F0B-74C2-444E-9005-15BFC7DA9BAC}"/>
              </a:ext>
            </a:extLst>
          </p:cNvPr>
          <p:cNvSpPr txBox="1"/>
          <p:nvPr/>
        </p:nvSpPr>
        <p:spPr>
          <a:xfrm>
            <a:off x="-1" y="141768"/>
            <a:ext cx="6701743" cy="52322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●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關鍵一步</a:t>
            </a:r>
            <a:r>
              <a:rPr lang="en-US" altLang="zh-TW" sz="2800" b="1" dirty="0" smtClean="0">
                <a:solidFill>
                  <a:schemeClr val="tx1"/>
                </a:solidFill>
                <a:latin typeface="標楷體"/>
                <a:ea typeface="標楷體"/>
              </a:rPr>
              <a:t>〜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2017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試行選修課程</a:t>
            </a:r>
          </a:p>
        </p:txBody>
      </p:sp>
      <p:pic>
        <p:nvPicPr>
          <p:cNvPr id="7" name="Picture 2" descr="C:\Users\TCUSER\Desktop\S__153682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134" y="1057995"/>
            <a:ext cx="5810491" cy="529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03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95752" y="1556792"/>
            <a:ext cx="8352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慈大附中</a:t>
            </a:r>
            <a:endParaRPr lang="en-US" altLang="zh-TW" sz="5400" dirty="0" smtClean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6600" b="1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學院式多元選修課程</a:t>
            </a:r>
            <a:endParaRPr lang="en-US" altLang="zh-TW" sz="6600" b="1" dirty="0" smtClean="0">
              <a:solidFill>
                <a:srgbClr val="9900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培養孩子</a:t>
            </a:r>
            <a:r>
              <a:rPr lang="zh-TW" altLang="en-US" sz="9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</a:t>
            </a:r>
            <a:r>
              <a:rPr lang="en-US" altLang="zh-TW" sz="9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9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</a:t>
            </a:r>
            <a:r>
              <a:rPr lang="en-US" altLang="zh-TW" sz="9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9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</a:t>
            </a:r>
            <a:endParaRPr lang="zh-TW" altLang="en-US" sz="9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331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418E0883-A9E1-48C3-AF84-394AA38A057A}"/>
              </a:ext>
            </a:extLst>
          </p:cNvPr>
          <p:cNvSpPr txBox="1"/>
          <p:nvPr/>
        </p:nvSpPr>
        <p:spPr>
          <a:xfrm>
            <a:off x="1763688" y="461938"/>
            <a:ext cx="4419621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1614488" marR="0" lvl="0" indent="-16144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84D3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cs typeface="Arial"/>
                <a:sym typeface="Arial"/>
              </a:rPr>
              <a:t>多元</a:t>
            </a: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cs typeface="Arial"/>
                <a:sym typeface="Arial"/>
              </a:rPr>
              <a:t>選修</a:t>
            </a:r>
            <a:r>
              <a:rPr kumimoji="0" lang="zh-TW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cs typeface="Arial"/>
                <a:sym typeface="Arial"/>
              </a:rPr>
              <a:t>課程發</a:t>
            </a: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cs typeface="Arial"/>
                <a:sym typeface="Arial"/>
              </a:rPr>
              <a:t>想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8"/>
          <a:stretch/>
        </p:blipFill>
        <p:spPr bwMode="auto">
          <a:xfrm>
            <a:off x="1043608" y="1700808"/>
            <a:ext cx="6902971" cy="4567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23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6248400" cy="685800"/>
          </a:xfrm>
        </p:spPr>
        <p:txBody>
          <a:bodyPr>
            <a:noAutofit/>
          </a:bodyPr>
          <a:lstStyle/>
          <a:p>
            <a:pPr algn="ctr"/>
            <a:r>
              <a:rPr lang="zh-TW" altLang="en-US" sz="6000" dirty="0" smtClean="0">
                <a:latin typeface="標楷體" pitchFamily="65" charset="-120"/>
                <a:ea typeface="標楷體" pitchFamily="65" charset="-120"/>
              </a:rPr>
              <a:t>教育是</a:t>
            </a:r>
            <a:r>
              <a:rPr lang="zh-TW" altLang="en-US" sz="6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育苗</a:t>
            </a:r>
            <a:r>
              <a:rPr lang="en-US" altLang="zh-TW" sz="6000" dirty="0" smtClean="0">
                <a:latin typeface="標楷體"/>
                <a:ea typeface="標楷體"/>
              </a:rPr>
              <a:t>〜</a:t>
            </a:r>
            <a:endParaRPr lang="zh-TW" altLang="en-US" sz="60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0179" name="內容版面配置區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876" y="1903487"/>
            <a:ext cx="4353371" cy="3905250"/>
          </a:xfrm>
        </p:spPr>
      </p:pic>
      <p:pic>
        <p:nvPicPr>
          <p:cNvPr id="50180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2172" y="2636912"/>
            <a:ext cx="4681828" cy="4108450"/>
          </a:xfrm>
        </p:spPr>
      </p:pic>
    </p:spTree>
    <p:extLst>
      <p:ext uri="{BB962C8B-B14F-4D97-AF65-F5344CB8AC3E}">
        <p14:creationId xmlns:p14="http://schemas.microsoft.com/office/powerpoint/2010/main" val="43844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110</a:t>
            </a:fld>
            <a:endParaRPr lang="en"/>
          </a:p>
        </p:txBody>
      </p:sp>
      <p:sp>
        <p:nvSpPr>
          <p:cNvPr id="3" name="文字方塊 2"/>
          <p:cNvSpPr txBox="1"/>
          <p:nvPr/>
        </p:nvSpPr>
        <p:spPr>
          <a:xfrm>
            <a:off x="1258087" y="658801"/>
            <a:ext cx="6872991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目的：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依據學校願景「</a:t>
            </a:r>
            <a:r>
              <a:rPr lang="zh-TW" altLang="en-US" sz="36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學習無界，人文無限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」以及學生圖像「</a:t>
            </a:r>
            <a:r>
              <a:rPr lang="zh-TW" altLang="en-US" sz="36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培養胸懷美善，擁抱世界的全球公民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」來建置多元選修系統。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000" y="369000"/>
            <a:ext cx="6120000" cy="612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000" y="369000"/>
            <a:ext cx="6120000" cy="612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000" y="369000"/>
            <a:ext cx="6120000" cy="612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000" y="369000"/>
            <a:ext cx="612000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4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1"/>
          <p:cNvSpPr txBox="1">
            <a:spLocks noGrp="1"/>
          </p:cNvSpPr>
          <p:nvPr>
            <p:ph type="body" idx="1"/>
          </p:nvPr>
        </p:nvSpPr>
        <p:spPr>
          <a:xfrm>
            <a:off x="935411" y="3491542"/>
            <a:ext cx="3935294" cy="32973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對應校本核心能力：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國際移動力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srgbClr val="00B0F0"/>
              </a:buClr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系統思辨力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對應核心素養：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UA3 – 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規劃執行與創新應變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UC3 – 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多元文化與國際理解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8" name="Google Shape;248;p21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029202" y="1"/>
            <a:ext cx="41147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1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111</a:t>
            </a:fld>
            <a:endParaRPr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10" y="262401"/>
            <a:ext cx="4054191" cy="33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3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1"/>
          <p:cNvSpPr txBox="1">
            <a:spLocks noGrp="1"/>
          </p:cNvSpPr>
          <p:nvPr>
            <p:ph type="body" idx="1"/>
          </p:nvPr>
        </p:nvSpPr>
        <p:spPr>
          <a:xfrm>
            <a:off x="944694" y="3518933"/>
            <a:ext cx="3935294" cy="32628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對應校本核心能力：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品格實踐力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美感鑑賞力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Clr>
                <a:srgbClr val="00B0F0"/>
              </a:buClr>
              <a:buNone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主要對應核心素養：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UB3 – 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藝術涵養與美感素養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srgbClr val="00B050"/>
              </a:buClr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UC2 – 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人際關係與團體合作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8" name="Google Shape;248;p21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021706" y="-1"/>
            <a:ext cx="4122295" cy="6870492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1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112</a:t>
            </a:fld>
            <a:endParaRPr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47" y="622713"/>
            <a:ext cx="4170025" cy="28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4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1"/>
          <p:cNvSpPr txBox="1">
            <a:spLocks noGrp="1"/>
          </p:cNvSpPr>
          <p:nvPr>
            <p:ph type="body" idx="1"/>
          </p:nvPr>
        </p:nvSpPr>
        <p:spPr>
          <a:xfrm>
            <a:off x="863270" y="3305176"/>
            <a:ext cx="3935294" cy="3261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對應校本核心能力：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srgbClr val="FF6699"/>
              </a:buClr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科技探究力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srgbClr val="FF6699"/>
              </a:buClr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團隊創新力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Clr>
                <a:srgbClr val="00B0F0"/>
              </a:buClr>
              <a:buNone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主要對應核心素養：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srgbClr val="FF6699"/>
              </a:buClr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UA2 – 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系統思考與解決問題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srgbClr val="FF6699"/>
              </a:buClr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UB2 – 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科技媒體與資訊素養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8" name="Google Shape;248;p21"/>
          <p:cNvPicPr preferRelativeResize="0"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021706" y="1"/>
            <a:ext cx="4122295" cy="6870492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1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113</a:t>
            </a:fld>
            <a:endParaRPr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33" y="524802"/>
            <a:ext cx="4054191" cy="28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4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114</a:t>
            </a:fld>
            <a:endParaRPr lang="en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xmlns="" id="{29280153-D551-4EB4-B067-FAB456EB9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618358"/>
              </p:ext>
            </p:extLst>
          </p:nvPr>
        </p:nvGraphicFramePr>
        <p:xfrm>
          <a:off x="661782" y="286060"/>
          <a:ext cx="7820439" cy="6437141"/>
        </p:xfrm>
        <a:graphic>
          <a:graphicData uri="http://schemas.openxmlformats.org/drawingml/2006/table">
            <a:tbl>
              <a:tblPr firstRow="1" firstCol="1" bandRow="1"/>
              <a:tblGrid>
                <a:gridCol w="1152189">
                  <a:extLst>
                    <a:ext uri="{9D8B030D-6E8A-4147-A177-3AD203B41FA5}">
                      <a16:colId xmlns:a16="http://schemas.microsoft.com/office/drawing/2014/main" xmlns="" val="3175217883"/>
                    </a:ext>
                  </a:extLst>
                </a:gridCol>
                <a:gridCol w="2222750">
                  <a:extLst>
                    <a:ext uri="{9D8B030D-6E8A-4147-A177-3AD203B41FA5}">
                      <a16:colId xmlns:a16="http://schemas.microsoft.com/office/drawing/2014/main" xmlns="" val="560525233"/>
                    </a:ext>
                  </a:extLst>
                </a:gridCol>
                <a:gridCol w="2222750">
                  <a:extLst>
                    <a:ext uri="{9D8B030D-6E8A-4147-A177-3AD203B41FA5}">
                      <a16:colId xmlns:a16="http://schemas.microsoft.com/office/drawing/2014/main" xmlns="" val="1430851802"/>
                    </a:ext>
                  </a:extLst>
                </a:gridCol>
                <a:gridCol w="2222750">
                  <a:extLst>
                    <a:ext uri="{9D8B030D-6E8A-4147-A177-3AD203B41FA5}">
                      <a16:colId xmlns:a16="http://schemas.microsoft.com/office/drawing/2014/main" xmlns="" val="2980141212"/>
                    </a:ext>
                  </a:extLst>
                </a:gridCol>
              </a:tblGrid>
              <a:tr h="527283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7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2018</a:t>
                      </a:r>
                      <a:r>
                        <a:rPr lang="zh-TW" altLang="en-US" sz="27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年慈</a:t>
                      </a:r>
                      <a:r>
                        <a:rPr lang="zh-TW" altLang="en-US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大附中</a:t>
                      </a: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高一多元選修課程總表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52959" marR="52959" marT="0" marB="0"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52959" marR="5295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2264427"/>
                  </a:ext>
                </a:extLst>
              </a:tr>
              <a:tr h="5272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學院</a:t>
                      </a:r>
                      <a:endParaRPr lang="zh-TW" sz="2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課程名稱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課程類型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師資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5121629"/>
                  </a:ext>
                </a:extLst>
              </a:tr>
              <a:tr h="747331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國際</a:t>
                      </a:r>
                      <a:endParaRPr lang="en-US" alt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學院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越南語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第二外語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7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外聘師資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6718287"/>
                  </a:ext>
                </a:extLst>
              </a:tr>
              <a:tr h="74733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日文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</a:t>
                      </a:r>
                      <a:r>
                        <a:rPr lang="zh-TW" sz="27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外語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7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慈濟大學教授</a:t>
                      </a:r>
                      <a:endParaRPr lang="en-US" alt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2851518"/>
                  </a:ext>
                </a:extLst>
              </a:tr>
              <a:tr h="74733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新聞播</a:t>
                      </a:r>
                      <a:r>
                        <a:rPr lang="en-US" sz="27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Fun</a:t>
                      </a:r>
                      <a:r>
                        <a:rPr lang="zh-TW" sz="27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送</a:t>
                      </a:r>
                      <a:endParaRPr lang="zh-TW" sz="2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大學先修（傳播）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英文社群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0448026"/>
                  </a:ext>
                </a:extLst>
              </a:tr>
              <a:tr h="74733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博思</a:t>
                      </a:r>
                      <a:endParaRPr lang="en-US" alt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學院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樂活花蓮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跨領域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WHAT</a:t>
                      </a:r>
                      <a:r>
                        <a:rPr lang="zh-TW" altLang="en-US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社群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8424619"/>
                  </a:ext>
                </a:extLst>
              </a:tr>
              <a:tr h="74733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島嶼記憶</a:t>
                      </a:r>
                      <a:endParaRPr lang="zh-TW" sz="2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跨領域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讀思達社群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1701309"/>
                  </a:ext>
                </a:extLst>
              </a:tr>
              <a:tr h="74733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科創</a:t>
                      </a:r>
                      <a:endParaRPr lang="en-US" alt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學院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生醫科技實作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大學先修（生醫）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生科教師社群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26101921"/>
                  </a:ext>
                </a:extLst>
              </a:tr>
              <a:tr h="74733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未來車研究</a:t>
                      </a:r>
                      <a:endParaRPr lang="zh-TW" sz="27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跨領域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高瞻計畫社群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1019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268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115</a:t>
            </a:fld>
            <a:endParaRPr lang="en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xmlns="" id="{29280153-D551-4EB4-B067-FAB456EB9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097649"/>
              </p:ext>
            </p:extLst>
          </p:nvPr>
        </p:nvGraphicFramePr>
        <p:xfrm>
          <a:off x="835501" y="387351"/>
          <a:ext cx="7473001" cy="6444333"/>
        </p:xfrm>
        <a:graphic>
          <a:graphicData uri="http://schemas.openxmlformats.org/drawingml/2006/table">
            <a:tbl>
              <a:tblPr firstRow="1" firstCol="1" bandRow="1"/>
              <a:tblGrid>
                <a:gridCol w="1101001">
                  <a:extLst>
                    <a:ext uri="{9D8B030D-6E8A-4147-A177-3AD203B41FA5}">
                      <a16:colId xmlns:a16="http://schemas.microsoft.com/office/drawing/2014/main" xmlns="" val="3175217883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xmlns="" val="560525233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xmlns="" val="1430851802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xmlns="" val="2980141212"/>
                    </a:ext>
                  </a:extLst>
                </a:gridCol>
              </a:tblGrid>
              <a:tr h="477195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7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2018</a:t>
                      </a:r>
                      <a:r>
                        <a:rPr lang="zh-TW" altLang="en-US" sz="27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年慈</a:t>
                      </a:r>
                      <a:r>
                        <a:rPr lang="zh-TW" altLang="en-US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大附中</a:t>
                      </a: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</a:t>
                      </a:r>
                      <a:r>
                        <a:rPr lang="zh-TW" altLang="en-US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多元選修課程總表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52959" marR="52959" marT="0" marB="0"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52959" marR="52959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2264427"/>
                  </a:ext>
                </a:extLst>
              </a:tr>
              <a:tr h="4771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學院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課程名稱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課程類型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師資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5121629"/>
                  </a:ext>
                </a:extLst>
              </a:tr>
              <a:tr h="732701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國際</a:t>
                      </a:r>
                      <a:endParaRPr lang="en-US" alt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學院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韓語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第二外語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7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外聘師資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6718287"/>
                  </a:ext>
                </a:extLst>
              </a:tr>
              <a:tr h="73270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日文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第二外語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7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慈濟大學教授</a:t>
                      </a:r>
                      <a:endParaRPr lang="en-US" alt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2851518"/>
                  </a:ext>
                </a:extLst>
              </a:tr>
              <a:tr h="73270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國際議題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專題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英文社群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0448026"/>
                  </a:ext>
                </a:extLst>
              </a:tr>
              <a:tr h="73270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博思</a:t>
                      </a:r>
                      <a:endParaRPr lang="en-US" alt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學院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花蓮</a:t>
                      </a:r>
                      <a:r>
                        <a:rPr lang="zh-TW" altLang="en-US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跨領域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PANDA</a:t>
                      </a:r>
                      <a:r>
                        <a:rPr lang="zh-TW" altLang="en-US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社群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8424619"/>
                  </a:ext>
                </a:extLst>
              </a:tr>
              <a:tr h="73270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原民文化專題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跨領域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讀思達社群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1701309"/>
                  </a:ext>
                </a:extLst>
              </a:tr>
              <a:tr h="73270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科創</a:t>
                      </a:r>
                      <a:endParaRPr lang="en-US" alt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學院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科學家看世界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探究與實作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自然科社群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26101921"/>
                  </a:ext>
                </a:extLst>
              </a:tr>
              <a:tr h="73270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大數據預言家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專題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數學科社群</a:t>
                      </a:r>
                      <a:endParaRPr lang="zh-TW" sz="27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2959" marR="52959" marT="0" marB="0"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1019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894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FFD342F9-3F00-4E7C-9ECE-9842213406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1" i="0" u="none" strike="noStrike" kern="0" cap="none" spc="0" normalizeH="0" baseline="0" noProof="0" smtClean="0">
                <a:ln>
                  <a:noFill/>
                </a:ln>
                <a:solidFill>
                  <a:srgbClr val="FF004E"/>
                </a:solidFill>
                <a:effectLst/>
                <a:uLnTx/>
                <a:uFillTx/>
                <a:latin typeface="Titillium Web"/>
                <a:sym typeface="Titillium Web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116</a:t>
            </a:fld>
            <a:endParaRPr kumimoji="0" lang="en" sz="1200" b="1" i="0" u="none" strike="noStrike" kern="0" cap="none" spc="0" normalizeH="0" baseline="0" noProof="0">
              <a:ln>
                <a:noFill/>
              </a:ln>
              <a:solidFill>
                <a:srgbClr val="FF004E"/>
              </a:solidFill>
              <a:effectLst/>
              <a:uLnTx/>
              <a:uFillTx/>
              <a:latin typeface="Titillium Web"/>
              <a:sym typeface="Titillium Web"/>
            </a:endParaRPr>
          </a:p>
        </p:txBody>
      </p:sp>
      <p:sp>
        <p:nvSpPr>
          <p:cNvPr id="4" name="文字版面配置區 2">
            <a:extLst>
              <a:ext uri="{FF2B5EF4-FFF2-40B4-BE49-F238E27FC236}">
                <a16:creationId xmlns:a16="http://schemas.microsoft.com/office/drawing/2014/main" xmlns="" id="{FBEDEB35-ED4F-481F-B607-51D034CDCD91}"/>
              </a:ext>
            </a:extLst>
          </p:cNvPr>
          <p:cNvSpPr txBox="1">
            <a:spLocks/>
          </p:cNvSpPr>
          <p:nvPr/>
        </p:nvSpPr>
        <p:spPr>
          <a:xfrm>
            <a:off x="885182" y="1032956"/>
            <a:ext cx="7023778" cy="5550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➝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⇾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ts val="1800"/>
              <a:buNone/>
              <a:tabLst/>
              <a:defRPr/>
            </a:pPr>
            <a:endParaRPr kumimoji="0" lang="en-US" altLang="zh-TW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sym typeface="Pontano San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418E0883-A9E1-48C3-AF84-394AA38A057A}"/>
              </a:ext>
            </a:extLst>
          </p:cNvPr>
          <p:cNvSpPr txBox="1"/>
          <p:nvPr/>
        </p:nvSpPr>
        <p:spPr>
          <a:xfrm>
            <a:off x="2060707" y="196238"/>
            <a:ext cx="5141704" cy="11079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33</a:t>
            </a:r>
            <a:r>
              <a:rPr kumimoji="0" lang="zh-TW" alt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秒的奇蹟</a:t>
            </a:r>
            <a:endParaRPr kumimoji="0" lang="zh-TW" alt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" y="1304234"/>
            <a:ext cx="7805797" cy="13451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359" y="3100264"/>
            <a:ext cx="5850400" cy="303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: 圓角 5">
            <a:extLst>
              <a:ext uri="{FF2B5EF4-FFF2-40B4-BE49-F238E27FC236}">
                <a16:creationId xmlns:a16="http://schemas.microsoft.com/office/drawing/2014/main" xmlns="" id="{7EE5A484-13FB-481F-A18B-EBA0BB1281F1}"/>
              </a:ext>
            </a:extLst>
          </p:cNvPr>
          <p:cNvSpPr/>
          <p:nvPr/>
        </p:nvSpPr>
        <p:spPr>
          <a:xfrm>
            <a:off x="1813811" y="4079835"/>
            <a:ext cx="1950253" cy="41721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84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"/>
          <p:cNvSpPr txBox="1">
            <a:spLocks noGrp="1"/>
          </p:cNvSpPr>
          <p:nvPr>
            <p:ph type="body" idx="1"/>
          </p:nvPr>
        </p:nvSpPr>
        <p:spPr>
          <a:xfrm>
            <a:off x="1066751" y="570877"/>
            <a:ext cx="7609705" cy="5810451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71500" indent="-571500" algn="just">
              <a:lnSpc>
                <a:spcPct val="150000"/>
              </a:lnSpc>
              <a:buClr>
                <a:srgbClr val="FFC000"/>
              </a:buClr>
              <a:buSzPct val="85000"/>
              <a:buFont typeface="Wingdings" panose="05000000000000000000" pitchFamily="2" charset="2"/>
              <a:buChar char="l"/>
            </a:pPr>
            <a:r>
              <a:rPr lang="zh-TW" altLang="en-US" sz="3600" b="1" u="sng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zh-TW" altLang="en-US" sz="3600" b="1" u="sng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en-US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內必須至少選擇</a:t>
            </a:r>
            <a:r>
              <a:rPr lang="zh-TW" altLang="en-US" sz="3600" b="1" u="sng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兩個</a:t>
            </a:r>
            <a:r>
              <a:rPr lang="zh-TW" altLang="en-US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學院修習課程。</a:t>
            </a:r>
            <a:endParaRPr lang="en-US" altLang="zh-TW" sz="3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>
              <a:lnSpc>
                <a:spcPct val="150000"/>
              </a:lnSpc>
              <a:buClr>
                <a:srgbClr val="FFC000"/>
              </a:buClr>
              <a:buSzPct val="85000"/>
              <a:buFont typeface="Wingdings" panose="05000000000000000000" pitchFamily="2" charset="2"/>
              <a:buChar char="l"/>
            </a:pPr>
            <a:r>
              <a:rPr lang="zh-TW" altLang="en-US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表現優異學生可取得</a:t>
            </a:r>
            <a:r>
              <a:rPr lang="zh-TW" altLang="en-US" sz="36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將來大學相關領域預修</a:t>
            </a:r>
            <a:r>
              <a:rPr lang="zh-TW" altLang="en-US" sz="36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lang="en-US" altLang="zh-TW" sz="36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(AP)</a:t>
            </a:r>
            <a:r>
              <a:rPr lang="zh-TW" altLang="en-US" sz="36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資格</a:t>
            </a:r>
            <a:r>
              <a:rPr lang="zh-TW" altLang="en-US" sz="3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7" name="Google Shape;197;p16"/>
          <p:cNvSpPr txBox="1">
            <a:spLocks noGrp="1"/>
          </p:cNvSpPr>
          <p:nvPr>
            <p:ph type="sldNum" idx="12"/>
          </p:nvPr>
        </p:nvSpPr>
        <p:spPr>
          <a:xfrm>
            <a:off x="8556784" y="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117</a:t>
            </a:fld>
            <a:endParaRPr/>
          </a:p>
        </p:txBody>
      </p:sp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id="{E0DA3F0B-74C2-444E-9005-15BFC7DA9BAC}"/>
              </a:ext>
            </a:extLst>
          </p:cNvPr>
          <p:cNvSpPr txBox="1"/>
          <p:nvPr/>
        </p:nvSpPr>
        <p:spPr>
          <a:xfrm>
            <a:off x="755576" y="434155"/>
            <a:ext cx="7650866" cy="584775"/>
          </a:xfrm>
          <a:prstGeom prst="rect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●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展望未來：加入</a:t>
            </a:r>
            <a:r>
              <a:rPr lang="en-US" altLang="zh-TW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課程，課程系統化</a:t>
            </a:r>
            <a:endParaRPr lang="zh-TW" altLang="en-US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895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FFD342F9-3F00-4E7C-9ECE-9842213406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118</a:t>
            </a:fld>
            <a:endParaRPr lang="en"/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="" xmlns:a16="http://schemas.microsoft.com/office/drawing/2014/main" id="{0FC4F316-D94A-4F57-9521-E9CCE77235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8769636"/>
              </p:ext>
            </p:extLst>
          </p:nvPr>
        </p:nvGraphicFramePr>
        <p:xfrm>
          <a:off x="1234441" y="1105747"/>
          <a:ext cx="6096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E0DA3F0B-74C2-444E-9005-15BFC7DA9BAC}"/>
              </a:ext>
            </a:extLst>
          </p:cNvPr>
          <p:cNvSpPr txBox="1"/>
          <p:nvPr/>
        </p:nvSpPr>
        <p:spPr>
          <a:xfrm>
            <a:off x="0" y="141769"/>
            <a:ext cx="7650866" cy="584775"/>
          </a:xfrm>
          <a:prstGeom prst="rect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●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展望未來：加入</a:t>
            </a:r>
            <a:r>
              <a:rPr lang="en-US" altLang="zh-TW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課程，課程系統化</a:t>
            </a:r>
            <a:endParaRPr lang="zh-TW" altLang="en-US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950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D7F6895D-AB2F-4A02-8C80-64AEDA0256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119</a:t>
            </a:fld>
            <a:endParaRPr lang="en"/>
          </a:p>
        </p:txBody>
      </p:sp>
      <p:pic>
        <p:nvPicPr>
          <p:cNvPr id="3" name="Picture 2" descr="Z:\02_教學組\106學年度\106-1\1070120_課綱研習-全校共備\1070120_照片\IMG_91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62" y="447870"/>
            <a:ext cx="5779955" cy="58796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4" name="文字方塊 3"/>
          <p:cNvSpPr txBox="1"/>
          <p:nvPr/>
        </p:nvSpPr>
        <p:spPr>
          <a:xfrm>
            <a:off x="3669327" y="5465719"/>
            <a:ext cx="5262979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教師多元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動能迎接新課綱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3011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>
          <a:xfrm>
            <a:off x="838200" y="620688"/>
            <a:ext cx="62484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>
                <a:latin typeface="標楷體" pitchFamily="65" charset="-120"/>
                <a:ea typeface="標楷體" pitchFamily="65" charset="-120"/>
              </a:rPr>
              <a:t>教育更是</a:t>
            </a:r>
            <a:r>
              <a:rPr lang="zh-TW" altLang="en-US" sz="72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改變</a:t>
            </a:r>
            <a:r>
              <a:rPr lang="en-US" altLang="zh-TW" sz="6000" dirty="0" smtClean="0">
                <a:latin typeface="標楷體"/>
                <a:ea typeface="標楷體"/>
              </a:rPr>
              <a:t>〜</a:t>
            </a:r>
            <a:endParaRPr lang="zh-TW" altLang="en-US" sz="60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1203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49713" y="2557165"/>
            <a:ext cx="4710112" cy="4040187"/>
          </a:xfrm>
        </p:spPr>
      </p:pic>
      <p:pic>
        <p:nvPicPr>
          <p:cNvPr id="51204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703215"/>
            <a:ext cx="2836863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弧形箭號 (下彎) 5"/>
          <p:cNvSpPr>
            <a:spLocks noChangeArrowheads="1"/>
          </p:cNvSpPr>
          <p:nvPr/>
        </p:nvSpPr>
        <p:spPr bwMode="auto">
          <a:xfrm>
            <a:off x="3198813" y="1845320"/>
            <a:ext cx="1754187" cy="863600"/>
          </a:xfrm>
          <a:prstGeom prst="curvedDownArrow">
            <a:avLst>
              <a:gd name="adj1" fmla="val 25005"/>
              <a:gd name="adj2" fmla="val 49982"/>
              <a:gd name="adj3" fmla="val 25000"/>
            </a:avLst>
          </a:prstGeom>
          <a:solidFill>
            <a:schemeClr val="hlink"/>
          </a:solidFill>
          <a:ln w="76200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5853" tIns="34244" rIns="65853" bIns="34244" anchor="ctr" anchorCtr="1"/>
          <a:lstStyle>
            <a:lvl1pPr defTabSz="912813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kumimoji="1" lang="zh-TW" altLang="en-US" sz="2900">
              <a:ea typeface="新細明體" pitchFamily="18" charset="-120"/>
            </a:endParaRPr>
          </a:p>
        </p:txBody>
      </p:sp>
      <p:sp>
        <p:nvSpPr>
          <p:cNvPr id="3" name="心形 2"/>
          <p:cNvSpPr/>
          <p:nvPr/>
        </p:nvSpPr>
        <p:spPr bwMode="auto">
          <a:xfrm>
            <a:off x="7467600" y="1282700"/>
            <a:ext cx="914400" cy="914400"/>
          </a:xfrm>
          <a:prstGeom prst="hear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zh-TW" altLang="en-US">
              <a:latin typeface="Arial" charset="0"/>
            </a:endParaRPr>
          </a:p>
        </p:txBody>
      </p:sp>
      <p:sp>
        <p:nvSpPr>
          <p:cNvPr id="7" name="心形 6">
            <a:hlinkClick r:id="rId4" action="ppaction://hlinkfile"/>
          </p:cNvPr>
          <p:cNvSpPr/>
          <p:nvPr/>
        </p:nvSpPr>
        <p:spPr bwMode="auto">
          <a:xfrm>
            <a:off x="7040563" y="1282700"/>
            <a:ext cx="914400" cy="914400"/>
          </a:xfrm>
          <a:prstGeom prst="hear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zh-TW" altLang="en-US">
              <a:latin typeface="Arial" charset="0"/>
            </a:endParaRPr>
          </a:p>
        </p:txBody>
      </p:sp>
      <p:sp>
        <p:nvSpPr>
          <p:cNvPr id="8" name="心形 7">
            <a:hlinkClick r:id="rId4" action="ppaction://hlinkfile"/>
          </p:cNvPr>
          <p:cNvSpPr/>
          <p:nvPr/>
        </p:nvSpPr>
        <p:spPr bwMode="auto">
          <a:xfrm>
            <a:off x="7040563" y="1282700"/>
            <a:ext cx="914400" cy="914400"/>
          </a:xfrm>
          <a:prstGeom prst="hear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zh-TW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40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0ED44B6F-034C-41D6-A261-AAD2E4664316}" type="slidenum">
              <a:rPr lang="zh-TW" altLang="en-US" kern="1200"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 defTabSz="685800">
                <a:buClrTx/>
                <a:defRPr/>
              </a:pPr>
              <a:t>120</a:t>
            </a:fld>
            <a:endParaRPr lang="zh-TW" altLang="en-US" kern="1200">
              <a:solidFill>
                <a:prstClr val="black">
                  <a:tint val="75000"/>
                </a:prstClr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32099" name="標題 1"/>
          <p:cNvSpPr>
            <a:spLocks noGrp="1"/>
          </p:cNvSpPr>
          <p:nvPr>
            <p:ph type="title"/>
          </p:nvPr>
        </p:nvSpPr>
        <p:spPr>
          <a:xfrm>
            <a:off x="1491370" y="2204864"/>
            <a:ext cx="6480720" cy="895351"/>
          </a:xfrm>
        </p:spPr>
        <p:txBody>
          <a:bodyPr>
            <a:normAutofit fontScale="90000"/>
          </a:bodyPr>
          <a:lstStyle/>
          <a:p>
            <a:r>
              <a:rPr lang="zh-TW" altLang="en-US" sz="5300" b="1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轉變已經開始</a:t>
            </a:r>
            <a:r>
              <a:rPr lang="zh-TW" altLang="en-US" sz="5300" b="1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，讓孩子</a:t>
            </a:r>
            <a:r>
              <a:rPr lang="zh-TW" altLang="en-US" sz="5300" b="1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更有</a:t>
            </a:r>
            <a:r>
              <a:rPr lang="zh-TW" altLang="en-US" sz="5300" b="1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機會成為</a:t>
            </a:r>
            <a:r>
              <a:rPr lang="en-US" altLang="zh-TW" sz="5300" b="1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---</a:t>
            </a:r>
            <a:r>
              <a:rPr lang="en-US" altLang="zh-TW" sz="3200" b="1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en-US" altLang="zh-TW" sz="3200" b="1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zh-TW" altLang="en-US" sz="10700" b="1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更</a:t>
            </a:r>
            <a:r>
              <a:rPr lang="zh-TW" altLang="en-US" sz="107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好的自己</a:t>
            </a:r>
          </a:p>
        </p:txBody>
      </p:sp>
      <p:sp>
        <p:nvSpPr>
          <p:cNvPr id="132100" name="內容版面配置區 2"/>
          <p:cNvSpPr txBox="1">
            <a:spLocks/>
          </p:cNvSpPr>
          <p:nvPr/>
        </p:nvSpPr>
        <p:spPr bwMode="auto">
          <a:xfrm>
            <a:off x="149902" y="3789040"/>
            <a:ext cx="8994098" cy="1883001"/>
          </a:xfrm>
          <a:prstGeom prst="rect">
            <a:avLst/>
          </a:prstGeom>
          <a:solidFill>
            <a:srgbClr val="00B0F0">
              <a:alpha val="43921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zh-TW" altLang="en-US" sz="3600" kern="1200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如果理念方向是對的，我們就需要點滴努力、攜手前行</a:t>
            </a:r>
            <a:r>
              <a:rPr kumimoji="1" lang="zh-TW" altLang="en-US" sz="3600" kern="1200" dirty="0" smtClean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。數</a:t>
            </a:r>
            <a:r>
              <a:rPr kumimoji="1" lang="zh-TW" altLang="en-US" sz="3600" kern="1200" dirty="0">
                <a:solidFill>
                  <a:srgbClr val="0000CC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年之後，才有機會看到：或走近，或走遠，至少我們沒有停留在原地。</a:t>
            </a:r>
          </a:p>
        </p:txBody>
      </p:sp>
      <p:sp>
        <p:nvSpPr>
          <p:cNvPr id="132101" name="文字方塊 5"/>
          <p:cNvSpPr txBox="1">
            <a:spLocks noChangeArrowheads="1"/>
          </p:cNvSpPr>
          <p:nvPr/>
        </p:nvSpPr>
        <p:spPr bwMode="auto">
          <a:xfrm>
            <a:off x="3232549" y="6429375"/>
            <a:ext cx="476845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zh-TW" altLang="en-US" sz="1050" kern="1200">
                <a:solidFill>
                  <a:prstClr val="black"/>
                </a:solidFill>
                <a:latin typeface="Arial" pitchFamily="34" charset="0"/>
                <a:ea typeface="新細明體" pitchFamily="18" charset="-120"/>
                <a:cs typeface="+mn-cs"/>
              </a:rPr>
              <a:t>圖片來源</a:t>
            </a:r>
            <a:r>
              <a:rPr kumimoji="1" lang="en-US" altLang="zh-TW" sz="1050" kern="1200">
                <a:solidFill>
                  <a:prstClr val="black"/>
                </a:solidFill>
                <a:latin typeface="Arial" pitchFamily="34" charset="0"/>
                <a:ea typeface="新細明體" pitchFamily="18" charset="-120"/>
                <a:cs typeface="+mn-cs"/>
              </a:rPr>
              <a:t>:http://www.nipic.com/show/2/43/f179ada04fd4e230.html</a:t>
            </a:r>
            <a:endParaRPr kumimoji="1" lang="zh-TW" altLang="en-US" sz="1050" kern="1200">
              <a:solidFill>
                <a:prstClr val="black"/>
              </a:solidFill>
              <a:latin typeface="Arial" pitchFamily="34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68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D7F6895D-AB2F-4A02-8C80-64AEDA0256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121</a:t>
            </a:fld>
            <a:endParaRPr lang="en"/>
          </a:p>
        </p:txBody>
      </p:sp>
      <p:sp>
        <p:nvSpPr>
          <p:cNvPr id="4" name="文字方塊 3"/>
          <p:cNvSpPr txBox="1"/>
          <p:nvPr/>
        </p:nvSpPr>
        <p:spPr>
          <a:xfrm>
            <a:off x="590310" y="5465719"/>
            <a:ext cx="7535119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b="1" dirty="0" smtClean="0">
                <a:latin typeface="標楷體"/>
                <a:ea typeface="標楷體"/>
              </a:rPr>
              <a:t>〜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課綱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與課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程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領導的故事待續</a:t>
            </a:r>
            <a:r>
              <a:rPr lang="en-US" altLang="zh-TW" sz="3600" b="1" dirty="0" smtClean="0">
                <a:latin typeface="標楷體"/>
                <a:ea typeface="標楷體"/>
              </a:rPr>
              <a:t>〜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90310" y="2037145"/>
            <a:ext cx="69216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4200" b="1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校長領導不是「特效藥」</a:t>
            </a:r>
            <a:r>
              <a:rPr lang="zh-TW" altLang="zh-TW" sz="4200" b="1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4200" b="1" dirty="0" smtClean="0">
              <a:solidFill>
                <a:schemeClr val="accent5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4200" b="1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頂多</a:t>
            </a:r>
            <a:r>
              <a:rPr lang="zh-TW" altLang="zh-TW" sz="4200" b="1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只是「催化劑」</a:t>
            </a:r>
            <a:r>
              <a:rPr lang="zh-TW" altLang="zh-TW" sz="4200" b="1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</a:t>
            </a:r>
            <a:r>
              <a:rPr lang="zh-TW" altLang="en-US" sz="4200" b="1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已</a:t>
            </a:r>
            <a:r>
              <a:rPr lang="zh-TW" altLang="zh-TW" sz="4200" b="1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200" b="1" dirty="0" smtClean="0">
              <a:solidFill>
                <a:schemeClr val="accent5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1" dirty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000" b="1" dirty="0" smtClean="0">
                <a:solidFill>
                  <a:schemeClr val="accent5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</a:t>
            </a:r>
            <a:r>
              <a:rPr lang="en-US" altLang="zh-TW" sz="3000" b="1" dirty="0" smtClean="0">
                <a:latin typeface="標楷體"/>
                <a:ea typeface="標楷體"/>
              </a:rPr>
              <a:t>〜</a:t>
            </a:r>
            <a:r>
              <a:rPr lang="en-US" altLang="zh-TW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秦夢群，</a:t>
            </a:r>
            <a:r>
              <a:rPr lang="en-US" altLang="zh-TW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2010)</a:t>
            </a:r>
            <a:endParaRPr lang="zh-TW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endParaRPr lang="zh-TW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742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920880" cy="180020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教育是什麼</a:t>
            </a:r>
            <a:r>
              <a:rPr lang="en-US" altLang="zh-TW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?</a:t>
            </a:r>
            <a:br>
              <a:rPr lang="en-US" altLang="zh-TW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</a:br>
            <a:r>
              <a:rPr lang="en-US" altLang="zh-TW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</a:br>
            <a:r>
              <a:rPr lang="zh-TW" altLang="en-US" sz="47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教育是師生</a:t>
            </a:r>
            <a:r>
              <a:rPr lang="zh-TW" altLang="en-US" sz="47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合心演譯</a:t>
            </a:r>
            <a:r>
              <a:rPr lang="zh-TW" altLang="en-US" sz="4700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成長</a:t>
            </a:r>
            <a:r>
              <a:rPr lang="zh-TW" altLang="en-US" sz="47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的故事</a:t>
            </a:r>
          </a:p>
        </p:txBody>
      </p:sp>
      <p:pic>
        <p:nvPicPr>
          <p:cNvPr id="4" name="師長表演成長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2348880"/>
            <a:ext cx="7751762" cy="4360863"/>
          </a:xfrm>
        </p:spPr>
      </p:pic>
    </p:spTree>
    <p:extLst>
      <p:ext uri="{BB962C8B-B14F-4D97-AF65-F5344CB8AC3E}">
        <p14:creationId xmlns:p14="http://schemas.microsoft.com/office/powerpoint/2010/main" val="228740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內容版面配置區 5"/>
          <p:cNvSpPr>
            <a:spLocks noGrp="1"/>
          </p:cNvSpPr>
          <p:nvPr>
            <p:ph sz="half" idx="1"/>
          </p:nvPr>
        </p:nvSpPr>
        <p:spPr>
          <a:xfrm>
            <a:off x="395536" y="404664"/>
            <a:ext cx="7696200" cy="5334000"/>
          </a:xfrm>
        </p:spPr>
        <p:txBody>
          <a:bodyPr/>
          <a:lstStyle/>
          <a:p>
            <a:pPr algn="ctr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教育是什麼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algn="ctr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生命影響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生命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的歷程</a:t>
            </a:r>
            <a:r>
              <a:rPr lang="en-US" altLang="zh-TW" sz="4400" dirty="0" smtClean="0">
                <a:latin typeface="華康中黑體" panose="020B0509000000000000" pitchFamily="49" charset="-120"/>
                <a:ea typeface="華康中黑體" panose="020B0509000000000000" pitchFamily="49" charset="-120"/>
              </a:rPr>
              <a:t>〜</a:t>
            </a:r>
          </a:p>
          <a:p>
            <a:pPr algn="ctr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聆聽生命的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2" action="ppaction://hlinkfile"/>
              </a:rPr>
              <a:t>樂章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499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71664"/>
            <a:ext cx="5656089" cy="37665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58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980728"/>
            <a:ext cx="7543800" cy="1584176"/>
          </a:xfrm>
        </p:spPr>
        <p:txBody>
          <a:bodyPr>
            <a:normAutofit fontScale="90000"/>
          </a:bodyPr>
          <a:lstStyle/>
          <a:p>
            <a:r>
              <a:rPr lang="zh-TW" altLang="en-US" sz="8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教育是一種</a:t>
            </a:r>
            <a:r>
              <a:rPr lang="zh-TW" altLang="en-US" sz="80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因果</a:t>
            </a:r>
            <a:r>
              <a:rPr lang="en-US" altLang="zh-TW" sz="80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0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5400" dirty="0">
              <a:solidFill>
                <a:srgbClr val="C00000"/>
              </a:solidFill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043608" y="2420888"/>
            <a:ext cx="7543800" cy="230425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老師啊</a:t>
            </a:r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  <a:p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種什麼因</a:t>
            </a:r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b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學生就會呈現什麼果</a:t>
            </a:r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273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標題 1"/>
          <p:cNvSpPr>
            <a:spLocks noGrp="1"/>
          </p:cNvSpPr>
          <p:nvPr>
            <p:ph type="title"/>
          </p:nvPr>
        </p:nvSpPr>
        <p:spPr>
          <a:xfrm>
            <a:off x="1295400" y="914400"/>
            <a:ext cx="4495800" cy="914400"/>
          </a:xfrm>
        </p:spPr>
        <p:txBody>
          <a:bodyPr/>
          <a:lstStyle/>
          <a:p>
            <a:pPr algn="ctr"/>
            <a:r>
              <a:rPr lang="zh-TW" altLang="en-US" sz="60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感恩聆聽</a:t>
            </a:r>
          </a:p>
        </p:txBody>
      </p:sp>
      <p:pic>
        <p:nvPicPr>
          <p:cNvPr id="942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31825"/>
            <a:ext cx="2208213" cy="376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2" name="Picture 7" descr="M:\106學年度\106學年度活動照片\校長用的照片\1015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057400"/>
            <a:ext cx="6310312" cy="44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47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2160240"/>
          </a:xfrm>
        </p:spPr>
        <p:txBody>
          <a:bodyPr>
            <a:noAutofit/>
          </a:bodyPr>
          <a:lstStyle/>
          <a:p>
            <a:pPr marL="0" indent="0" algn="ctr"/>
            <a:r>
              <a:rPr lang="zh-TW" altLang="en-US" sz="46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除了</a:t>
            </a:r>
            <a:r>
              <a:rPr lang="zh-TW" altLang="en-US" sz="4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愛</a:t>
            </a:r>
            <a:r>
              <a:rPr lang="zh-TW" altLang="en-US" sz="46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孩子，</a:t>
            </a:r>
            <a:r>
              <a:rPr lang="en-US" altLang="zh-TW" sz="46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6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6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我們能給孩子什麼教育</a:t>
            </a:r>
            <a:r>
              <a:rPr lang="zh-TW" altLang="en-US" sz="46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呢</a:t>
            </a:r>
            <a:r>
              <a:rPr lang="en-US" altLang="zh-TW" sz="46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?</a:t>
            </a:r>
            <a:br>
              <a:rPr lang="en-US" altLang="zh-TW" sz="46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46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6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校長是教育工作者</a:t>
            </a:r>
            <a:r>
              <a:rPr lang="en-US" altLang="zh-TW" sz="4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4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還是辦學者</a:t>
            </a:r>
            <a:r>
              <a:rPr lang="en-US" altLang="zh-TW" sz="4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200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2227" name="Picture 5" descr="F:\校長演講\S_777278310495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36912"/>
            <a:ext cx="5969273" cy="4248472"/>
          </a:xfrm>
          <a:noFill/>
        </p:spPr>
      </p:pic>
    </p:spTree>
    <p:extLst>
      <p:ext uri="{BB962C8B-B14F-4D97-AF65-F5344CB8AC3E}">
        <p14:creationId xmlns:p14="http://schemas.microsoft.com/office/powerpoint/2010/main" val="411902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內容版面配置區 2"/>
          <p:cNvSpPr>
            <a:spLocks noGrp="1"/>
          </p:cNvSpPr>
          <p:nvPr>
            <p:ph idx="1"/>
          </p:nvPr>
        </p:nvSpPr>
        <p:spPr>
          <a:xfrm>
            <a:off x="611560" y="404664"/>
            <a:ext cx="8311824" cy="2592288"/>
          </a:xfrm>
        </p:spPr>
        <p:txBody>
          <a:bodyPr>
            <a:normAutofit/>
          </a:bodyPr>
          <a:lstStyle/>
          <a:p>
            <a:pPr marL="0" indent="0" algn="ctr">
              <a:buFont typeface="Wingdings" pitchFamily="2" charset="2"/>
              <a:buNone/>
            </a:pP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家長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與老師共同的心願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〜</a:t>
            </a:r>
            <a:b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孩子成為未來的人才</a:t>
            </a:r>
            <a:endParaRPr lang="en-US" altLang="zh-TW" sz="6600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3251" name="Picture 3" descr="F:\校長演講\Image_2611d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132856"/>
            <a:ext cx="5065390" cy="413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5" descr="ãç¶æ¯ å­©å­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01407"/>
            <a:ext cx="288032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19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1916832"/>
            <a:ext cx="8352928" cy="216024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sz="6700" dirty="0">
                <a:latin typeface="標楷體" panose="03000509000000000000" pitchFamily="65" charset="-120"/>
                <a:ea typeface="標楷體" panose="03000509000000000000" pitchFamily="65" charset="-120"/>
              </a:rPr>
              <a:t>慈濟</a:t>
            </a:r>
            <a:r>
              <a:rPr lang="zh-TW" altLang="en-US" sz="6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為什麼</a:t>
            </a:r>
            <a:r>
              <a:rPr lang="zh-TW" altLang="en-US" sz="6700" dirty="0">
                <a:latin typeface="標楷體" panose="03000509000000000000" pitchFamily="65" charset="-120"/>
                <a:ea typeface="標楷體" panose="03000509000000000000" pitchFamily="65" charset="-120"/>
              </a:rPr>
              <a:t>要</a:t>
            </a:r>
            <a:r>
              <a:rPr lang="zh-TW" altLang="en-US" sz="6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創辦學校？</a:t>
            </a:r>
            <a:r>
              <a:rPr lang="en-US" altLang="zh-TW" sz="6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67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7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700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證嚴 上人  </a:t>
            </a:r>
            <a:r>
              <a:rPr lang="en-US" altLang="zh-TW" sz="6700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700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700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</a:t>
            </a:r>
            <a:r>
              <a:rPr lang="zh-TW" altLang="en-US" sz="67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教育的</a:t>
            </a:r>
            <a:r>
              <a:rPr lang="zh-TW" altLang="en-US" sz="6700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期許是</a:t>
            </a:r>
            <a:r>
              <a:rPr lang="en-US" altLang="zh-TW" sz="6700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</a:t>
            </a:r>
            <a:r>
              <a:rPr lang="zh-TW" altLang="en-US" sz="6700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sz="6700" dirty="0">
              <a:solidFill>
                <a:srgbClr val="00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852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552" y="228600"/>
            <a:ext cx="8352928" cy="1206500"/>
          </a:xfrm>
        </p:spPr>
        <p:txBody>
          <a:bodyPr>
            <a:noAutofit/>
          </a:bodyPr>
          <a:lstStyle/>
          <a:p>
            <a:pPr eaLnBrk="1" hangingPunct="1"/>
            <a:r>
              <a:rPr lang="zh-TW" altLang="en-US" sz="5500" dirty="0" smtClean="0">
                <a:latin typeface="標楷體" pitchFamily="65" charset="-120"/>
                <a:ea typeface="標楷體" pitchFamily="65" charset="-120"/>
              </a:rPr>
              <a:t>  證嚴 上人</a:t>
            </a:r>
            <a:r>
              <a:rPr lang="zh-TW" altLang="en-US" sz="5500" b="1" dirty="0" smtClean="0">
                <a:latin typeface="標楷體" pitchFamily="65" charset="-120"/>
                <a:ea typeface="標楷體" pitchFamily="65" charset="-120"/>
              </a:rPr>
              <a:t>談</a:t>
            </a:r>
            <a:r>
              <a:rPr lang="zh-TW" altLang="en-US" sz="8800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教育</a:t>
            </a:r>
          </a:p>
        </p:txBody>
      </p:sp>
      <p:pic>
        <p:nvPicPr>
          <p:cNvPr id="41987" name="Picture 5" descr="「靜思語 教育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09" y="1412776"/>
            <a:ext cx="7886700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03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文字方塊 1"/>
          <p:cNvSpPr txBox="1">
            <a:spLocks noChangeArrowheads="1"/>
          </p:cNvSpPr>
          <p:nvPr/>
        </p:nvSpPr>
        <p:spPr bwMode="auto">
          <a:xfrm>
            <a:off x="1692275" y="188640"/>
            <a:ext cx="61928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3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kumimoji="1" sz="26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kumimoji="1" sz="2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54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微軟正黑體" pitchFamily="34" charset="-120"/>
              </a:rPr>
              <a:t>慈濟教育</a:t>
            </a:r>
            <a:r>
              <a:rPr lang="zh-TW" altLang="en-US" sz="5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  <a:cs typeface="微軟正黑體" pitchFamily="34" charset="-120"/>
              </a:rPr>
              <a:t>完全化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052764" y="880728"/>
            <a:ext cx="3108763" cy="2942345"/>
            <a:chOff x="0" y="255"/>
            <a:chExt cx="1814" cy="1639"/>
          </a:xfrm>
        </p:grpSpPr>
        <p:sp>
          <p:nvSpPr>
            <p:cNvPr id="10256" name="文字方塊 7"/>
            <p:cNvSpPr txBox="1">
              <a:spLocks noChangeArrowheads="1"/>
            </p:cNvSpPr>
            <p:nvPr/>
          </p:nvSpPr>
          <p:spPr bwMode="auto">
            <a:xfrm>
              <a:off x="204" y="1298"/>
              <a:ext cx="1224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kumimoji="1" sz="3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kumimoji="1" sz="26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kumimoji="1" sz="22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sz="2800" b="1" dirty="0">
                  <a:solidFill>
                    <a:srgbClr val="7030A0"/>
                  </a:solidFill>
                  <a:latin typeface="標楷體" pitchFamily="65" charset="-120"/>
                  <a:ea typeface="標楷體" pitchFamily="65" charset="-120"/>
                  <a:cs typeface="微軟正黑體" pitchFamily="34" charset="-120"/>
                </a:rPr>
                <a:t>慈濟大學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2800" b="1" dirty="0">
                  <a:solidFill>
                    <a:srgbClr val="7030A0"/>
                  </a:solidFill>
                  <a:latin typeface="標楷體" pitchFamily="65" charset="-120"/>
                  <a:ea typeface="標楷體" pitchFamily="65" charset="-120"/>
                  <a:cs typeface="微軟正黑體" pitchFamily="34" charset="-120"/>
                </a:rPr>
                <a:t>1994</a:t>
              </a:r>
              <a:r>
                <a:rPr lang="zh-TW" altLang="en-US" sz="2800" b="1" dirty="0">
                  <a:solidFill>
                    <a:srgbClr val="7030A0"/>
                  </a:solidFill>
                  <a:latin typeface="標楷體" pitchFamily="65" charset="-120"/>
                  <a:ea typeface="標楷體" pitchFamily="65" charset="-120"/>
                  <a:cs typeface="微軟正黑體" pitchFamily="34" charset="-120"/>
                </a:rPr>
                <a:t>年</a:t>
              </a:r>
            </a:p>
          </p:txBody>
        </p:sp>
        <p:pic>
          <p:nvPicPr>
            <p:cNvPr id="10257" name="圖片 4" descr="大學.jpg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5"/>
              <a:ext cx="1814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2625" y="880728"/>
            <a:ext cx="3157637" cy="2942345"/>
            <a:chOff x="1202" y="845"/>
            <a:chExt cx="1859" cy="1735"/>
          </a:xfrm>
        </p:grpSpPr>
        <p:sp>
          <p:nvSpPr>
            <p:cNvPr id="10254" name="文字方塊 7"/>
            <p:cNvSpPr txBox="1">
              <a:spLocks noChangeArrowheads="1"/>
            </p:cNvSpPr>
            <p:nvPr/>
          </p:nvSpPr>
          <p:spPr bwMode="auto">
            <a:xfrm>
              <a:off x="1519" y="1979"/>
              <a:ext cx="1134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kumimoji="1" sz="3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kumimoji="1" sz="26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kumimoji="1" sz="22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sz="2800" b="1" dirty="0">
                  <a:solidFill>
                    <a:srgbClr val="7030A0"/>
                  </a:solidFill>
                  <a:latin typeface="標楷體" pitchFamily="65" charset="-120"/>
                  <a:ea typeface="標楷體" pitchFamily="65" charset="-120"/>
                  <a:cs typeface="微軟正黑體" pitchFamily="34" charset="-120"/>
                </a:rPr>
                <a:t>慈濟護專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2800" b="1" dirty="0">
                  <a:solidFill>
                    <a:srgbClr val="7030A0"/>
                  </a:solidFill>
                  <a:latin typeface="標楷體" pitchFamily="65" charset="-120"/>
                  <a:ea typeface="標楷體" pitchFamily="65" charset="-120"/>
                  <a:cs typeface="微軟正黑體" pitchFamily="34" charset="-120"/>
                </a:rPr>
                <a:t>1989</a:t>
              </a:r>
              <a:r>
                <a:rPr lang="zh-TW" altLang="en-US" sz="2800" b="1" dirty="0">
                  <a:solidFill>
                    <a:srgbClr val="7030A0"/>
                  </a:solidFill>
                  <a:latin typeface="標楷體" pitchFamily="65" charset="-120"/>
                  <a:ea typeface="標楷體" pitchFamily="65" charset="-120"/>
                  <a:cs typeface="微軟正黑體" pitchFamily="34" charset="-120"/>
                </a:rPr>
                <a:t>年</a:t>
              </a:r>
            </a:p>
          </p:txBody>
        </p:sp>
        <p:pic>
          <p:nvPicPr>
            <p:cNvPr id="10255" name="圖片 11" descr="中學2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845"/>
              <a:ext cx="1859" cy="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6048375" y="757849"/>
            <a:ext cx="3095625" cy="3473997"/>
            <a:chOff x="2472" y="1207"/>
            <a:chExt cx="1950" cy="2042"/>
          </a:xfrm>
        </p:grpSpPr>
        <p:sp>
          <p:nvSpPr>
            <p:cNvPr id="10252" name="文字方塊 8"/>
            <p:cNvSpPr txBox="1">
              <a:spLocks noChangeArrowheads="1"/>
            </p:cNvSpPr>
            <p:nvPr/>
          </p:nvSpPr>
          <p:spPr bwMode="auto">
            <a:xfrm>
              <a:off x="2835" y="2326"/>
              <a:ext cx="1292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kumimoji="1" sz="3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kumimoji="1" sz="26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kumimoji="1" sz="22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sz="3200" b="1" dirty="0" smtClean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  <a:cs typeface="微軟正黑體" pitchFamily="34" charset="-120"/>
                </a:rPr>
                <a:t>慈大附中慈大實小</a:t>
              </a:r>
              <a:endPara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微軟正黑體" pitchFamily="34" charset="-12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TW" sz="3200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  <a:cs typeface="微軟正黑體" pitchFamily="34" charset="-120"/>
                </a:rPr>
                <a:t>2000</a:t>
              </a:r>
              <a:r>
                <a:rPr lang="zh-TW" altLang="en-US" sz="3200" b="1" dirty="0" smtClean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  <a:cs typeface="微軟正黑體" pitchFamily="34" charset="-120"/>
                </a:rPr>
                <a:t>年</a:t>
              </a:r>
              <a:endParaRPr lang="en-US" altLang="zh-TW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微軟正黑體" pitchFamily="34" charset="-120"/>
              </a:endParaRPr>
            </a:p>
          </p:txBody>
        </p:sp>
        <p:pic>
          <p:nvPicPr>
            <p:cNvPr id="10253" name="圖片 10" descr="IMG_3659.JPG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1207"/>
              <a:ext cx="1950" cy="1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3914218" y="3823073"/>
            <a:ext cx="2834653" cy="2648453"/>
            <a:chOff x="2876" y="2982"/>
            <a:chExt cx="1543" cy="1429"/>
          </a:xfrm>
        </p:grpSpPr>
        <p:pic>
          <p:nvPicPr>
            <p:cNvPr id="102409" name="Picture 9" descr="IMG_1598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76" y="2982"/>
              <a:ext cx="1543" cy="907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251" name="文字方塊 8"/>
            <p:cNvSpPr txBox="1">
              <a:spLocks noChangeArrowheads="1"/>
            </p:cNvSpPr>
            <p:nvPr/>
          </p:nvSpPr>
          <p:spPr bwMode="auto">
            <a:xfrm>
              <a:off x="2989" y="3896"/>
              <a:ext cx="1398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kumimoji="1" sz="3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kumimoji="1" sz="26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kumimoji="1" sz="22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None/>
              </a:pPr>
              <a:r>
                <a:rPr lang="zh-TW" altLang="en-US" sz="2800" b="1" dirty="0">
                  <a:solidFill>
                    <a:srgbClr val="7030A0"/>
                  </a:solidFill>
                  <a:latin typeface="標楷體" pitchFamily="65" charset="-120"/>
                  <a:ea typeface="標楷體" pitchFamily="65" charset="-120"/>
                  <a:cs typeface="微軟正黑體" pitchFamily="34" charset="-120"/>
                </a:rPr>
                <a:t>慈小附幼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None/>
              </a:pPr>
              <a:r>
                <a:rPr lang="en-US" altLang="zh-TW" sz="2800" b="1" dirty="0">
                  <a:solidFill>
                    <a:srgbClr val="7030A0"/>
                  </a:solidFill>
                  <a:latin typeface="標楷體" pitchFamily="65" charset="-120"/>
                  <a:ea typeface="標楷體" pitchFamily="65" charset="-120"/>
                  <a:cs typeface="微軟正黑體" pitchFamily="34" charset="-120"/>
                </a:rPr>
                <a:t>2002</a:t>
              </a:r>
              <a:r>
                <a:rPr lang="zh-TW" altLang="en-US" sz="2800" b="1" dirty="0">
                  <a:solidFill>
                    <a:srgbClr val="7030A0"/>
                  </a:solidFill>
                  <a:latin typeface="標楷體" pitchFamily="65" charset="-120"/>
                  <a:ea typeface="標楷體" pitchFamily="65" charset="-120"/>
                  <a:cs typeface="微軟正黑體" pitchFamily="34" charset="-120"/>
                </a:rPr>
                <a:t>年</a:t>
              </a:r>
            </a:p>
          </p:txBody>
        </p:sp>
      </p:grpSp>
      <p:grpSp>
        <p:nvGrpSpPr>
          <p:cNvPr id="6" name="群組 17"/>
          <p:cNvGrpSpPr>
            <a:grpSpLocks/>
          </p:cNvGrpSpPr>
          <p:nvPr/>
        </p:nvGrpSpPr>
        <p:grpSpPr bwMode="auto">
          <a:xfrm>
            <a:off x="-167061" y="3639368"/>
            <a:ext cx="3458377" cy="2975099"/>
            <a:chOff x="3865154" y="4090472"/>
            <a:chExt cx="3109243" cy="2759591"/>
          </a:xfrm>
        </p:grpSpPr>
        <p:pic>
          <p:nvPicPr>
            <p:cNvPr id="3090" name="Picture 18" descr="http://images.slidesharecdn.com/1010407-120412195857-phpapp02/85/slide-1-425.jpg?133427884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211960" y="4437112"/>
              <a:ext cx="2402106" cy="146369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249" name="文字方塊 8"/>
            <p:cNvSpPr txBox="1">
              <a:spLocks noChangeArrowheads="1"/>
            </p:cNvSpPr>
            <p:nvPr/>
          </p:nvSpPr>
          <p:spPr bwMode="auto">
            <a:xfrm>
              <a:off x="4499324" y="5903932"/>
              <a:ext cx="2089340" cy="946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kumimoji="1" sz="3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kumimoji="1" sz="26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kumimoji="1" sz="22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kumimoji="1" sz="2000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None/>
              </a:pPr>
              <a:r>
                <a:rPr lang="zh-TW" altLang="en-US" sz="2800" b="1" dirty="0">
                  <a:solidFill>
                    <a:srgbClr val="7030A0"/>
                  </a:solidFill>
                  <a:latin typeface="標楷體" pitchFamily="65" charset="-120"/>
                  <a:ea typeface="標楷體" pitchFamily="65" charset="-120"/>
                  <a:cs typeface="微軟正黑體" pitchFamily="34" charset="-120"/>
                </a:rPr>
                <a:t>台南慈中小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None/>
              </a:pPr>
              <a:r>
                <a:rPr lang="en-US" altLang="zh-TW" sz="2800" b="1" dirty="0">
                  <a:solidFill>
                    <a:srgbClr val="7030A0"/>
                  </a:solidFill>
                  <a:latin typeface="標楷體" pitchFamily="65" charset="-120"/>
                  <a:ea typeface="標楷體" pitchFamily="65" charset="-120"/>
                  <a:cs typeface="微軟正黑體" pitchFamily="34" charset="-120"/>
                </a:rPr>
                <a:t>2007</a:t>
              </a:r>
              <a:r>
                <a:rPr lang="zh-TW" altLang="en-US" sz="2800" b="1" dirty="0">
                  <a:solidFill>
                    <a:srgbClr val="7030A0"/>
                  </a:solidFill>
                  <a:latin typeface="標楷體" pitchFamily="65" charset="-120"/>
                  <a:ea typeface="標楷體" pitchFamily="65" charset="-120"/>
                  <a:cs typeface="微軟正黑體" pitchFamily="34" charset="-120"/>
                </a:rPr>
                <a:t>年</a:t>
              </a:r>
            </a:p>
          </p:txBody>
        </p:sp>
      </p:grpSp>
      <p:sp>
        <p:nvSpPr>
          <p:cNvPr id="7" name="向右箭號 6"/>
          <p:cNvSpPr/>
          <p:nvPr/>
        </p:nvSpPr>
        <p:spPr>
          <a:xfrm>
            <a:off x="2802649" y="3072303"/>
            <a:ext cx="446088" cy="328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右箭號 19"/>
          <p:cNvSpPr/>
          <p:nvPr/>
        </p:nvSpPr>
        <p:spPr>
          <a:xfrm>
            <a:off x="5709445" y="3030018"/>
            <a:ext cx="446088" cy="328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弧形箭號 (左彎) 7"/>
          <p:cNvSpPr/>
          <p:nvPr/>
        </p:nvSpPr>
        <p:spPr>
          <a:xfrm>
            <a:off x="8424863" y="3823073"/>
            <a:ext cx="504056" cy="139294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向左箭號 8"/>
          <p:cNvSpPr/>
          <p:nvPr/>
        </p:nvSpPr>
        <p:spPr>
          <a:xfrm>
            <a:off x="3114339" y="4790363"/>
            <a:ext cx="576064" cy="3500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34557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標題 1"/>
          <p:cNvSpPr>
            <a:spLocks noGrp="1"/>
          </p:cNvSpPr>
          <p:nvPr>
            <p:ph type="title"/>
          </p:nvPr>
        </p:nvSpPr>
        <p:spPr>
          <a:xfrm>
            <a:off x="822959" y="980728"/>
            <a:ext cx="8534400" cy="758952"/>
          </a:xfrm>
        </p:spPr>
        <p:txBody>
          <a:bodyPr>
            <a:noAutofit/>
          </a:bodyPr>
          <a:lstStyle/>
          <a:p>
            <a:r>
              <a:rPr lang="zh-TW" altLang="en-US" sz="5500" dirty="0" smtClean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慈中創辦人</a:t>
            </a:r>
            <a:r>
              <a:rPr lang="en-US" altLang="zh-TW" sz="5500" dirty="0" smtClean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---</a:t>
            </a:r>
            <a:r>
              <a:rPr lang="zh-TW" altLang="en-US" sz="5500" dirty="0" smtClean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證嚴 上人</a:t>
            </a:r>
            <a:r>
              <a:rPr lang="en-US" altLang="zh-TW" sz="5500" dirty="0" smtClean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500" dirty="0" smtClean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500" dirty="0" smtClean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對教育有深刻的期許</a:t>
            </a:r>
          </a:p>
        </p:txBody>
      </p:sp>
      <p:sp>
        <p:nvSpPr>
          <p:cNvPr id="3277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32772" name="Picture 2" descr="I:\2015年畢業班的成長回憶\待洗照片\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02" y="1856618"/>
            <a:ext cx="7728793" cy="502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17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3"/>
          <p:cNvSpPr>
            <a:spLocks noGrp="1"/>
          </p:cNvSpPr>
          <p:nvPr>
            <p:ph type="title"/>
          </p:nvPr>
        </p:nvSpPr>
        <p:spPr>
          <a:xfrm>
            <a:off x="457200" y="422275"/>
            <a:ext cx="8229600" cy="919163"/>
          </a:xfrm>
        </p:spPr>
        <p:txBody>
          <a:bodyPr>
            <a:noAutofit/>
          </a:bodyPr>
          <a:lstStyle/>
          <a:p>
            <a:pPr algn="ctr"/>
            <a:r>
              <a:rPr lang="zh-TW" altLang="en-US" sz="54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台灣不缺一所學校，</a:t>
            </a:r>
            <a:r>
              <a:rPr lang="zh-TW" altLang="en-US" sz="5400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缺</a:t>
            </a:r>
            <a:r>
              <a:rPr lang="en-US" altLang="zh-TW" sz="5400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  <a:endParaRPr lang="zh-TW" altLang="en-US" sz="5400" dirty="0" smtClean="0">
              <a:solidFill>
                <a:srgbClr val="00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243" name="內容版面配置區 2"/>
          <p:cNvSpPr>
            <a:spLocks noGrp="1"/>
          </p:cNvSpPr>
          <p:nvPr>
            <p:ph idx="1"/>
          </p:nvPr>
        </p:nvSpPr>
        <p:spPr>
          <a:xfrm>
            <a:off x="395288" y="1590675"/>
            <a:ext cx="8229600" cy="40703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5500" b="1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5500" b="1" dirty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社會的希望在</a:t>
            </a:r>
            <a:r>
              <a:rPr lang="zh-TW" altLang="en-US" sz="5500" b="1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教育」</a:t>
            </a:r>
            <a:endParaRPr lang="en-US" altLang="zh-TW" sz="5500" b="1" dirty="0" smtClean="0">
              <a:solidFill>
                <a:srgbClr val="9900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5500" dirty="0" smtClean="0">
                <a:latin typeface="標楷體" pitchFamily="65" charset="-120"/>
                <a:ea typeface="標楷體" panose="03000509000000000000" pitchFamily="65" charset="-120"/>
              </a:rPr>
              <a:t>至</a:t>
            </a:r>
            <a:r>
              <a:rPr lang="en-US" altLang="zh-TW" sz="5500" dirty="0" smtClean="0">
                <a:latin typeface="標楷體" pitchFamily="65" charset="-120"/>
                <a:ea typeface="標楷體" panose="03000509000000000000" pitchFamily="65" charset="-120"/>
              </a:rPr>
              <a:t>2002</a:t>
            </a:r>
            <a:r>
              <a:rPr lang="zh-TW" altLang="en-US" sz="5500" dirty="0" smtClean="0">
                <a:latin typeface="標楷體" pitchFamily="65" charset="-120"/>
                <a:ea typeface="標楷體" panose="03000509000000000000" pitchFamily="65" charset="-120"/>
              </a:rPr>
              <a:t>年，完成了</a:t>
            </a:r>
            <a:r>
              <a:rPr lang="zh-TW" altLang="en-US" sz="5500" b="1" dirty="0" smtClean="0">
                <a:solidFill>
                  <a:srgbClr val="7030A0"/>
                </a:solidFill>
                <a:latin typeface="標楷體" pitchFamily="65" charset="-120"/>
                <a:ea typeface="標楷體" panose="03000509000000000000" pitchFamily="65" charset="-120"/>
              </a:rPr>
              <a:t>幼稚園、小學、中學、大學以迄研究所之全程、全面、全人的「完全化教育」</a:t>
            </a:r>
            <a:r>
              <a:rPr lang="zh-TW" altLang="en-US" sz="4000" dirty="0" smtClean="0">
                <a:latin typeface="標楷體" pitchFamily="65" charset="-120"/>
                <a:ea typeface="標楷體" panose="03000509000000000000" pitchFamily="65" charset="-120"/>
              </a:rPr>
              <a:t>。</a:t>
            </a:r>
            <a:endParaRPr lang="en-US" altLang="zh-TW" sz="4000" dirty="0" smtClean="0">
              <a:latin typeface="標楷體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1115615" y="350439"/>
            <a:ext cx="7632849" cy="1278361"/>
          </a:xfrm>
        </p:spPr>
        <p:txBody>
          <a:bodyPr>
            <a:noAutofit/>
          </a:bodyPr>
          <a:lstStyle/>
          <a:p>
            <a:r>
              <a:rPr lang="zh-TW" altLang="en-US" sz="4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世界教育的潮流中</a:t>
            </a: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4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獨</a:t>
            </a:r>
            <a:r>
              <a:rPr lang="zh-TW" altLang="en-US" sz="4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中的</a:t>
            </a: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位置在哪裡</a:t>
            </a:r>
            <a:r>
              <a:rPr lang="en-US" altLang="zh-TW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half" idx="2"/>
          </p:nvPr>
        </p:nvSpPr>
        <p:spPr>
          <a:xfrm>
            <a:off x="0" y="4365104"/>
            <a:ext cx="2915816" cy="1368151"/>
          </a:xfrm>
        </p:spPr>
        <p:txBody>
          <a:bodyPr>
            <a:noAutofit/>
          </a:bodyPr>
          <a:lstStyle/>
          <a:p>
            <a:pPr algn="ctr"/>
            <a:r>
              <a:rPr lang="zh-TW" altLang="en-US" sz="4400" dirty="0">
                <a:solidFill>
                  <a:srgbClr val="9E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校長</a:t>
            </a:r>
            <a:r>
              <a:rPr lang="zh-TW" altLang="en-US" sz="4400" dirty="0" smtClean="0">
                <a:solidFill>
                  <a:srgbClr val="9E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endParaRPr lang="en-US" altLang="zh-TW" sz="4400" dirty="0" smtClean="0">
              <a:solidFill>
                <a:srgbClr val="9E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400" dirty="0" smtClean="0">
                <a:solidFill>
                  <a:srgbClr val="9E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位置</a:t>
            </a:r>
            <a:r>
              <a:rPr lang="zh-TW" altLang="en-US" sz="4400" dirty="0">
                <a:solidFill>
                  <a:srgbClr val="9E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呢</a:t>
            </a:r>
            <a:r>
              <a:rPr lang="en-US" altLang="zh-TW" sz="4400" dirty="0" smtClean="0">
                <a:solidFill>
                  <a:srgbClr val="9E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400" dirty="0">
              <a:solidFill>
                <a:srgbClr val="9E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28800"/>
            <a:ext cx="6758594" cy="4464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810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社會的希望在人才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人才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的希望在</a:t>
            </a:r>
            <a:r>
              <a:rPr lang="zh-TW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3" y="1845734"/>
            <a:ext cx="8208912" cy="4103546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sz="4800" b="1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zh-TW" sz="4800" b="1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</a:t>
            </a:r>
            <a:r>
              <a:rPr lang="zh-TW" altLang="zh-TW" sz="4800" b="1" dirty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愛為樑，智慧為</a:t>
            </a:r>
            <a:r>
              <a:rPr lang="zh-TW" altLang="zh-TW" sz="4800" b="1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牆</a:t>
            </a:r>
            <a:r>
              <a:rPr lang="en-US" altLang="zh-TW" sz="4800" b="1" dirty="0" smtClean="0">
                <a:solidFill>
                  <a:srgbClr val="990033"/>
                </a:solidFill>
                <a:latin typeface="新細明體"/>
                <a:ea typeface="新細明體"/>
              </a:rPr>
              <a:t>》</a:t>
            </a:r>
            <a:endParaRPr lang="zh-TW" altLang="zh-TW" sz="4800" b="1" dirty="0">
              <a:solidFill>
                <a:srgbClr val="9900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1999</a:t>
            </a: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年九月，台灣發生大地震，慈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濟先暫停慈中小的校舍建築，</a:t>
            </a:r>
            <a:r>
              <a:rPr lang="zh-TW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zh-TW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台灣</a:t>
            </a:r>
            <a:r>
              <a:rPr lang="zh-TW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九二一地震災區</a:t>
            </a:r>
            <a:r>
              <a:rPr lang="zh-TW" altLang="en-US" sz="5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，共</a:t>
            </a:r>
            <a:r>
              <a:rPr lang="zh-TW" altLang="zh-TW" sz="5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援建</a:t>
            </a:r>
            <a:r>
              <a:rPr lang="zh-TW" altLang="en-US" sz="5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了五十一</a:t>
            </a:r>
            <a:r>
              <a:rPr lang="zh-TW" altLang="zh-TW" sz="5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所</a:t>
            </a:r>
            <a:endParaRPr lang="en-US" altLang="zh-TW" sz="5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zh-TW" altLang="zh-TW" sz="5400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希望</a:t>
            </a:r>
            <a:r>
              <a:rPr lang="zh-TW" altLang="zh-TW" sz="5400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工程</a:t>
            </a:r>
            <a:r>
              <a:rPr lang="zh-TW" altLang="zh-TW" sz="5400" b="1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</a:t>
            </a:r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33854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5005" y="1268760"/>
            <a:ext cx="8037604" cy="100811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zh-TW" altLang="en-US" sz="4500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</a:t>
            </a:r>
            <a:r>
              <a:rPr lang="en-US" altLang="zh-TW" sz="4500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921</a:t>
            </a:r>
            <a:r>
              <a:rPr lang="zh-TW" altLang="en-US" sz="4500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地震，慈中校舍結構調整全採</a:t>
            </a:r>
            <a:r>
              <a:rPr lang="en-US" altLang="zh-TW" sz="4500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SRC</a:t>
            </a:r>
            <a:r>
              <a:rPr lang="zh-TW" altLang="en-US" sz="4500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，蓋出千年不倒的校園</a:t>
            </a:r>
            <a:endParaRPr lang="zh-TW" altLang="en-US" sz="4500" dirty="0">
              <a:solidFill>
                <a:srgbClr val="00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7892" name="Picture 2" descr="I:\2015年畢業班的成長回憶\校地成長\18190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" y="2636912"/>
            <a:ext cx="4418476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I:\2015年畢業班的成長回憶\校地成長\DSCN7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807" y="2664092"/>
            <a:ext cx="4284239" cy="321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59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標題 1"/>
          <p:cNvSpPr>
            <a:spLocks noGrp="1"/>
          </p:cNvSpPr>
          <p:nvPr>
            <p:ph type="title"/>
          </p:nvPr>
        </p:nvSpPr>
        <p:spPr>
          <a:xfrm>
            <a:off x="251521" y="1123368"/>
            <a:ext cx="8640960" cy="57744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TW" altLang="en-US" sz="5500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疼愛師生  關心教育</a:t>
            </a:r>
            <a:r>
              <a:rPr lang="en-US" altLang="zh-TW" sz="5500" dirty="0" smtClean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500" dirty="0" smtClean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500" dirty="0" smtClean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時時到校關懷的證嚴 上人</a:t>
            </a:r>
          </a:p>
        </p:txBody>
      </p:sp>
      <p:pic>
        <p:nvPicPr>
          <p:cNvPr id="44036" name="Picture 2" descr="I:\2015年畢業班的成長回憶\校地成長\18240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00808"/>
            <a:ext cx="7085012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05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662" y="188640"/>
            <a:ext cx="8352928" cy="108012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美麗的慈中校園來自眾人的愛</a:t>
            </a:r>
            <a:endParaRPr lang="zh-TW" altLang="en-US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222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3075" name="Picture 3" descr="M:\106學年度\106學年度活動照片\校長用的照片\20081213-慈中-IMG_8887-蕭嘉明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32" y="1484784"/>
            <a:ext cx="8021989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10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13122" y="1196752"/>
            <a:ext cx="7543800" cy="1450757"/>
          </a:xfrm>
        </p:spPr>
        <p:txBody>
          <a:bodyPr>
            <a:noAutofit/>
          </a:bodyPr>
          <a:lstStyle/>
          <a:p>
            <a:r>
              <a:rPr lang="zh-TW" altLang="en-US" sz="7000" dirty="0">
                <a:latin typeface="標楷體" panose="03000509000000000000" pitchFamily="65" charset="-120"/>
                <a:ea typeface="標楷體" panose="03000509000000000000" pitchFamily="65" charset="-120"/>
              </a:rPr>
              <a:t>什麼是慈濟老師</a:t>
            </a:r>
            <a:r>
              <a:rPr lang="en-US" altLang="zh-TW" sz="70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br>
              <a:rPr lang="en-US" altLang="zh-TW" sz="7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000" dirty="0">
                <a:latin typeface="標楷體" panose="03000509000000000000" pitchFamily="65" charset="-120"/>
                <a:ea typeface="標楷體" panose="03000509000000000000" pitchFamily="65" charset="-120"/>
              </a:rPr>
              <a:t>什麼是慈濟學校</a:t>
            </a:r>
            <a:r>
              <a:rPr lang="en-US" altLang="zh-TW" sz="70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7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3645024"/>
            <a:ext cx="6879637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且看一位</a:t>
            </a:r>
            <a:r>
              <a:rPr lang="zh-TW" altLang="en-US" sz="4800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馬來西亞</a:t>
            </a:r>
            <a:endParaRPr lang="en-US" altLang="zh-TW" sz="4800" dirty="0" smtClean="0">
              <a:solidFill>
                <a:srgbClr val="00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跨海來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台求學的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案例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!!!</a:t>
            </a:r>
            <a:endParaRPr lang="zh-TW" altLang="en-US" sz="5000" dirty="0"/>
          </a:p>
        </p:txBody>
      </p:sp>
      <p:pic>
        <p:nvPicPr>
          <p:cNvPr id="4" name="Picture 2" descr="F:\校長演講\5962365ac3e3b.pn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04138">
            <a:off x="7144590" y="4354774"/>
            <a:ext cx="1851025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08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1061" y="260648"/>
            <a:ext cx="7543800" cy="1450757"/>
          </a:xfrm>
        </p:spPr>
        <p:txBody>
          <a:bodyPr>
            <a:normAutofit/>
          </a:bodyPr>
          <a:lstStyle/>
          <a:p>
            <a:r>
              <a:rPr lang="zh-TW" altLang="en-US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是什麼讓孩子改變</a:t>
            </a:r>
            <a:r>
              <a:rPr lang="en-US" altLang="zh-TW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zh-TW" altLang="en-US" sz="5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63688" y="2060848"/>
            <a:ext cx="7543801" cy="3880254"/>
          </a:xfrm>
        </p:spPr>
        <p:txBody>
          <a:bodyPr>
            <a:normAutofit/>
          </a:bodyPr>
          <a:lstStyle/>
          <a:p>
            <a:r>
              <a:rPr lang="zh-TW" altLang="en-US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是環境嗎？</a:t>
            </a:r>
            <a:endParaRPr lang="en-US" altLang="zh-TW" sz="55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是同儕嗎？</a:t>
            </a:r>
            <a:endParaRPr lang="en-US" altLang="zh-TW" sz="55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還是</a:t>
            </a:r>
            <a:r>
              <a:rPr lang="zh-TW" altLang="en-US" sz="55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老師</a:t>
            </a:r>
            <a:r>
              <a:rPr lang="zh-TW" altLang="en-US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zh-TW" altLang="en-US" sz="5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017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8264" y="980728"/>
            <a:ext cx="8551912" cy="145075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zh-TW" altLang="en-US" sz="7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慈濟學校</a:t>
            </a:r>
            <a:r>
              <a:rPr lang="en-US" altLang="zh-TW" sz="7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以品德教育為核心</a:t>
            </a:r>
            <a:endParaRPr lang="zh-TW" altLang="en-US" sz="7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43608" y="3122672"/>
            <a:ext cx="7543801" cy="3735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6600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7200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</a:t>
            </a:r>
            <a:r>
              <a:rPr lang="zh-TW" altLang="en-US" sz="7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</a:t>
            </a:r>
            <a:r>
              <a:rPr lang="zh-TW" altLang="en-US" sz="7200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en-US" sz="72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禮</a:t>
            </a:r>
            <a:endParaRPr lang="en-US" altLang="zh-TW" sz="7200" dirty="0">
              <a:solidFill>
                <a:srgbClr val="00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72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育</a:t>
            </a:r>
            <a:r>
              <a:rPr lang="zh-TW" altLang="en-US" sz="7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之以德</a:t>
            </a:r>
          </a:p>
          <a:p>
            <a:pPr marL="0" indent="0">
              <a:buNone/>
            </a:pPr>
            <a:endParaRPr lang="zh-TW" altLang="en-US" sz="55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180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78328" y="1431767"/>
            <a:ext cx="9388398" cy="2601318"/>
          </a:xfrm>
          <a:prstGeom prst="rect">
            <a:avLst/>
          </a:prstGeom>
        </p:spPr>
        <p:txBody>
          <a:bodyPr wrap="none" lIns="76800" tIns="38400" rIns="76800" bIns="38400">
            <a:spAutoFit/>
          </a:bodyPr>
          <a:lstStyle/>
          <a:p>
            <a:pPr algn="ctr"/>
            <a:r>
              <a:rPr lang="zh-TW" altLang="en-US" sz="6700" dirty="0">
                <a:latin typeface="標楷體" pitchFamily="65" charset="-120"/>
                <a:ea typeface="標楷體" pitchFamily="65" charset="-120"/>
              </a:rPr>
              <a:t>面對</a:t>
            </a:r>
            <a:r>
              <a:rPr lang="zh-TW" altLang="en-US" sz="970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未來</a:t>
            </a:r>
            <a:endParaRPr lang="en-US" altLang="zh-TW" sz="9700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5500" dirty="0">
                <a:latin typeface="標楷體" pitchFamily="65" charset="-120"/>
                <a:ea typeface="標楷體" pitchFamily="65" charset="-120"/>
              </a:rPr>
              <a:t>我們要怎麼教</a:t>
            </a:r>
            <a:r>
              <a:rPr lang="zh-TW" altLang="en-US" sz="67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現在的孩子</a:t>
            </a:r>
            <a:r>
              <a:rPr lang="zh-TW" altLang="en-US" sz="5500" dirty="0">
                <a:latin typeface="標楷體" pitchFamily="65" charset="-120"/>
                <a:ea typeface="標楷體" pitchFamily="65" charset="-120"/>
              </a:rPr>
              <a:t>？</a:t>
            </a:r>
          </a:p>
        </p:txBody>
      </p:sp>
      <p:pic>
        <p:nvPicPr>
          <p:cNvPr id="4" name="图片 3" descr="叶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941" y="219022"/>
            <a:ext cx="1689735" cy="1677670"/>
          </a:xfrm>
          <a:prstGeom prst="rect">
            <a:avLst/>
          </a:prstGeom>
        </p:spPr>
      </p:pic>
      <p:pic>
        <p:nvPicPr>
          <p:cNvPr id="5" name="图片 4" descr="花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85" y="4293104"/>
            <a:ext cx="1626674" cy="256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>
          <a:xfrm>
            <a:off x="1371859" y="184332"/>
            <a:ext cx="6375842" cy="72072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zh-TW" altLang="en-US" sz="4000" dirty="0" smtClean="0">
                <a:solidFill>
                  <a:srgbClr val="A5002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社會</a:t>
            </a:r>
            <a:r>
              <a:rPr lang="zh-TW" altLang="en-US" sz="4000" dirty="0">
                <a:solidFill>
                  <a:srgbClr val="A5002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變遷帶來的</a:t>
            </a:r>
            <a:r>
              <a:rPr lang="zh-TW" altLang="en-US" sz="4000" dirty="0">
                <a:solidFill>
                  <a:srgbClr val="A5002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3"/>
              </a:rPr>
              <a:t>教</a:t>
            </a:r>
            <a:r>
              <a:rPr lang="zh-TW" altLang="en-US" sz="4000" dirty="0">
                <a:solidFill>
                  <a:srgbClr val="A5002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4" action="ppaction://hlinkfile"/>
              </a:rPr>
              <a:t>育</a:t>
            </a:r>
            <a:r>
              <a:rPr lang="zh-TW" altLang="en-US" sz="4000" dirty="0">
                <a:solidFill>
                  <a:srgbClr val="A5002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挑戰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106A26-7083-4743-965D-6C7A930F059F}" type="slidenum">
              <a:rPr lang="zh-TW" altLang="en-US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pPr>
                <a:defRPr/>
              </a:pPr>
              <a:t>28</a:t>
            </a:fld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 rot="-945760">
            <a:off x="1308497" y="1196977"/>
            <a:ext cx="2237184" cy="1008063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1800" dirty="0">
                <a:solidFill>
                  <a:srgbClr val="0033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55</a:t>
            </a:r>
            <a:r>
              <a:rPr lang="zh-TW" altLang="en-US" sz="1800" dirty="0">
                <a:solidFill>
                  <a:srgbClr val="0033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％國中生沒有強烈的</a:t>
            </a:r>
            <a:r>
              <a:rPr lang="zh-TW" altLang="en-US" sz="2100" b="1" dirty="0">
                <a:solidFill>
                  <a:srgbClr val="0033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學習動機</a:t>
            </a:r>
          </a:p>
        </p:txBody>
      </p:sp>
      <p:sp>
        <p:nvSpPr>
          <p:cNvPr id="6" name="矩形 5"/>
          <p:cNvSpPr/>
          <p:nvPr/>
        </p:nvSpPr>
        <p:spPr>
          <a:xfrm rot="807284">
            <a:off x="3437335" y="5445126"/>
            <a:ext cx="2300288" cy="1008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未來的工作，</a:t>
            </a:r>
            <a:r>
              <a:rPr lang="zh-TW" altLang="en-US" sz="1800" dirty="0" smtClean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有</a:t>
            </a:r>
            <a:r>
              <a:rPr lang="en-US" altLang="zh-TW" sz="1800" dirty="0" smtClean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8</a:t>
            </a:r>
            <a:r>
              <a:rPr lang="zh-TW" altLang="en-US" sz="18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成</a:t>
            </a:r>
            <a:r>
              <a:rPr lang="zh-TW" altLang="en-US" sz="1800" dirty="0" smtClean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還</a:t>
            </a:r>
            <a:r>
              <a:rPr lang="zh-TW" altLang="en-US" sz="180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未被發明</a:t>
            </a:r>
          </a:p>
        </p:txBody>
      </p:sp>
      <p:sp>
        <p:nvSpPr>
          <p:cNvPr id="7" name="矩形 6"/>
          <p:cNvSpPr/>
          <p:nvPr/>
        </p:nvSpPr>
        <p:spPr>
          <a:xfrm rot="20961073">
            <a:off x="1352955" y="3621133"/>
            <a:ext cx="2239566" cy="1365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50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PISA</a:t>
            </a:r>
            <a:r>
              <a:rPr lang="zh-TW" altLang="en-US" sz="150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en-US" altLang="zh-TW" sz="150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TIMSS</a:t>
            </a:r>
            <a:r>
              <a:rPr lang="zh-TW" altLang="en-US" sz="150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的數學及科學排名不錯，但</a:t>
            </a:r>
            <a:r>
              <a:rPr lang="zh-TW" altLang="en-US" sz="21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學習興趣和自信</a:t>
            </a:r>
            <a:r>
              <a:rPr lang="zh-TW" altLang="en-US" sz="150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卻低落</a:t>
            </a: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 rot="21014687">
            <a:off x="1300018" y="5345051"/>
            <a:ext cx="2289572" cy="1120775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zh-TW" altLang="en-US" sz="2100" b="1" dirty="0" smtClean="0">
                <a:solidFill>
                  <a:srgbClr val="80008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知識半衰期</a:t>
            </a:r>
            <a:r>
              <a:rPr lang="en-US" altLang="zh-TW" sz="2100" b="1" dirty="0" smtClean="0">
                <a:solidFill>
                  <a:srgbClr val="80008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</a:t>
            </a:r>
            <a:r>
              <a:rPr lang="zh-TW" altLang="en-US" sz="2100" b="1" dirty="0">
                <a:solidFill>
                  <a:srgbClr val="80008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endParaRPr lang="zh-TW" altLang="en-US" sz="1500" dirty="0">
              <a:solidFill>
                <a:srgbClr val="80008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652120" y="3717032"/>
            <a:ext cx="1512094" cy="649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100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Web2.0</a:t>
            </a:r>
            <a:r>
              <a:rPr lang="zh-TW" altLang="en-US" sz="1500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時代</a:t>
            </a:r>
            <a:endParaRPr lang="zh-TW" altLang="en-US" sz="1500" dirty="0">
              <a:solidFill>
                <a:srgbClr val="C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0489" name="AutoShape 2" descr="http://www.google.com.tw/url?sa=i&amp;source=images&amp;cd=&amp;docid=smV1vOKV_YjZxM&amp;tbnid=9P5cDhb3izw0OM:&amp;ved=0CAUQjBw4gAE&amp;url=http%3A%2F%2Fwww.99people.com%2Fnewsite%2Fattache%2Fyellowpage%2F7929.jpg&amp;ei=KoPzUoigC8mBkQXZzYHICA&amp;psig=AFQjCNEvvCuSLDCQRom7JO34W150hGu2Ww&amp;ust=1391776938315465"/>
          <p:cNvSpPr>
            <a:spLocks noChangeAspect="1" noChangeArrowheads="1"/>
          </p:cNvSpPr>
          <p:nvPr/>
        </p:nvSpPr>
        <p:spPr bwMode="auto">
          <a:xfrm>
            <a:off x="1190625" y="-136525"/>
            <a:ext cx="22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 sz="105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0490" name="AutoShape 4" descr="http://www.google.com.tw/url?sa=i&amp;source=images&amp;cd=&amp;docid=smV1vOKV_YjZxM&amp;tbnid=9P5cDhb3izw0OM:&amp;ved=0CAUQjBw4gAE&amp;url=http%3A%2F%2Fwww.99people.com%2Fnewsite%2Fattache%2Fyellowpage%2F7929.jpg&amp;ei=KoPzUoigC8mBkQXZzYHICA&amp;psig=AFQjCNEvvCuSLDCQRom7JO34W150hGu2Ww&amp;ust=1391776938315465"/>
          <p:cNvSpPr>
            <a:spLocks noChangeAspect="1" noChangeArrowheads="1"/>
          </p:cNvSpPr>
          <p:nvPr/>
        </p:nvSpPr>
        <p:spPr bwMode="auto">
          <a:xfrm>
            <a:off x="1190625" y="-136525"/>
            <a:ext cx="22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 sz="105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 rot="1087346">
            <a:off x="3111105" y="1773238"/>
            <a:ext cx="1839515" cy="1008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5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教育的</a:t>
            </a:r>
            <a:r>
              <a:rPr lang="zh-TW" altLang="en-US" sz="1800" b="1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全球化</a:t>
            </a:r>
            <a:r>
              <a:rPr lang="zh-TW" altLang="en-US" sz="15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zh-TW" altLang="en-US" sz="2100" b="1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本土化</a:t>
            </a:r>
            <a:r>
              <a:rPr lang="zh-TW" altLang="en-US" sz="15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與</a:t>
            </a:r>
            <a:r>
              <a:rPr lang="zh-TW" altLang="en-US" sz="1800" b="1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個別化</a:t>
            </a:r>
          </a:p>
        </p:txBody>
      </p:sp>
      <p:sp>
        <p:nvSpPr>
          <p:cNvPr id="18" name="矩形 17"/>
          <p:cNvSpPr/>
          <p:nvPr/>
        </p:nvSpPr>
        <p:spPr>
          <a:xfrm rot="368643">
            <a:off x="1474791" y="2391934"/>
            <a:ext cx="1652588" cy="993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從</a:t>
            </a:r>
            <a:r>
              <a:rPr lang="zh-TW" altLang="en-US" sz="1800" b="1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學習逃走</a:t>
            </a:r>
            <a:r>
              <a:rPr lang="zh-TW" altLang="en-US" sz="18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的孩子</a:t>
            </a:r>
          </a:p>
        </p:txBody>
      </p:sp>
      <p:sp>
        <p:nvSpPr>
          <p:cNvPr id="16" name="矩形 15"/>
          <p:cNvSpPr/>
          <p:nvPr/>
        </p:nvSpPr>
        <p:spPr>
          <a:xfrm rot="666893">
            <a:off x="3678289" y="3519329"/>
            <a:ext cx="1865710" cy="579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50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失去</a:t>
            </a:r>
            <a:r>
              <a:rPr lang="zh-TW" altLang="en-US" sz="2100" b="1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山林</a:t>
            </a:r>
            <a:r>
              <a:rPr lang="zh-TW" altLang="en-US" sz="150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的孩子</a:t>
            </a: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 rot="21254895">
            <a:off x="4834184" y="2491685"/>
            <a:ext cx="2396775" cy="930275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/>
            <a:r>
              <a:rPr lang="zh-TW" altLang="zh-TW" sz="2100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新住民</a:t>
            </a:r>
            <a:r>
              <a:rPr lang="zh-TW" altLang="zh-TW" sz="165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學生目前佔</a:t>
            </a:r>
            <a:endParaRPr lang="en-US" altLang="zh-TW" sz="165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/>
            <a:r>
              <a:rPr lang="zh-TW" altLang="zh-TW" sz="165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國中小就學人數約</a:t>
            </a:r>
            <a:r>
              <a:rPr lang="en-US" altLang="zh-TW" sz="165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10.3%</a:t>
            </a:r>
            <a:endParaRPr lang="zh-TW" altLang="en-US" sz="165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" name="矩形 15"/>
          <p:cNvSpPr>
            <a:spLocks noChangeArrowheads="1"/>
          </p:cNvSpPr>
          <p:nvPr/>
        </p:nvSpPr>
        <p:spPr bwMode="auto">
          <a:xfrm rot="298058">
            <a:off x="3623238" y="4221503"/>
            <a:ext cx="2308992" cy="852499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/>
            <a:r>
              <a:rPr lang="zh-TW" altLang="en-US" sz="2400" dirty="0">
                <a:solidFill>
                  <a:srgbClr val="CC66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學習共同體</a:t>
            </a:r>
            <a:r>
              <a:rPr lang="zh-TW" altLang="en-US" sz="1500" dirty="0">
                <a:solidFill>
                  <a:srgbClr val="CC66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的革命</a:t>
            </a:r>
          </a:p>
        </p:txBody>
      </p:sp>
      <p:sp>
        <p:nvSpPr>
          <p:cNvPr id="3" name="矩形 15"/>
          <p:cNvSpPr/>
          <p:nvPr/>
        </p:nvSpPr>
        <p:spPr>
          <a:xfrm rot="21287229">
            <a:off x="4193383" y="836613"/>
            <a:ext cx="2269331" cy="908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zh-TW" altLang="en-US" sz="1800">
                <a:solidFill>
                  <a:srgbClr val="CC66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真正的教育是所有人</a:t>
            </a:r>
            <a:r>
              <a:rPr lang="zh-TW" altLang="en-US" sz="2100" b="1">
                <a:solidFill>
                  <a:srgbClr val="CC66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一起學習</a:t>
            </a:r>
          </a:p>
        </p:txBody>
      </p:sp>
      <p:sp>
        <p:nvSpPr>
          <p:cNvPr id="8" name="矩形 10"/>
          <p:cNvSpPr/>
          <p:nvPr/>
        </p:nvSpPr>
        <p:spPr>
          <a:xfrm rot="431884">
            <a:off x="5460207" y="1465265"/>
            <a:ext cx="2352675" cy="903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 smtClean="0">
                <a:solidFill>
                  <a:srgbClr val="80008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教師</a:t>
            </a:r>
            <a:r>
              <a:rPr lang="zh-TW" altLang="en-US" sz="1800" dirty="0">
                <a:solidFill>
                  <a:srgbClr val="80008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已</a:t>
            </a:r>
            <a:r>
              <a:rPr lang="zh-TW" altLang="en-US" sz="1800" dirty="0" smtClean="0">
                <a:solidFill>
                  <a:srgbClr val="80008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不再是知識的唯一提供者與</a:t>
            </a:r>
            <a:r>
              <a:rPr lang="zh-TW" altLang="en-US" sz="1800" dirty="0">
                <a:solidFill>
                  <a:srgbClr val="80008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權威</a:t>
            </a:r>
            <a:r>
              <a:rPr lang="en-US" altLang="zh-TW" sz="1800" dirty="0" smtClean="0">
                <a:solidFill>
                  <a:srgbClr val="80008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endParaRPr lang="zh-TW" altLang="en-US" sz="1800" dirty="0">
              <a:solidFill>
                <a:srgbClr val="80008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 rot="21265676">
            <a:off x="5729307" y="4939233"/>
            <a:ext cx="2235994" cy="1125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100" b="1" dirty="0">
                <a:solidFill>
                  <a:srgbClr val="0033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世界是平的</a:t>
            </a:r>
            <a:r>
              <a:rPr lang="en-US" altLang="zh-TW" sz="1500" dirty="0">
                <a:solidFill>
                  <a:srgbClr val="0033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--</a:t>
            </a:r>
            <a:r>
              <a:rPr lang="zh-TW" altLang="zh-TW" sz="1500" dirty="0">
                <a:solidFill>
                  <a:srgbClr val="0033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今天你懂的，可能明天就沒用。重要的是學習力</a:t>
            </a:r>
            <a:r>
              <a:rPr lang="zh-TW" altLang="en-US" sz="1500" dirty="0">
                <a:solidFill>
                  <a:srgbClr val="0033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2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42817" y="1285877"/>
              <a:ext cx="3252788" cy="5510212"/>
            </p14:xfrm>
          </p:contentPart>
        </mc:Choice>
        <mc:Fallback xmlns="">
          <p:pic>
            <p:nvPicPr>
              <p:cNvPr id="102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6978" y="900689"/>
                <a:ext cx="3284466" cy="42600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27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15991" y="735989"/>
              <a:ext cx="3446547" cy="3023211"/>
            </p14:xfrm>
          </p:contentPart>
        </mc:Choice>
        <mc:Fallback xmlns="">
          <p:pic>
            <p:nvPicPr>
              <p:cNvPr id="1027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00151" y="488649"/>
                <a:ext cx="3478226" cy="23940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28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439717" y="3652837"/>
              <a:ext cx="4997053" cy="3143251"/>
            </p14:xfrm>
          </p:contentPart>
        </mc:Choice>
        <mc:Fallback xmlns="">
          <p:pic>
            <p:nvPicPr>
              <p:cNvPr id="1028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23876" y="2675904"/>
                <a:ext cx="5028732" cy="24845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662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439377" y="757361"/>
            <a:ext cx="6187293" cy="1000880"/>
          </a:xfrm>
          <a:prstGeom prst="rect">
            <a:avLst/>
          </a:prstGeom>
        </p:spPr>
        <p:txBody>
          <a:bodyPr wrap="square" lIns="76800" tIns="38400" rIns="76800" bIns="38400">
            <a:spAutoFit/>
          </a:bodyPr>
          <a:lstStyle/>
          <a:p>
            <a:pPr algn="ctr"/>
            <a:r>
              <a:rPr lang="zh-TW" altLang="en-US" sz="6000" dirty="0">
                <a:latin typeface="標楷體" pitchFamily="65" charset="-120"/>
                <a:ea typeface="標楷體" pitchFamily="65" charset="-120"/>
              </a:rPr>
              <a:t>面對</a:t>
            </a:r>
            <a:r>
              <a:rPr lang="zh-TW" altLang="zh-TW" sz="6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未來</a:t>
            </a:r>
            <a:r>
              <a:rPr lang="zh-TW" altLang="en-US" sz="6000" dirty="0">
                <a:latin typeface="標楷體" pitchFamily="65" charset="-120"/>
                <a:ea typeface="標楷體" pitchFamily="65" charset="-120"/>
              </a:rPr>
              <a:t>的世界</a:t>
            </a:r>
            <a:endParaRPr lang="zh-TW" altLang="en-US" sz="5500" b="1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486" y="2206535"/>
            <a:ext cx="3312368" cy="3407970"/>
          </a:xfrm>
          <a:prstGeom prst="rect">
            <a:avLst/>
          </a:prstGeom>
        </p:spPr>
      </p:pic>
      <p:pic>
        <p:nvPicPr>
          <p:cNvPr id="9" name="图片 3" descr="叶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151" y="40513"/>
            <a:ext cx="1689735" cy="1677670"/>
          </a:xfrm>
          <a:prstGeom prst="rect">
            <a:avLst/>
          </a:prstGeom>
        </p:spPr>
      </p:pic>
      <p:pic>
        <p:nvPicPr>
          <p:cNvPr id="10" name="图片 4" descr="花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3" y="5099051"/>
            <a:ext cx="1007745" cy="17589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32029" y="2189023"/>
            <a:ext cx="5164108" cy="3655453"/>
          </a:xfrm>
          <a:prstGeom prst="rect">
            <a:avLst/>
          </a:prstGeom>
        </p:spPr>
        <p:txBody>
          <a:bodyPr wrap="square" lIns="76800" tIns="38400" rIns="76800" bIns="3840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b="1" dirty="0">
                <a:latin typeface="標楷體" pitchFamily="65" charset="-120"/>
                <a:ea typeface="標楷體" pitchFamily="65" charset="-120"/>
              </a:rPr>
              <a:t>1973 </a:t>
            </a:r>
            <a:r>
              <a:rPr lang="zh-TW" altLang="en-US" sz="3000" b="1" dirty="0">
                <a:latin typeface="標楷體" pitchFamily="65" charset="-120"/>
                <a:ea typeface="標楷體" pitchFamily="65" charset="-120"/>
              </a:rPr>
              <a:t>年世界上第一支手機</a:t>
            </a:r>
            <a:endParaRPr lang="en-US" altLang="zh-TW" sz="3000" b="1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b="1" dirty="0">
                <a:latin typeface="標楷體" pitchFamily="65" charset="-120"/>
                <a:ea typeface="標楷體" pitchFamily="65" charset="-120"/>
              </a:rPr>
              <a:t>目前知識半衰期</a:t>
            </a:r>
            <a:r>
              <a:rPr lang="zh-TW" altLang="en-US" sz="37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約</a:t>
            </a:r>
            <a:r>
              <a:rPr lang="en-US" altLang="zh-TW" sz="37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37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年</a:t>
            </a:r>
            <a:endParaRPr lang="en-US" altLang="zh-TW" sz="3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fontAlgn="base">
              <a:lnSpc>
                <a:spcPct val="150000"/>
              </a:lnSpc>
            </a:pPr>
            <a:r>
              <a:rPr lang="zh-TW" altLang="en-US" sz="3000" b="1" dirty="0">
                <a:latin typeface="標楷體" pitchFamily="65" charset="-120"/>
                <a:ea typeface="標楷體" pitchFamily="65" charset="-120"/>
              </a:rPr>
              <a:t>未來世界</a:t>
            </a:r>
            <a:r>
              <a:rPr lang="zh-TW" altLang="en-US" sz="44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有</a:t>
            </a:r>
            <a:r>
              <a:rPr lang="en-US" altLang="zh-TW" sz="44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85</a:t>
            </a:r>
            <a:r>
              <a:rPr lang="zh-TW" altLang="en-US" sz="44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％工作還沒</a:t>
            </a:r>
            <a:r>
              <a:rPr lang="zh-TW" altLang="en-US" sz="44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出現</a:t>
            </a:r>
            <a:r>
              <a:rPr lang="zh-TW" altLang="en-US" sz="3000" b="1" dirty="0">
                <a:latin typeface="標楷體" pitchFamily="65" charset="-120"/>
                <a:ea typeface="標楷體" pitchFamily="65" charset="-120"/>
              </a:rPr>
              <a:t>，孩子該學什麼？</a:t>
            </a:r>
            <a:endParaRPr lang="en-US" altLang="zh-TW" sz="3000" b="1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063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標題 1"/>
          <p:cNvSpPr>
            <a:spLocks noGrp="1"/>
          </p:cNvSpPr>
          <p:nvPr>
            <p:ph type="title"/>
          </p:nvPr>
        </p:nvSpPr>
        <p:spPr>
          <a:xfrm>
            <a:off x="683568" y="578986"/>
            <a:ext cx="8301582" cy="807533"/>
          </a:xfrm>
        </p:spPr>
        <p:txBody>
          <a:bodyPr>
            <a:normAutofit fontScale="90000"/>
          </a:bodyPr>
          <a:lstStyle/>
          <a:p>
            <a:r>
              <a:rPr lang="zh-TW" altLang="en-US" sz="5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當下即是</a:t>
            </a:r>
            <a:r>
              <a:rPr lang="en-US" altLang="zh-TW" dirty="0" smtClean="0">
                <a:latin typeface="華康中黑體" pitchFamily="49" charset="-120"/>
                <a:ea typeface="華康中黑體" pitchFamily="49" charset="-120"/>
              </a:rPr>
              <a:t>〜</a:t>
            </a:r>
            <a:r>
              <a:rPr lang="zh-TW" altLang="en-US" dirty="0" smtClean="0">
                <a:latin typeface="華康中黑體" pitchFamily="49" charset="-120"/>
                <a:ea typeface="華康中黑體" pitchFamily="49" charset="-120"/>
              </a:rPr>
              <a:t>在瑞士，湖畔的省思 </a:t>
            </a:r>
            <a:endParaRPr lang="zh-TW" altLang="en-US" dirty="0">
              <a:latin typeface="華康中黑體" pitchFamily="49" charset="-120"/>
              <a:ea typeface="華康中黑體" pitchFamily="49" charset="-120"/>
            </a:endParaRPr>
          </a:p>
        </p:txBody>
      </p:sp>
      <p:sp>
        <p:nvSpPr>
          <p:cNvPr id="31747" name="內容版面配置區 2"/>
          <p:cNvSpPr>
            <a:spLocks noGrp="1"/>
          </p:cNvSpPr>
          <p:nvPr>
            <p:ph sz="half" idx="1"/>
          </p:nvPr>
        </p:nvSpPr>
        <p:spPr>
          <a:xfrm>
            <a:off x="467544" y="1858850"/>
            <a:ext cx="4968552" cy="4525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人生是尋夢</a:t>
            </a:r>
            <a:r>
              <a:rPr lang="en-US" altLang="zh-TW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? </a:t>
            </a:r>
            <a:r>
              <a:rPr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圓夢</a:t>
            </a:r>
            <a:r>
              <a:rPr lang="en-US" altLang="zh-TW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?</a:t>
            </a:r>
            <a:r>
              <a:rPr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</a:t>
            </a:r>
            <a:endParaRPr lang="en-US" altLang="zh-TW" sz="40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選擇所愛</a:t>
            </a:r>
            <a:r>
              <a:rPr lang="en-US" altLang="zh-TW" sz="4000" b="1" dirty="0">
                <a:latin typeface="標楷體" pitchFamily="65" charset="-120"/>
                <a:ea typeface="標楷體" pitchFamily="65" charset="-120"/>
              </a:rPr>
              <a:t>?</a:t>
            </a:r>
            <a:r>
              <a:rPr lang="en-US" altLang="zh-TW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或者</a:t>
            </a:r>
            <a:r>
              <a:rPr lang="en-US" altLang="zh-TW" sz="4000" b="1" dirty="0">
                <a:latin typeface="標楷體"/>
                <a:ea typeface="標楷體"/>
              </a:rPr>
              <a:t>〜</a:t>
            </a:r>
            <a:endParaRPr lang="en-US" altLang="zh-TW" sz="4000" b="1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en-US" altLang="zh-TW" sz="4000" b="1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4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尋一份自在、自我、自然</a:t>
            </a:r>
            <a:endParaRPr lang="en-US" altLang="zh-TW" sz="40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4000" b="1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人生不就是如此嗎</a:t>
            </a:r>
            <a:r>
              <a:rPr lang="en-US" altLang="zh-TW" sz="4000" b="1" dirty="0">
                <a:solidFill>
                  <a:srgbClr val="000066"/>
                </a:solidFill>
                <a:latin typeface="標楷體" pitchFamily="65" charset="-120"/>
                <a:ea typeface="標楷體" pitchFamily="65" charset="-120"/>
              </a:rPr>
              <a:t>?</a:t>
            </a:r>
          </a:p>
          <a:p>
            <a:pPr marL="0" indent="0">
              <a:buNone/>
            </a:pPr>
            <a:endParaRPr lang="zh-TW" altLang="en-US" sz="4000" dirty="0">
              <a:solidFill>
                <a:srgbClr val="000066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1748" name="Picture 2" descr="D:\Desktop\玲惠HTC照片集2015.11起\2016.08瑞士照片\IMAG03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24000"/>
            <a:ext cx="3635896" cy="5334000"/>
          </a:xfrm>
          <a:noFill/>
        </p:spPr>
      </p:pic>
    </p:spTree>
    <p:extLst>
      <p:ext uri="{BB962C8B-B14F-4D97-AF65-F5344CB8AC3E}">
        <p14:creationId xmlns:p14="http://schemas.microsoft.com/office/powerpoint/2010/main" val="429109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95536" y="869402"/>
            <a:ext cx="8496943" cy="1216323"/>
          </a:xfrm>
          <a:prstGeom prst="rect">
            <a:avLst/>
          </a:prstGeom>
        </p:spPr>
        <p:txBody>
          <a:bodyPr wrap="square" lIns="76800" tIns="38400" rIns="76800" bIns="38400">
            <a:spAutoFit/>
          </a:bodyPr>
          <a:lstStyle/>
          <a:p>
            <a:r>
              <a:rPr lang="en-US" altLang="zh-TW" sz="3700" dirty="0">
                <a:latin typeface="標楷體" pitchFamily="65" charset="-120"/>
                <a:ea typeface="標楷體" pitchFamily="65" charset="-120"/>
              </a:rPr>
              <a:t>2007</a:t>
            </a:r>
            <a:r>
              <a:rPr lang="zh-TW" altLang="en-US" sz="3700" dirty="0">
                <a:latin typeface="標楷體" pitchFamily="65" charset="-120"/>
                <a:ea typeface="標楷體" pitchFamily="65" charset="-120"/>
              </a:rPr>
              <a:t>年蘋果手機</a:t>
            </a:r>
            <a:r>
              <a:rPr lang="zh-TW" altLang="en-US" sz="37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第一次</a:t>
            </a:r>
            <a:r>
              <a:rPr lang="zh-TW" altLang="en-US" sz="3700" dirty="0">
                <a:latin typeface="標楷體" pitchFamily="65" charset="-120"/>
                <a:ea typeface="標楷體" pitchFamily="65" charset="-120"/>
              </a:rPr>
              <a:t>出現</a:t>
            </a:r>
            <a:endParaRPr lang="en-US" altLang="zh-TW" sz="3700" dirty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3700" dirty="0">
                <a:latin typeface="標楷體" pitchFamily="65" charset="-120"/>
                <a:ea typeface="標楷體" pitchFamily="65" charset="-120"/>
              </a:rPr>
              <a:t>10 </a:t>
            </a:r>
            <a:r>
              <a:rPr lang="zh-TW" altLang="en-US" sz="3700" dirty="0">
                <a:latin typeface="標楷體" pitchFamily="65" charset="-120"/>
                <a:ea typeface="標楷體" pitchFamily="65" charset="-120"/>
              </a:rPr>
              <a:t>年後的今天，</a:t>
            </a:r>
            <a:r>
              <a:rPr lang="zh-TW" altLang="en-US" sz="37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只要有手機不用帶錢包</a:t>
            </a:r>
            <a:r>
              <a:rPr lang="zh-TW" altLang="en-US" sz="3700" dirty="0"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41" y="2685428"/>
            <a:ext cx="2558146" cy="369944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034" y="2685428"/>
            <a:ext cx="4934381" cy="369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2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052736"/>
            <a:ext cx="7747065" cy="5140319"/>
          </a:xfrm>
        </p:spPr>
        <p:txBody>
          <a:bodyPr/>
          <a:lstStyle/>
          <a:p>
            <a:pPr algn="ctr">
              <a:buNone/>
            </a:pPr>
            <a:r>
              <a:rPr lang="zh-TW" altLang="en-US" sz="4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記憶、背誦、標準答案</a:t>
            </a:r>
            <a:endParaRPr lang="en-US" altLang="zh-TW" sz="44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Bef>
                <a:spcPts val="1800"/>
              </a:spcBef>
              <a:buNone/>
            </a:pPr>
            <a:r>
              <a:rPr lang="zh-TW" altLang="en-US" sz="4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已成昨日黃花，</a:t>
            </a:r>
            <a:endParaRPr lang="en-US" altLang="zh-TW" sz="44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Bef>
                <a:spcPts val="3600"/>
              </a:spcBef>
              <a:buNone/>
            </a:pPr>
            <a:r>
              <a:rPr lang="zh-TW" altLang="en-US" sz="5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創新、連結</a:t>
            </a:r>
            <a:r>
              <a:rPr lang="zh-TW" altLang="en-US" sz="44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才是未來玫瑰。</a:t>
            </a:r>
            <a:endParaRPr lang="en-US" altLang="zh-TW" sz="44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>
              <a:spcBef>
                <a:spcPts val="3600"/>
              </a:spcBef>
              <a:buNone/>
            </a:pPr>
            <a:r>
              <a:rPr lang="en-US" altLang="zh-TW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--2015</a:t>
            </a:r>
            <a:r>
              <a:rPr lang="zh-TW" altLang="en-US" sz="3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天下</a:t>
            </a:r>
            <a:r>
              <a:rPr lang="zh-TW" altLang="en-US" sz="32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雜誌</a:t>
            </a:r>
            <a:r>
              <a:rPr lang="zh-TW" altLang="en-US" sz="135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特刊</a:t>
            </a:r>
            <a:endParaRPr lang="zh-TW" altLang="en-US" sz="135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743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20475" y="757361"/>
            <a:ext cx="7106195" cy="1000880"/>
          </a:xfrm>
          <a:prstGeom prst="rect">
            <a:avLst/>
          </a:prstGeom>
        </p:spPr>
        <p:txBody>
          <a:bodyPr wrap="square" lIns="76800" tIns="38400" rIns="76800" bIns="38400">
            <a:spAutoFit/>
          </a:bodyPr>
          <a:lstStyle/>
          <a:p>
            <a:pPr algn="ctr"/>
            <a:r>
              <a:rPr lang="zh-TW" altLang="zh-TW" sz="6000" dirty="0">
                <a:latin typeface="標楷體" pitchFamily="65" charset="-120"/>
                <a:ea typeface="標楷體" pitchFamily="65" charset="-120"/>
              </a:rPr>
              <a:t>邁向未來的</a:t>
            </a:r>
            <a:r>
              <a:rPr lang="zh-TW" altLang="zh-TW" sz="6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教</a:t>
            </a:r>
            <a:r>
              <a:rPr lang="zh-TW" altLang="zh-TW" sz="6000" dirty="0">
                <a:latin typeface="標楷體" pitchFamily="65" charset="-120"/>
                <a:ea typeface="標楷體" pitchFamily="65" charset="-120"/>
              </a:rPr>
              <a:t>與</a:t>
            </a:r>
            <a:r>
              <a:rPr lang="zh-TW" altLang="zh-TW" sz="60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學</a:t>
            </a:r>
            <a:endParaRPr lang="zh-TW" altLang="en-US" sz="5500" b="1" dirty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318" y="1879532"/>
            <a:ext cx="3239682" cy="233966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矩形 3"/>
          <p:cNvSpPr/>
          <p:nvPr/>
        </p:nvSpPr>
        <p:spPr>
          <a:xfrm>
            <a:off x="658082" y="2442911"/>
            <a:ext cx="6175979" cy="2893706"/>
          </a:xfrm>
          <a:prstGeom prst="rect">
            <a:avLst/>
          </a:prstGeom>
        </p:spPr>
        <p:txBody>
          <a:bodyPr wrap="none" lIns="76800" tIns="38400" rIns="76800" bIns="3840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5500" b="1" dirty="0">
                <a:latin typeface="標楷體" pitchFamily="65" charset="-120"/>
                <a:ea typeface="標楷體" pitchFamily="65" charset="-120"/>
              </a:rPr>
              <a:t>為</a:t>
            </a:r>
            <a:r>
              <a:rPr lang="zh-TW" altLang="zh-TW" sz="55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未來</a:t>
            </a:r>
            <a:r>
              <a:rPr lang="zh-TW" altLang="zh-TW" sz="5500" b="1" dirty="0">
                <a:latin typeface="標楷體" pitchFamily="65" charset="-120"/>
                <a:ea typeface="標楷體" pitchFamily="65" charset="-120"/>
              </a:rPr>
              <a:t>而教</a:t>
            </a:r>
            <a:endParaRPr lang="en-US" altLang="zh-TW" sz="5500" b="1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6700" dirty="0">
                <a:latin typeface="標楷體" pitchFamily="65" charset="-120"/>
                <a:ea typeface="標楷體" pitchFamily="65" charset="-120"/>
              </a:rPr>
              <a:t>為</a:t>
            </a:r>
            <a:r>
              <a:rPr lang="zh-TW" altLang="zh-TW" sz="67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培育人才</a:t>
            </a:r>
            <a:r>
              <a:rPr lang="zh-TW" altLang="zh-TW" sz="6700" dirty="0">
                <a:latin typeface="標楷體" pitchFamily="65" charset="-120"/>
                <a:ea typeface="標楷體" pitchFamily="65" charset="-120"/>
              </a:rPr>
              <a:t>而教</a:t>
            </a:r>
            <a:endParaRPr lang="zh-TW" altLang="en-US" sz="67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图片 3" descr="叶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941" y="219022"/>
            <a:ext cx="1689735" cy="1677670"/>
          </a:xfrm>
          <a:prstGeom prst="rect">
            <a:avLst/>
          </a:prstGeom>
        </p:spPr>
      </p:pic>
      <p:pic>
        <p:nvPicPr>
          <p:cNvPr id="7" name="图片 4" descr="花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3" y="5099051"/>
            <a:ext cx="1007745" cy="175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5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 descr="叶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588" y="156913"/>
            <a:ext cx="1184738" cy="117627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41" y="2002721"/>
            <a:ext cx="6238063" cy="467015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85864" y="354486"/>
            <a:ext cx="8450632" cy="1770321"/>
          </a:xfrm>
          <a:prstGeom prst="rect">
            <a:avLst/>
          </a:prstGeom>
        </p:spPr>
        <p:txBody>
          <a:bodyPr wrap="square" lIns="76800" tIns="38400" rIns="76800" bIns="38400">
            <a:spAutoFit/>
          </a:bodyPr>
          <a:lstStyle/>
          <a:p>
            <a:r>
              <a:rPr lang="zh-TW" altLang="en-US" sz="5500" dirty="0">
                <a:latin typeface="標楷體" pitchFamily="65" charset="-120"/>
                <a:ea typeface="標楷體" pitchFamily="65" charset="-120"/>
              </a:rPr>
              <a:t>看我們鄰近的</a:t>
            </a:r>
            <a:r>
              <a:rPr lang="zh-TW" altLang="en-US" sz="55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新加坡</a:t>
            </a:r>
            <a:endParaRPr lang="en-US" altLang="zh-TW" sz="5500" b="1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5500" dirty="0" smtClean="0">
                <a:latin typeface="標楷體" pitchFamily="65" charset="-120"/>
                <a:ea typeface="標楷體" pitchFamily="65" charset="-120"/>
              </a:rPr>
              <a:t>怎麼</a:t>
            </a:r>
            <a:r>
              <a:rPr lang="zh-TW" altLang="en-US" sz="5500" dirty="0">
                <a:latin typeface="標楷體" pitchFamily="65" charset="-120"/>
                <a:ea typeface="標楷體" pitchFamily="65" charset="-120"/>
              </a:rPr>
              <a:t>做</a:t>
            </a:r>
            <a:r>
              <a:rPr lang="en-US" altLang="zh-TW" sz="5500" dirty="0"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sz="55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7" y="1834582"/>
            <a:ext cx="2351369" cy="2099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甜甜圈 5"/>
          <p:cNvSpPr/>
          <p:nvPr/>
        </p:nvSpPr>
        <p:spPr>
          <a:xfrm>
            <a:off x="3172238" y="5838389"/>
            <a:ext cx="785915" cy="848201"/>
          </a:xfrm>
          <a:prstGeom prst="donut">
            <a:avLst>
              <a:gd name="adj" fmla="val 14409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9" name="图片 4" descr="花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03" y="5099051"/>
            <a:ext cx="1007745" cy="175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0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叶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941" y="219022"/>
            <a:ext cx="1689735" cy="167767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14417" y="640170"/>
            <a:ext cx="8102067" cy="693103"/>
          </a:xfrm>
          <a:prstGeom prst="rect">
            <a:avLst/>
          </a:prstGeom>
        </p:spPr>
        <p:txBody>
          <a:bodyPr wrap="square" lIns="76800" tIns="38400" rIns="76800" bIns="38400">
            <a:spAutoFit/>
          </a:bodyPr>
          <a:lstStyle/>
          <a:p>
            <a:r>
              <a:rPr lang="zh-TW" altLang="en-US" sz="40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新加坡</a:t>
            </a:r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教育改革從</a:t>
            </a:r>
            <a:r>
              <a:rPr lang="zh-TW" altLang="en-US" sz="4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小學評量</a:t>
            </a:r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開始</a:t>
            </a:r>
            <a:r>
              <a:rPr lang="en-US" altLang="zh-TW" sz="4000" dirty="0">
                <a:latin typeface="標楷體" pitchFamily="65" charset="-120"/>
                <a:ea typeface="標楷體" pitchFamily="65" charset="-120"/>
              </a:rPr>
              <a:t>..</a:t>
            </a:r>
            <a:endParaRPr lang="zh-TW" altLang="en-US" sz="4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19393" y="1700808"/>
            <a:ext cx="3639824" cy="3817035"/>
          </a:xfrm>
          <a:prstGeom prst="rect">
            <a:avLst/>
          </a:prstGeom>
        </p:spPr>
        <p:txBody>
          <a:bodyPr wrap="square" lIns="76800" tIns="38400" rIns="76800" bIns="3840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700" b="1" dirty="0">
                <a:latin typeface="標楷體" pitchFamily="65" charset="-120"/>
                <a:ea typeface="標楷體" pitchFamily="65" charset="-120"/>
              </a:rPr>
              <a:t>不只是教出聰明的學生，還要教導學生</a:t>
            </a:r>
            <a:r>
              <a:rPr lang="zh-TW" altLang="en-US" sz="4400" b="1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如何成為更好的</a:t>
            </a:r>
            <a:r>
              <a:rPr lang="zh-TW" altLang="en-US" sz="4400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人</a:t>
            </a:r>
            <a:r>
              <a:rPr lang="en-US" altLang="zh-TW" sz="4400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!</a:t>
            </a:r>
            <a:endParaRPr lang="zh-TW" altLang="en-US" sz="4400" b="1" dirty="0">
              <a:solidFill>
                <a:srgbClr val="0000CC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图片 4" descr="花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042" y="5099049"/>
            <a:ext cx="1007745" cy="175895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981735"/>
            <a:ext cx="4501148" cy="4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0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 descr="叶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941" y="219022"/>
            <a:ext cx="1689735" cy="1677670"/>
          </a:xfrm>
          <a:prstGeom prst="rect">
            <a:avLst/>
          </a:prstGeom>
        </p:spPr>
      </p:pic>
      <p:pic>
        <p:nvPicPr>
          <p:cNvPr id="11" name="图片 4" descr="花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07" y="4551319"/>
            <a:ext cx="1526648" cy="205738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61535" y="506219"/>
            <a:ext cx="8054949" cy="693103"/>
          </a:xfrm>
          <a:prstGeom prst="rect">
            <a:avLst/>
          </a:prstGeom>
        </p:spPr>
        <p:txBody>
          <a:bodyPr wrap="square" lIns="76800" tIns="38400" rIns="76800" bIns="38400">
            <a:spAutoFit/>
          </a:bodyPr>
          <a:lstStyle/>
          <a:p>
            <a:pPr algn="ctr"/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新加坡小一小二</a:t>
            </a:r>
            <a:r>
              <a:rPr lang="zh-TW" altLang="en-US" sz="4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取消考試</a:t>
            </a:r>
            <a:endParaRPr lang="en-US" altLang="zh-TW" sz="4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25211" y="1459258"/>
            <a:ext cx="7255422" cy="1647210"/>
          </a:xfrm>
          <a:prstGeom prst="rect">
            <a:avLst/>
          </a:prstGeom>
        </p:spPr>
        <p:txBody>
          <a:bodyPr wrap="square" lIns="76800" tIns="38400" rIns="76800" bIns="38400">
            <a:spAutoFit/>
          </a:bodyPr>
          <a:lstStyle/>
          <a:p>
            <a:pPr fontAlgn="base"/>
            <a:r>
              <a:rPr lang="zh-TW" altLang="en-US" sz="3400" b="1" dirty="0">
                <a:latin typeface="標楷體" pitchFamily="65" charset="-120"/>
                <a:ea typeface="標楷體" pitchFamily="65" charset="-120"/>
              </a:rPr>
              <a:t>教育部長王乙康談教改：小學到中學</a:t>
            </a:r>
            <a:r>
              <a:rPr lang="zh-TW" altLang="en-US" sz="3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減少考試，降低虛耗</a:t>
            </a:r>
            <a:r>
              <a:rPr lang="zh-TW" altLang="en-US" sz="3400" b="1" dirty="0">
                <a:latin typeface="標楷體" pitchFamily="65" charset="-120"/>
                <a:ea typeface="標楷體" pitchFamily="65" charset="-120"/>
              </a:rPr>
              <a:t>，投入探究式學習。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275" y="2992538"/>
            <a:ext cx="4823294" cy="36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1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85864" y="487805"/>
            <a:ext cx="7930595" cy="923936"/>
          </a:xfrm>
          <a:prstGeom prst="rect">
            <a:avLst/>
          </a:prstGeom>
        </p:spPr>
        <p:txBody>
          <a:bodyPr wrap="square" lIns="76800" tIns="38400" rIns="76800" bIns="38400">
            <a:spAutoFit/>
          </a:bodyPr>
          <a:lstStyle/>
          <a:p>
            <a:pPr algn="ctr"/>
            <a:r>
              <a:rPr lang="zh-TW" altLang="en-US" sz="5500" dirty="0">
                <a:latin typeface="標楷體" pitchFamily="65" charset="-120"/>
                <a:ea typeface="標楷體" pitchFamily="65" charset="-120"/>
              </a:rPr>
              <a:t>而我們</a:t>
            </a:r>
            <a:r>
              <a:rPr lang="zh-TW" altLang="en-US" sz="55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台灣</a:t>
            </a:r>
            <a:r>
              <a:rPr lang="zh-TW" altLang="en-US" sz="5500" dirty="0">
                <a:latin typeface="標楷體" pitchFamily="65" charset="-120"/>
                <a:ea typeface="標楷體" pitchFamily="65" charset="-120"/>
              </a:rPr>
              <a:t>又怎麼做</a:t>
            </a:r>
            <a:r>
              <a:rPr lang="en-US" altLang="zh-TW" sz="5500" dirty="0"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sz="55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45" y="1834582"/>
            <a:ext cx="6238063" cy="4670157"/>
          </a:xfrm>
          <a:prstGeom prst="rect">
            <a:avLst/>
          </a:prstGeom>
        </p:spPr>
      </p:pic>
      <p:sp>
        <p:nvSpPr>
          <p:cNvPr id="5" name="甜甜圈 4"/>
          <p:cNvSpPr/>
          <p:nvPr/>
        </p:nvSpPr>
        <p:spPr>
          <a:xfrm>
            <a:off x="5487114" y="1690774"/>
            <a:ext cx="643021" cy="1087238"/>
          </a:xfrm>
          <a:prstGeom prst="donut">
            <a:avLst>
              <a:gd name="adj" fmla="val 7742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6" name="图片 3" descr="叶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941" y="219022"/>
            <a:ext cx="1689735" cy="1677670"/>
          </a:xfrm>
          <a:prstGeom prst="rect">
            <a:avLst/>
          </a:prstGeom>
        </p:spPr>
      </p:pic>
      <p:pic>
        <p:nvPicPr>
          <p:cNvPr id="7" name="图片 4" descr="花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83" y="4766985"/>
            <a:ext cx="1197993" cy="209101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764" y="1663172"/>
            <a:ext cx="1771047" cy="33956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249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81437" y="3068960"/>
            <a:ext cx="7887986" cy="908547"/>
          </a:xfrm>
          <a:prstGeom prst="rect">
            <a:avLst/>
          </a:prstGeom>
        </p:spPr>
        <p:txBody>
          <a:bodyPr wrap="none" lIns="76800" tIns="38400" rIns="76800" bIns="38400">
            <a:spAutoFit/>
          </a:bodyPr>
          <a:lstStyle/>
          <a:p>
            <a:r>
              <a:rPr lang="zh-TW" altLang="en-US" sz="4500" dirty="0">
                <a:latin typeface="標楷體" pitchFamily="65" charset="-120"/>
                <a:ea typeface="標楷體" pitchFamily="65" charset="-120"/>
              </a:rPr>
              <a:t>改革是為了</a:t>
            </a:r>
            <a:r>
              <a:rPr lang="zh-TW" altLang="en-US" sz="5400" b="1" dirty="0">
                <a:solidFill>
                  <a:srgbClr val="990033"/>
                </a:solidFill>
                <a:latin typeface="標楷體" pitchFamily="65" charset="-120"/>
                <a:ea typeface="標楷體" pitchFamily="65" charset="-120"/>
              </a:rPr>
              <a:t>成就每一個孩子</a:t>
            </a:r>
          </a:p>
        </p:txBody>
      </p:sp>
      <p:sp>
        <p:nvSpPr>
          <p:cNvPr id="5" name="矩形 4"/>
          <p:cNvSpPr/>
          <p:nvPr/>
        </p:nvSpPr>
        <p:spPr>
          <a:xfrm>
            <a:off x="696717" y="1484784"/>
            <a:ext cx="7849514" cy="1000880"/>
          </a:xfrm>
          <a:prstGeom prst="rect">
            <a:avLst/>
          </a:prstGeom>
        </p:spPr>
        <p:txBody>
          <a:bodyPr wrap="none" lIns="76800" tIns="38400" rIns="76800" bIns="38400">
            <a:spAutoFit/>
          </a:bodyPr>
          <a:lstStyle/>
          <a:p>
            <a:r>
              <a:rPr lang="zh-TW" altLang="en-US" sz="6000" dirty="0">
                <a:latin typeface="標楷體" pitchFamily="65" charset="-120"/>
                <a:ea typeface="標楷體" pitchFamily="65" charset="-120"/>
              </a:rPr>
              <a:t>台灣的</a:t>
            </a:r>
            <a:r>
              <a:rPr lang="zh-TW" altLang="en-US" sz="6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教育改革</a:t>
            </a:r>
            <a:r>
              <a:rPr lang="zh-TW" altLang="en-US" sz="6000" dirty="0">
                <a:latin typeface="標楷體" pitchFamily="65" charset="-120"/>
                <a:ea typeface="標楷體" pitchFamily="65" charset="-120"/>
              </a:rPr>
              <a:t>新浪潮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33" y="4662995"/>
            <a:ext cx="1463468" cy="198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40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未來人才">
            <a:extLst>
              <a:ext uri="{FF2B5EF4-FFF2-40B4-BE49-F238E27FC236}">
                <a16:creationId xmlns="" xmlns:a16="http://schemas.microsoft.com/office/drawing/2014/main" id="{C82B4E47-743C-43D9-B47F-BEFFABF2ED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" t="125" r="8573" b="554"/>
          <a:stretch/>
        </p:blipFill>
        <p:spPr bwMode="auto">
          <a:xfrm>
            <a:off x="5076056" y="1074262"/>
            <a:ext cx="3821938" cy="5094074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2">
            <a:extLst>
              <a:ext uri="{FF2B5EF4-FFF2-40B4-BE49-F238E27FC236}">
                <a16:creationId xmlns="" xmlns:a16="http://schemas.microsoft.com/office/drawing/2014/main" id="{C1FFA0A2-4D6F-4CA4-826C-9FAD290C3565}"/>
              </a:ext>
            </a:extLst>
          </p:cNvPr>
          <p:cNvSpPr txBox="1">
            <a:spLocks/>
          </p:cNvSpPr>
          <p:nvPr/>
        </p:nvSpPr>
        <p:spPr>
          <a:xfrm>
            <a:off x="467544" y="642314"/>
            <a:ext cx="5029608" cy="863896"/>
          </a:xfrm>
          <a:prstGeom prst="rect">
            <a:avLst/>
          </a:prstGeom>
        </p:spPr>
        <p:txBody>
          <a:bodyPr vert="horz" lIns="76800" tIns="38400" rIns="76800" bIns="38400" rtlCol="0" anchor="b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zh-TW" altLang="en-US" sz="67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未來的人才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4" y="4701086"/>
            <a:ext cx="1463468" cy="198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標題 2">
            <a:extLst>
              <a:ext uri="{FF2B5EF4-FFF2-40B4-BE49-F238E27FC236}">
                <a16:creationId xmlns="" xmlns:a16="http://schemas.microsoft.com/office/drawing/2014/main" id="{2C11A6D7-7956-4028-B1B1-881920306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204864"/>
            <a:ext cx="4094065" cy="2351032"/>
          </a:xfrm>
        </p:spPr>
        <p:txBody>
          <a:bodyPr vert="horz" lIns="76800" tIns="38400" rIns="76800" bIns="38400" rtlCol="0" anchor="b">
            <a:noAutofit/>
          </a:bodyPr>
          <a:lstStyle/>
          <a:p>
            <a:r>
              <a:rPr lang="zh-TW" altLang="en-US" sz="55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跨域、統合、創新，甚至是第</a:t>
            </a:r>
            <a:r>
              <a:rPr lang="zh-TW" altLang="en-US" sz="74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八</a:t>
            </a:r>
            <a:r>
              <a:rPr lang="zh-TW" altLang="en-US" sz="55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專長！</a:t>
            </a:r>
          </a:p>
        </p:txBody>
      </p:sp>
    </p:spTree>
    <p:extLst>
      <p:ext uri="{BB962C8B-B14F-4D97-AF65-F5344CB8AC3E}">
        <p14:creationId xmlns:p14="http://schemas.microsoft.com/office/powerpoint/2010/main" val="61946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475656" y="52162"/>
            <a:ext cx="6532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教育是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〜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培育</a:t>
            </a:r>
            <a:r>
              <a:rPr lang="zh-TW" altLang="en-US" sz="48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未來公民</a:t>
            </a: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298121688"/>
              </p:ext>
            </p:extLst>
          </p:nvPr>
        </p:nvGraphicFramePr>
        <p:xfrm>
          <a:off x="292311" y="924972"/>
          <a:ext cx="8139659" cy="6517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oogle Shape;215;p18"/>
          <p:cNvGrpSpPr/>
          <p:nvPr/>
        </p:nvGrpSpPr>
        <p:grpSpPr>
          <a:xfrm rot="1057032">
            <a:off x="7674447" y="882080"/>
            <a:ext cx="667478" cy="931272"/>
            <a:chOff x="570875" y="4322250"/>
            <a:chExt cx="443300" cy="443325"/>
          </a:xfrm>
        </p:grpSpPr>
        <p:sp>
          <p:nvSpPr>
            <p:cNvPr id="7" name="Google Shape;216;p18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17;p18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18;p18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19;p18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379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220;p18"/>
          <p:cNvSpPr/>
          <p:nvPr/>
        </p:nvSpPr>
        <p:spPr>
          <a:xfrm rot="2466689">
            <a:off x="1734283" y="6186752"/>
            <a:ext cx="300959" cy="445632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20;p18"/>
          <p:cNvSpPr/>
          <p:nvPr/>
        </p:nvSpPr>
        <p:spPr>
          <a:xfrm rot="2466689">
            <a:off x="231221" y="5210586"/>
            <a:ext cx="392001" cy="499061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23;p18"/>
          <p:cNvSpPr/>
          <p:nvPr/>
        </p:nvSpPr>
        <p:spPr>
          <a:xfrm rot="-1609195">
            <a:off x="951082" y="3897455"/>
            <a:ext cx="190312" cy="24228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446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內容版面配置區 2"/>
          <p:cNvSpPr>
            <a:spLocks noGrp="1"/>
          </p:cNvSpPr>
          <p:nvPr>
            <p:ph idx="1"/>
          </p:nvPr>
        </p:nvSpPr>
        <p:spPr>
          <a:xfrm>
            <a:off x="683568" y="857052"/>
            <a:ext cx="3603239" cy="537085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altLang="zh-TW" sz="4000" b="1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en-US" altLang="zh-TW" sz="14800" b="1" dirty="0">
                <a:latin typeface="標楷體" pitchFamily="65" charset="-120"/>
                <a:ea typeface="標楷體" pitchFamily="65" charset="-120"/>
              </a:rPr>
              <a:t>2017</a:t>
            </a:r>
            <a:r>
              <a:rPr lang="zh-TW" altLang="en-US" sz="14800" b="1" dirty="0">
                <a:latin typeface="標楷體" pitchFamily="65" charset="-120"/>
                <a:ea typeface="標楷體" pitchFamily="65" charset="-120"/>
              </a:rPr>
              <a:t>年七月下旬</a:t>
            </a:r>
            <a:endParaRPr lang="en-US" altLang="zh-TW" sz="14800" b="1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14800" b="1" dirty="0">
                <a:latin typeface="標楷體" pitchFamily="65" charset="-120"/>
                <a:ea typeface="標楷體" pitchFamily="65" charset="-120"/>
              </a:rPr>
              <a:t>馬來西亞海邊</a:t>
            </a:r>
            <a:endParaRPr lang="en-US" altLang="zh-TW" sz="14800" b="1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15500" b="1" dirty="0">
                <a:solidFill>
                  <a:srgbClr val="9E0000"/>
                </a:solidFill>
                <a:latin typeface="標楷體" pitchFamily="65" charset="-120"/>
                <a:ea typeface="標楷體" pitchFamily="65" charset="-120"/>
              </a:rPr>
              <a:t>夕陽無限好</a:t>
            </a:r>
            <a:r>
              <a:rPr lang="en-US" altLang="zh-TW" sz="15500" b="1" dirty="0">
                <a:solidFill>
                  <a:srgbClr val="9E0000"/>
                </a:solidFill>
                <a:latin typeface="標楷體" pitchFamily="65" charset="-120"/>
                <a:ea typeface="標楷體" pitchFamily="65" charset="-120"/>
              </a:rPr>
              <a:t>…</a:t>
            </a:r>
          </a:p>
          <a:p>
            <a:pPr marL="0" indent="0">
              <a:buNone/>
            </a:pPr>
            <a:endParaRPr lang="en-US" altLang="zh-TW" sz="15500" b="1" dirty="0">
              <a:solidFill>
                <a:srgbClr val="9E00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14800" b="1" dirty="0">
                <a:latin typeface="標楷體" pitchFamily="65" charset="-120"/>
                <a:ea typeface="標楷體" pitchFamily="65" charset="-120"/>
              </a:rPr>
              <a:t>八月一日我換了</a:t>
            </a:r>
            <a:endParaRPr lang="en-US" altLang="zh-TW" sz="14800" b="1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14800" b="1" dirty="0">
                <a:latin typeface="標楷體" pitchFamily="65" charset="-120"/>
                <a:ea typeface="標楷體" pitchFamily="65" charset="-120"/>
              </a:rPr>
              <a:t>新的位置</a:t>
            </a:r>
            <a:r>
              <a:rPr lang="en-US" altLang="zh-TW" sz="14800" b="1" dirty="0">
                <a:latin typeface="標楷體" pitchFamily="65" charset="-120"/>
                <a:ea typeface="標楷體" pitchFamily="65" charset="-120"/>
              </a:rPr>
              <a:t>...</a:t>
            </a:r>
          </a:p>
          <a:p>
            <a:pPr marL="0" indent="0">
              <a:buNone/>
            </a:pPr>
            <a:endParaRPr lang="en-US" altLang="zh-TW" sz="14800" b="1" dirty="0"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r>
              <a:rPr lang="zh-TW" altLang="en-US" sz="14800" b="1" dirty="0">
                <a:solidFill>
                  <a:srgbClr val="9E0000"/>
                </a:solidFill>
                <a:latin typeface="標楷體" pitchFamily="65" charset="-120"/>
                <a:ea typeface="標楷體" pitchFamily="65" charset="-120"/>
              </a:rPr>
              <a:t>還願的開始</a:t>
            </a:r>
            <a:r>
              <a:rPr lang="en-US" altLang="zh-TW" sz="14800" b="1" dirty="0">
                <a:solidFill>
                  <a:srgbClr val="9E0000"/>
                </a:solidFill>
                <a:latin typeface="標楷體" pitchFamily="65" charset="-120"/>
                <a:ea typeface="標楷體" pitchFamily="65" charset="-120"/>
              </a:rPr>
              <a:t>!</a:t>
            </a:r>
            <a:endParaRPr lang="zh-TW" altLang="en-US" sz="14800" b="1" dirty="0">
              <a:solidFill>
                <a:srgbClr val="9E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4580" name="Picture 2" descr="C:\Users\USER\Desktop\S__60375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7"/>
          <a:stretch>
            <a:fillRect/>
          </a:stretch>
        </p:blipFill>
        <p:spPr bwMode="auto">
          <a:xfrm>
            <a:off x="4286808" y="30164"/>
            <a:ext cx="4455555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22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EDD7174-C1B4-4FAB-A59D-F3D2482D0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89"/>
          <a:stretch/>
        </p:blipFill>
        <p:spPr bwMode="auto">
          <a:xfrm>
            <a:off x="943098" y="1631127"/>
            <a:ext cx="7364627" cy="461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2">
            <a:extLst>
              <a:ext uri="{FF2B5EF4-FFF2-40B4-BE49-F238E27FC236}">
                <a16:creationId xmlns="" xmlns:a16="http://schemas.microsoft.com/office/drawing/2014/main" id="{8153DAA0-2451-48D3-81E3-A6038BFEAEC9}"/>
              </a:ext>
            </a:extLst>
          </p:cNvPr>
          <p:cNvSpPr txBox="1">
            <a:spLocks/>
          </p:cNvSpPr>
          <p:nvPr/>
        </p:nvSpPr>
        <p:spPr>
          <a:xfrm>
            <a:off x="1428935" y="404664"/>
            <a:ext cx="6392951" cy="1059759"/>
          </a:xfrm>
          <a:prstGeom prst="rect">
            <a:avLst/>
          </a:prstGeom>
        </p:spPr>
        <p:txBody>
          <a:bodyPr vert="horz" lIns="76800" tIns="38400" rIns="76800" bIns="38400" rtlCol="0" anchor="b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zh-TW" altLang="en-US" sz="67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新課綱的理念</a:t>
            </a:r>
          </a:p>
        </p:txBody>
      </p:sp>
    </p:spTree>
    <p:extLst>
      <p:ext uri="{BB962C8B-B14F-4D97-AF65-F5344CB8AC3E}">
        <p14:creationId xmlns:p14="http://schemas.microsoft.com/office/powerpoint/2010/main" val="244551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叶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941" y="219022"/>
            <a:ext cx="1689735" cy="1677670"/>
          </a:xfrm>
          <a:prstGeom prst="rect">
            <a:avLst/>
          </a:prstGeom>
        </p:spPr>
      </p:pic>
      <p:pic>
        <p:nvPicPr>
          <p:cNvPr id="8" name="图片 4" descr="花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3" y="5099051"/>
            <a:ext cx="1007745" cy="175895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24348" y="973576"/>
            <a:ext cx="7208313" cy="846991"/>
          </a:xfrm>
          <a:prstGeom prst="rect">
            <a:avLst/>
          </a:prstGeom>
          <a:noFill/>
        </p:spPr>
        <p:txBody>
          <a:bodyPr wrap="none" lIns="76800" tIns="38400" rIns="76800" bIns="38400">
            <a:spAutoFit/>
          </a:bodyPr>
          <a:lstStyle/>
          <a:p>
            <a:r>
              <a:rPr lang="zh-TW" altLang="en-US" sz="5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台灣新課綱</a:t>
            </a:r>
            <a:r>
              <a:rPr lang="zh-TW" altLang="en-US" sz="5000" b="1" dirty="0">
                <a:latin typeface="標楷體" pitchFamily="65" charset="-120"/>
                <a:ea typeface="標楷體" pitchFamily="65" charset="-120"/>
              </a:rPr>
              <a:t>強調</a:t>
            </a:r>
            <a:r>
              <a:rPr lang="zh-TW" altLang="en-US" sz="5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核心素養</a:t>
            </a:r>
            <a:endParaRPr lang="zh-TW" altLang="en-US" sz="50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24346" y="3752081"/>
            <a:ext cx="7541462" cy="1462545"/>
          </a:xfrm>
          <a:prstGeom prst="rect">
            <a:avLst/>
          </a:prstGeom>
        </p:spPr>
        <p:txBody>
          <a:bodyPr wrap="square" lIns="76800" tIns="38400" rIns="76800" bIns="38400">
            <a:spAutoFit/>
          </a:bodyPr>
          <a:lstStyle/>
          <a:p>
            <a:r>
              <a:rPr lang="zh-TW" altLang="en-US" sz="4500" b="1" dirty="0">
                <a:latin typeface="標楷體" pitchFamily="65" charset="-120"/>
                <a:ea typeface="標楷體" pitchFamily="65" charset="-120"/>
              </a:rPr>
              <a:t>培養他們在</a:t>
            </a:r>
            <a:r>
              <a:rPr lang="zh-TW" altLang="en-US" sz="45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真實的生活情境</a:t>
            </a:r>
            <a:r>
              <a:rPr lang="zh-TW" altLang="en-US" sz="4500" b="1" dirty="0">
                <a:latin typeface="標楷體" pitchFamily="65" charset="-120"/>
                <a:ea typeface="標楷體" pitchFamily="65" charset="-120"/>
              </a:rPr>
              <a:t>下，可以</a:t>
            </a:r>
            <a:r>
              <a:rPr lang="zh-TW" altLang="en-US" sz="45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用出來的能力</a:t>
            </a:r>
          </a:p>
        </p:txBody>
      </p:sp>
      <p:sp>
        <p:nvSpPr>
          <p:cNvPr id="6" name="矩形 5"/>
          <p:cNvSpPr/>
          <p:nvPr/>
        </p:nvSpPr>
        <p:spPr>
          <a:xfrm>
            <a:off x="1024348" y="2500805"/>
            <a:ext cx="7657154" cy="693103"/>
          </a:xfrm>
          <a:prstGeom prst="rect">
            <a:avLst/>
          </a:prstGeom>
        </p:spPr>
        <p:txBody>
          <a:bodyPr wrap="none" lIns="76800" tIns="38400" rIns="76800" bIns="38400">
            <a:spAutoFit/>
          </a:bodyPr>
          <a:lstStyle/>
          <a:p>
            <a:r>
              <a:rPr lang="zh-TW" altLang="en-US" sz="3700" b="1" dirty="0">
                <a:latin typeface="標楷體" pitchFamily="65" charset="-120"/>
                <a:ea typeface="標楷體" pitchFamily="65" charset="-120"/>
              </a:rPr>
              <a:t>讓學生具備</a:t>
            </a:r>
            <a:r>
              <a:rPr lang="zh-TW" altLang="en-US" sz="40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「知識、能力、態度」</a:t>
            </a:r>
            <a:endParaRPr lang="zh-TW" altLang="en-US" sz="37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468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03648" y="394978"/>
            <a:ext cx="7543800" cy="1017799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面對教育改革</a:t>
            </a:r>
            <a:r>
              <a:rPr lang="en-US" altLang="zh-TW" sz="5400" dirty="0">
                <a:latin typeface="標楷體"/>
                <a:ea typeface="標楷體"/>
              </a:rPr>
              <a:t>〜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1600" y="1772816"/>
            <a:ext cx="7554237" cy="40233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sz="55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不變的是</a:t>
            </a:r>
            <a:endParaRPr lang="en-US" altLang="zh-TW" sz="5500" dirty="0">
              <a:solidFill>
                <a:srgbClr val="00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55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教育的價值與原理</a:t>
            </a:r>
            <a:endParaRPr lang="en-US" altLang="zh-TW" sz="5500" dirty="0">
              <a:solidFill>
                <a:srgbClr val="00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>
              <a:solidFill>
                <a:srgbClr val="00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sz="55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慈大附中</a:t>
            </a:r>
            <a:endParaRPr lang="en-US" altLang="zh-TW" sz="5500" dirty="0">
              <a:solidFill>
                <a:srgbClr val="00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en-US" altLang="zh-TW" sz="6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6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培養世界級的人才</a:t>
            </a:r>
            <a:r>
              <a:rPr lang="en-US" altLang="zh-TW" sz="6000" b="1" dirty="0">
                <a:solidFill>
                  <a:srgbClr val="C00000"/>
                </a:solidFill>
                <a:latin typeface="新細明體"/>
                <a:ea typeface="新細明體"/>
              </a:rPr>
              <a:t>》</a:t>
            </a:r>
            <a:endParaRPr lang="en-US" altLang="zh-TW" sz="60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7466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600" dirty="0" smtClean="0">
                <a:solidFill>
                  <a:srgbClr val="990033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固本</a:t>
            </a:r>
            <a:r>
              <a:rPr lang="zh-TW" altLang="en-US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與</a:t>
            </a:r>
            <a:r>
              <a:rPr lang="zh-TW" altLang="en-US" sz="6600" dirty="0" smtClean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創新</a:t>
            </a:r>
            <a:endParaRPr lang="zh-TW" altLang="en-US" sz="6600" dirty="0"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2959" y="2132856"/>
            <a:ext cx="7543801" cy="3736238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守住學校既有的</a:t>
            </a:r>
            <a:r>
              <a:rPr lang="zh-TW" altLang="en-US" sz="4800" b="1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核心價值</a:t>
            </a:r>
            <a:endParaRPr lang="en-US" altLang="zh-TW" sz="4800" b="1" dirty="0" smtClean="0">
              <a:solidFill>
                <a:srgbClr val="9900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以學校</a:t>
            </a:r>
            <a:r>
              <a:rPr lang="zh-TW" altLang="en-US" sz="4800" b="1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為基礎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加上</a:t>
            </a:r>
            <a:r>
              <a:rPr lang="zh-TW" altLang="en-US" sz="4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創新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策略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學校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永續發展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向右箭號 3"/>
          <p:cNvSpPr/>
          <p:nvPr/>
        </p:nvSpPr>
        <p:spPr>
          <a:xfrm>
            <a:off x="2180884" y="485663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047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慈濟學校教育兩大特色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〜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39220" y="2059255"/>
            <a:ext cx="3703320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zh-TW" altLang="en-US" sz="4800" u="sng" dirty="0">
              <a:solidFill>
                <a:srgbClr val="000099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zh-TW" altLang="en-US" sz="4800" u="sng" dirty="0">
              <a:solidFill>
                <a:srgbClr val="000099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內容版面配置區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739220" y="1772816"/>
            <a:ext cx="3616756" cy="1152128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600" b="1" u="sng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人文素養</a:t>
            </a:r>
            <a:endParaRPr lang="zh-TW" altLang="en-US" sz="6600" b="1" dirty="0"/>
          </a:p>
        </p:txBody>
      </p:sp>
      <p:sp>
        <p:nvSpPr>
          <p:cNvPr id="5" name="矩形 4"/>
          <p:cNvSpPr/>
          <p:nvPr/>
        </p:nvSpPr>
        <p:spPr>
          <a:xfrm>
            <a:off x="4572000" y="1772816"/>
            <a:ext cx="4032448" cy="1152128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zh-TW" altLang="en-US" sz="6600" b="1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國際教育</a:t>
            </a:r>
            <a:endParaRPr lang="en-US" altLang="zh-TW" sz="6600" b="1" u="sng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zh-TW" altLang="en-US" dirty="0"/>
          </a:p>
        </p:txBody>
      </p:sp>
      <p:sp>
        <p:nvSpPr>
          <p:cNvPr id="6" name="向下箭號 5"/>
          <p:cNvSpPr/>
          <p:nvPr/>
        </p:nvSpPr>
        <p:spPr>
          <a:xfrm>
            <a:off x="2411760" y="3068960"/>
            <a:ext cx="720080" cy="7920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下箭號 6"/>
          <p:cNvSpPr/>
          <p:nvPr/>
        </p:nvSpPr>
        <p:spPr>
          <a:xfrm>
            <a:off x="6516216" y="3068960"/>
            <a:ext cx="720080" cy="7920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739220" y="4005064"/>
            <a:ext cx="3965064" cy="1872208"/>
          </a:xfrm>
          <a:prstGeom prst="roundRect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u="sng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品德教育為核心</a:t>
            </a:r>
            <a:endParaRPr lang="zh-TW" altLang="en-US" sz="5400" dirty="0"/>
          </a:p>
        </p:txBody>
      </p:sp>
      <p:sp>
        <p:nvSpPr>
          <p:cNvPr id="9" name="圓角矩形 8"/>
          <p:cNvSpPr/>
          <p:nvPr/>
        </p:nvSpPr>
        <p:spPr>
          <a:xfrm>
            <a:off x="4825656" y="4005064"/>
            <a:ext cx="3965064" cy="1872208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u="sng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國際移動力</a:t>
            </a:r>
          </a:p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9634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標題 1"/>
          <p:cNvSpPr>
            <a:spLocks noGrp="1"/>
          </p:cNvSpPr>
          <p:nvPr>
            <p:ph type="title"/>
          </p:nvPr>
        </p:nvSpPr>
        <p:spPr>
          <a:xfrm>
            <a:off x="827584" y="344889"/>
            <a:ext cx="8164512" cy="1822450"/>
          </a:xfrm>
        </p:spPr>
        <p:txBody>
          <a:bodyPr>
            <a:normAutofit/>
          </a:bodyPr>
          <a:lstStyle/>
          <a:p>
            <a:r>
              <a:rPr lang="zh-TW" altLang="en-US" sz="5400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走向</a:t>
            </a:r>
            <a:r>
              <a:rPr lang="zh-TW" altLang="en-US" sz="5400" b="1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世界</a:t>
            </a:r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5400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接軌</a:t>
            </a:r>
            <a:r>
              <a:rPr lang="zh-TW" altLang="en-US" sz="5400" b="1" u="sng" dirty="0" smtClean="0">
                <a:solidFill>
                  <a:srgbClr val="99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國際</a:t>
            </a:r>
            <a:r>
              <a:rPr lang="zh-TW" altLang="en-US" sz="5400" b="1" u="sng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5400" b="1" u="sng" dirty="0" smtClean="0">
                <a:solidFill>
                  <a:srgbClr val="3D14A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國際視野</a:t>
            </a:r>
          </a:p>
        </p:txBody>
      </p:sp>
      <p:pic>
        <p:nvPicPr>
          <p:cNvPr id="68611" name="Picture 2" descr="「地球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2473325"/>
            <a:ext cx="318611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文字方塊 7"/>
          <p:cNvSpPr txBox="1">
            <a:spLocks noChangeArrowheads="1"/>
          </p:cNvSpPr>
          <p:nvPr/>
        </p:nvSpPr>
        <p:spPr bwMode="auto">
          <a:xfrm>
            <a:off x="444500" y="2574925"/>
            <a:ext cx="2251075" cy="13382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defTabSz="684610">
              <a:defRPr/>
            </a:pPr>
            <a:r>
              <a:rPr lang="zh-TW" altLang="en-US" sz="3300" b="1" dirty="0">
                <a:solidFill>
                  <a:srgbClr val="FF0000"/>
                </a:solidFill>
              </a:rPr>
              <a:t>國際修學</a:t>
            </a:r>
            <a:endParaRPr lang="en-US" altLang="zh-TW" sz="3300" b="1" dirty="0">
              <a:solidFill>
                <a:srgbClr val="FF0000"/>
              </a:solidFill>
            </a:endParaRPr>
          </a:p>
          <a:p>
            <a:pPr defTabSz="684610">
              <a:defRPr/>
            </a:pPr>
            <a:r>
              <a:rPr lang="zh-TW" altLang="en-US" sz="2400" b="1" dirty="0">
                <a:solidFill>
                  <a:srgbClr val="00B050"/>
                </a:solidFill>
              </a:rPr>
              <a:t>英國、德國、</a:t>
            </a:r>
            <a:endParaRPr lang="en-US" altLang="zh-TW" sz="2400" b="1" dirty="0">
              <a:solidFill>
                <a:srgbClr val="00B050"/>
              </a:solidFill>
            </a:endParaRPr>
          </a:p>
          <a:p>
            <a:pPr defTabSz="684610">
              <a:defRPr/>
            </a:pPr>
            <a:r>
              <a:rPr lang="zh-TW" altLang="en-US" sz="2400" b="1" dirty="0">
                <a:solidFill>
                  <a:srgbClr val="00B050"/>
                </a:solidFill>
              </a:rPr>
              <a:t>日本、韓國。</a:t>
            </a:r>
          </a:p>
        </p:txBody>
      </p:sp>
      <p:sp>
        <p:nvSpPr>
          <p:cNvPr id="26629" name="文字方塊 9"/>
          <p:cNvSpPr txBox="1">
            <a:spLocks noChangeArrowheads="1"/>
          </p:cNvSpPr>
          <p:nvPr/>
        </p:nvSpPr>
        <p:spPr bwMode="auto">
          <a:xfrm>
            <a:off x="444500" y="4357688"/>
            <a:ext cx="2251075" cy="14619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defTabSz="684610">
              <a:defRPr/>
            </a:pPr>
            <a:r>
              <a:rPr lang="zh-TW" altLang="en-US" sz="3300" b="1" dirty="0">
                <a:solidFill>
                  <a:srgbClr val="0070C0"/>
                </a:solidFill>
              </a:rPr>
              <a:t>國際志工</a:t>
            </a:r>
          </a:p>
          <a:p>
            <a:pPr defTabSz="684610">
              <a:defRPr/>
            </a:pPr>
            <a:r>
              <a:rPr lang="zh-TW" altLang="en-US" sz="2800" b="1" dirty="0">
                <a:solidFill>
                  <a:srgbClr val="00B05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印尼、</a:t>
            </a:r>
            <a:r>
              <a:rPr lang="zh-TW" altLang="en-US" sz="2800" b="1" dirty="0" smtClean="0">
                <a:solidFill>
                  <a:srgbClr val="00B05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泰北、馬來西亞</a:t>
            </a:r>
            <a:endParaRPr lang="en-US" altLang="zh-TW" sz="2800" b="1" dirty="0">
              <a:solidFill>
                <a:srgbClr val="00B050"/>
              </a:solidFill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sp>
        <p:nvSpPr>
          <p:cNvPr id="26630" name="文字方塊 10"/>
          <p:cNvSpPr txBox="1">
            <a:spLocks noChangeArrowheads="1"/>
          </p:cNvSpPr>
          <p:nvPr/>
        </p:nvSpPr>
        <p:spPr bwMode="auto">
          <a:xfrm>
            <a:off x="5867400" y="2584450"/>
            <a:ext cx="2779713" cy="1524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defTabSz="684610">
              <a:defRPr/>
            </a:pPr>
            <a:r>
              <a:rPr lang="zh-TW" altLang="en-US" sz="3300" b="1" dirty="0">
                <a:solidFill>
                  <a:srgbClr val="00B050"/>
                </a:solidFill>
              </a:rPr>
              <a:t>接待參訪交流</a:t>
            </a:r>
          </a:p>
          <a:p>
            <a:pPr defTabSz="684610">
              <a:defRPr/>
            </a:pPr>
            <a:r>
              <a:rPr lang="zh-TW" altLang="en-US" sz="2100" b="1" dirty="0">
                <a:solidFill>
                  <a:srgbClr val="0070C0"/>
                </a:solidFill>
              </a:rPr>
              <a:t>外國來賓、海外姐妹學校、國外學校師生</a:t>
            </a:r>
          </a:p>
          <a:p>
            <a:pPr defTabSz="684610">
              <a:defRPr/>
            </a:pP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8" name="文字方塊 10"/>
          <p:cNvSpPr txBox="1">
            <a:spLocks noChangeArrowheads="1"/>
          </p:cNvSpPr>
          <p:nvPr/>
        </p:nvSpPr>
        <p:spPr bwMode="auto">
          <a:xfrm>
            <a:off x="5881688" y="4311650"/>
            <a:ext cx="2765425" cy="12461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defTabSz="684610">
              <a:defRPr/>
            </a:pPr>
            <a:r>
              <a:rPr lang="zh-TW" altLang="en-US" sz="3300" b="1" dirty="0">
                <a:solidFill>
                  <a:srgbClr val="C00000"/>
                </a:solidFill>
              </a:rPr>
              <a:t>精進外語</a:t>
            </a:r>
            <a:endParaRPr lang="en-US" altLang="zh-TW" sz="3300" b="1" dirty="0">
              <a:solidFill>
                <a:srgbClr val="C00000"/>
              </a:solidFill>
            </a:endParaRPr>
          </a:p>
          <a:p>
            <a:pPr defTabSz="684610">
              <a:defRPr/>
            </a:pPr>
            <a:r>
              <a:rPr lang="zh-TW" altLang="en-US" sz="2400" b="1" dirty="0">
                <a:solidFill>
                  <a:srgbClr val="0070C0"/>
                </a:solidFill>
              </a:rPr>
              <a:t>第二外語選修</a:t>
            </a:r>
          </a:p>
          <a:p>
            <a:pPr defTabSz="684610">
              <a:defRPr/>
            </a:pP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68616" name="向右箭號 1"/>
          <p:cNvSpPr>
            <a:spLocks noChangeArrowheads="1"/>
          </p:cNvSpPr>
          <p:nvPr/>
        </p:nvSpPr>
        <p:spPr bwMode="auto">
          <a:xfrm>
            <a:off x="4941455" y="1484784"/>
            <a:ext cx="979487" cy="484188"/>
          </a:xfrm>
          <a:prstGeom prst="rightArrow">
            <a:avLst>
              <a:gd name="adj1" fmla="val 50000"/>
              <a:gd name="adj2" fmla="val 5010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800"/>
          </a:p>
        </p:txBody>
      </p:sp>
      <p:pic>
        <p:nvPicPr>
          <p:cNvPr id="9" name="Picture 2" descr="「地球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2500703"/>
            <a:ext cx="318611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24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/>
          <p:cNvSpPr/>
          <p:nvPr/>
        </p:nvSpPr>
        <p:spPr>
          <a:xfrm>
            <a:off x="5736362" y="339770"/>
            <a:ext cx="2940094" cy="116024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國際教育</a:t>
            </a:r>
            <a:endParaRPr lang="zh-TW" altLang="en-US" sz="36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942125844"/>
              </p:ext>
            </p:extLst>
          </p:nvPr>
        </p:nvGraphicFramePr>
        <p:xfrm>
          <a:off x="2127477" y="2204864"/>
          <a:ext cx="5033062" cy="3890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0" y="514545"/>
            <a:ext cx="2672606" cy="1159219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131840" y="730569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慈大附中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向左箭號 7"/>
          <p:cNvSpPr/>
          <p:nvPr/>
        </p:nvSpPr>
        <p:spPr>
          <a:xfrm rot="19847578">
            <a:off x="4706633" y="1394082"/>
            <a:ext cx="1331903" cy="726295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目標</a:t>
            </a:r>
            <a:endParaRPr lang="zh-TW" altLang="en-US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675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ny\Desktop\世界地圖\201612260925102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02258" cy="68094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4563" y="1542617"/>
            <a:ext cx="871119" cy="77437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020" y="1323984"/>
            <a:ext cx="1050548" cy="73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90" b="94068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96281" flipH="1" flipV="1">
            <a:off x="3489326" y="1469111"/>
            <a:ext cx="1679175" cy="101947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971600" y="116632"/>
            <a:ext cx="7416824" cy="1067833"/>
          </a:xfrm>
          <a:prstGeom prst="rect">
            <a:avLst/>
          </a:prstGeom>
          <a:solidFill>
            <a:srgbClr val="CCECFF"/>
          </a:solidFill>
        </p:spPr>
        <p:txBody>
          <a:bodyPr wrap="square" lIns="66907" tIns="33453" rIns="66907" bIns="33453" rtlCol="0">
            <a:spAutoFit/>
          </a:bodyPr>
          <a:lstStyle/>
          <a:p>
            <a:pPr defTabSz="765627"/>
            <a:r>
              <a:rPr lang="zh-TW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整個</a:t>
            </a:r>
            <a:r>
              <a:rPr lang="zh-TW" altLang="en-US" sz="6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世界</a:t>
            </a:r>
            <a:r>
              <a:rPr lang="zh-TW" altLang="en-US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都是我們的</a:t>
            </a:r>
            <a:r>
              <a:rPr lang="zh-TW" altLang="en-US" sz="6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教室</a:t>
            </a:r>
            <a:endParaRPr lang="zh-CN" altLang="en-US" sz="6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>
            <a:off x="2179184" y="1778911"/>
            <a:ext cx="5446172" cy="1527787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/>
          <p:cNvCxnSpPr/>
          <p:nvPr/>
        </p:nvCxnSpPr>
        <p:spPr>
          <a:xfrm>
            <a:off x="7488294" y="2177272"/>
            <a:ext cx="137061" cy="1129426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/>
          <p:cNvCxnSpPr/>
          <p:nvPr/>
        </p:nvCxnSpPr>
        <p:spPr>
          <a:xfrm>
            <a:off x="6863261" y="3313818"/>
            <a:ext cx="76209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字方塊 44"/>
          <p:cNvSpPr txBox="1"/>
          <p:nvPr/>
        </p:nvSpPr>
        <p:spPr>
          <a:xfrm>
            <a:off x="7405682" y="1203405"/>
            <a:ext cx="1379821" cy="7754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66907" tIns="33453" rIns="66907" bIns="33453" rtlCol="0">
            <a:spAutoFit/>
          </a:bodyPr>
          <a:lstStyle/>
          <a:p>
            <a:r>
              <a:rPr lang="zh-TW" altLang="en-US" sz="2300" b="1" dirty="0">
                <a:solidFill>
                  <a:srgbClr val="1111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韓國人文交流團</a:t>
            </a:r>
          </a:p>
        </p:txBody>
      </p:sp>
      <p:sp>
        <p:nvSpPr>
          <p:cNvPr id="48" name="文字方塊 47"/>
          <p:cNvSpPr txBox="1"/>
          <p:nvPr/>
        </p:nvSpPr>
        <p:spPr>
          <a:xfrm>
            <a:off x="562293" y="2085405"/>
            <a:ext cx="1889082" cy="7754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66907" tIns="33453" rIns="66907" bIns="33453" rtlCol="0">
            <a:spAutoFit/>
          </a:bodyPr>
          <a:lstStyle/>
          <a:p>
            <a:r>
              <a:rPr lang="zh-TW" altLang="en-US" sz="2300" b="1" dirty="0">
                <a:solidFill>
                  <a:srgbClr val="1111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美國遊學營</a:t>
            </a:r>
            <a:endParaRPr lang="en-US" altLang="zh-TW" sz="2300" b="1" dirty="0">
              <a:solidFill>
                <a:srgbClr val="11111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300" b="1" dirty="0" smtClean="0">
                <a:solidFill>
                  <a:srgbClr val="1111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300" b="1" dirty="0" smtClean="0">
                <a:solidFill>
                  <a:srgbClr val="1111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300" b="1" dirty="0" smtClean="0">
                <a:solidFill>
                  <a:srgbClr val="1111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小學</a:t>
            </a:r>
            <a:r>
              <a:rPr lang="en-US" altLang="zh-TW" sz="2300" b="1" dirty="0" smtClean="0">
                <a:solidFill>
                  <a:srgbClr val="1111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300" b="1" dirty="0">
              <a:solidFill>
                <a:srgbClr val="11111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9" name="直線單箭頭接點 48"/>
          <p:cNvCxnSpPr/>
          <p:nvPr/>
        </p:nvCxnSpPr>
        <p:spPr>
          <a:xfrm flipV="1">
            <a:off x="7294822" y="3313818"/>
            <a:ext cx="330533" cy="604389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字方塊 51"/>
          <p:cNvSpPr txBox="1"/>
          <p:nvPr/>
        </p:nvSpPr>
        <p:spPr>
          <a:xfrm>
            <a:off x="5256818" y="3022367"/>
            <a:ext cx="1379821" cy="7754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66907" tIns="33453" rIns="66907" bIns="33453" rtlCol="0">
            <a:spAutoFit/>
          </a:bodyPr>
          <a:lstStyle/>
          <a:p>
            <a:r>
              <a:rPr lang="zh-TW" altLang="en-US" sz="2300" b="1" dirty="0">
                <a:solidFill>
                  <a:srgbClr val="1111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泰北國際志工團</a:t>
            </a:r>
          </a:p>
        </p:txBody>
      </p:sp>
      <p:sp>
        <p:nvSpPr>
          <p:cNvPr id="53" name="文字方塊 52"/>
          <p:cNvSpPr txBox="1"/>
          <p:nvPr/>
        </p:nvSpPr>
        <p:spPr>
          <a:xfrm>
            <a:off x="5774303" y="5141224"/>
            <a:ext cx="1520519" cy="1129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66907" tIns="33453" rIns="66907" bIns="33453" rtlCol="0">
            <a:spAutoFit/>
          </a:bodyPr>
          <a:lstStyle/>
          <a:p>
            <a:r>
              <a:rPr lang="zh-TW" altLang="en-US" sz="2300" b="1" dirty="0">
                <a:solidFill>
                  <a:srgbClr val="1111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馬來西亞</a:t>
            </a:r>
            <a:endParaRPr lang="en-US" altLang="zh-TW" sz="2300" b="1" dirty="0">
              <a:solidFill>
                <a:srgbClr val="11111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300" b="1" dirty="0">
                <a:solidFill>
                  <a:srgbClr val="1111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國際志工團</a:t>
            </a:r>
          </a:p>
        </p:txBody>
      </p:sp>
      <p:sp>
        <p:nvSpPr>
          <p:cNvPr id="54" name="文字方塊 53"/>
          <p:cNvSpPr txBox="1"/>
          <p:nvPr/>
        </p:nvSpPr>
        <p:spPr>
          <a:xfrm>
            <a:off x="4142010" y="5141224"/>
            <a:ext cx="1520519" cy="1129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66907" tIns="33453" rIns="66907" bIns="33453" rtlCol="0">
            <a:spAutoFit/>
          </a:bodyPr>
          <a:lstStyle/>
          <a:p>
            <a:r>
              <a:rPr lang="zh-TW" altLang="en-US" sz="2300" b="1" dirty="0">
                <a:solidFill>
                  <a:srgbClr val="1111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馬來西亞</a:t>
            </a:r>
            <a:endParaRPr lang="en-US" altLang="zh-TW" sz="2300" b="1" dirty="0">
              <a:solidFill>
                <a:srgbClr val="11111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300" b="1" dirty="0">
                <a:solidFill>
                  <a:srgbClr val="1111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佛典演繹團</a:t>
            </a:r>
          </a:p>
        </p:txBody>
      </p:sp>
      <p:sp>
        <p:nvSpPr>
          <p:cNvPr id="3" name="AutoShape 2" descr="「馬來西亞國旗」的圖片搜尋結果"/>
          <p:cNvSpPr>
            <a:spLocks noChangeAspect="1" noChangeArrowheads="1"/>
          </p:cNvSpPr>
          <p:nvPr/>
        </p:nvSpPr>
        <p:spPr bwMode="auto">
          <a:xfrm>
            <a:off x="0" y="-115940"/>
            <a:ext cx="1332294" cy="84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6907" tIns="33453" rIns="66907" bIns="33453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4" descr="「馬來西亞國旗」的圖片搜尋結果"/>
          <p:cNvSpPr>
            <a:spLocks noChangeAspect="1" noChangeArrowheads="1"/>
          </p:cNvSpPr>
          <p:nvPr/>
        </p:nvSpPr>
        <p:spPr bwMode="auto">
          <a:xfrm>
            <a:off x="101027" y="13482"/>
            <a:ext cx="1332294" cy="84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6907" tIns="33453" rIns="66907" bIns="33453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015" y="4162810"/>
            <a:ext cx="1332294" cy="84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7" descr="「泰國國旗」的圖片搜尋結果"/>
          <p:cNvSpPr>
            <a:spLocks noChangeAspect="1" noChangeArrowheads="1"/>
          </p:cNvSpPr>
          <p:nvPr/>
        </p:nvSpPr>
        <p:spPr bwMode="auto">
          <a:xfrm>
            <a:off x="0" y="-115940"/>
            <a:ext cx="1332294" cy="113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6907" tIns="33453" rIns="66907" bIns="33453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464" y="2839807"/>
            <a:ext cx="1115330" cy="948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直線單箭頭接點 21"/>
          <p:cNvCxnSpPr/>
          <p:nvPr/>
        </p:nvCxnSpPr>
        <p:spPr>
          <a:xfrm>
            <a:off x="6444208" y="2316990"/>
            <a:ext cx="1152941" cy="98970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5084392" y="1542617"/>
            <a:ext cx="1379821" cy="7754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66907" tIns="33453" rIns="66907" bIns="33453" rtlCol="0">
            <a:spAutoFit/>
          </a:bodyPr>
          <a:lstStyle/>
          <a:p>
            <a:r>
              <a:rPr lang="zh-TW" altLang="en-US" sz="2300" b="1" dirty="0">
                <a:solidFill>
                  <a:srgbClr val="1111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北京</a:t>
            </a:r>
            <a:r>
              <a:rPr lang="zh-TW" altLang="en-US" sz="2300" b="1" dirty="0" smtClean="0">
                <a:solidFill>
                  <a:srgbClr val="1111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教育修學</a:t>
            </a:r>
            <a:endParaRPr lang="zh-TW" altLang="en-US" sz="2300" b="1" dirty="0">
              <a:solidFill>
                <a:srgbClr val="11111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562293" y="3002934"/>
            <a:ext cx="1889082" cy="7754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66907" tIns="33453" rIns="66907" bIns="33453" rtlCol="0">
            <a:spAutoFit/>
          </a:bodyPr>
          <a:lstStyle/>
          <a:p>
            <a:r>
              <a:rPr lang="zh-TW" altLang="en-US" sz="2300" b="1" dirty="0">
                <a:solidFill>
                  <a:srgbClr val="1111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美國遊學營</a:t>
            </a:r>
            <a:endParaRPr lang="en-US" altLang="zh-TW" sz="2300" b="1" dirty="0">
              <a:solidFill>
                <a:srgbClr val="11111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300" b="1" dirty="0" smtClean="0">
                <a:solidFill>
                  <a:srgbClr val="1111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300" b="1" dirty="0" smtClean="0">
                <a:solidFill>
                  <a:srgbClr val="1111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300" b="1" dirty="0" smtClean="0">
                <a:solidFill>
                  <a:srgbClr val="1111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中學</a:t>
            </a:r>
            <a:r>
              <a:rPr lang="en-US" altLang="zh-TW" sz="2300" b="1" dirty="0">
                <a:solidFill>
                  <a:srgbClr val="1111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300" b="1" dirty="0">
              <a:solidFill>
                <a:srgbClr val="11111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26" name="直線單箭頭接點 25"/>
          <p:cNvCxnSpPr/>
          <p:nvPr/>
        </p:nvCxnSpPr>
        <p:spPr>
          <a:xfrm flipH="1">
            <a:off x="7625355" y="2741985"/>
            <a:ext cx="237519" cy="564713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4" descr="圖片搜尋結果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16064" y="2108413"/>
            <a:ext cx="939907" cy="626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文字方塊 28"/>
          <p:cNvSpPr txBox="1"/>
          <p:nvPr/>
        </p:nvSpPr>
        <p:spPr>
          <a:xfrm>
            <a:off x="7883849" y="2861048"/>
            <a:ext cx="1379821" cy="7754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66907" tIns="33453" rIns="66907" bIns="33453" rtlCol="0">
            <a:spAutoFit/>
          </a:bodyPr>
          <a:lstStyle/>
          <a:p>
            <a:r>
              <a:rPr lang="zh-TW" altLang="en-US" sz="2300" b="1" dirty="0">
                <a:solidFill>
                  <a:srgbClr val="1111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日本</a:t>
            </a:r>
            <a:r>
              <a:rPr lang="zh-TW" altLang="en-US" sz="2300" b="1" dirty="0" smtClean="0">
                <a:solidFill>
                  <a:srgbClr val="1111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人文</a:t>
            </a:r>
            <a:r>
              <a:rPr lang="zh-TW" altLang="en-US" sz="2300" b="1" dirty="0">
                <a:solidFill>
                  <a:srgbClr val="1111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交流團</a:t>
            </a:r>
          </a:p>
        </p:txBody>
      </p:sp>
    </p:spTree>
    <p:extLst>
      <p:ext uri="{BB962C8B-B14F-4D97-AF65-F5344CB8AC3E}">
        <p14:creationId xmlns:p14="http://schemas.microsoft.com/office/powerpoint/2010/main" val="191529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8" grpId="0" animBg="1"/>
      <p:bldP spid="52" grpId="0" animBg="1"/>
      <p:bldP spid="53" grpId="0" animBg="1"/>
      <p:bldP spid="54" grpId="0" animBg="1"/>
      <p:bldP spid="24" grpId="0" animBg="1"/>
      <p:bldP spid="25" grpId="0" animBg="1"/>
      <p:bldP spid="2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72E6A-80DA-4198-98B6-5A51110E53FA}" type="slidenum">
              <a:rPr lang="en-US" altLang="zh-TW" smtClean="0"/>
              <a:pPr>
                <a:defRPr/>
              </a:pPr>
              <a:t>48</a:t>
            </a:fld>
            <a:endParaRPr lang="en-US" altLang="zh-TW"/>
          </a:p>
        </p:txBody>
      </p:sp>
      <p:sp>
        <p:nvSpPr>
          <p:cNvPr id="3" name="文字方塊 2"/>
          <p:cNvSpPr txBox="1"/>
          <p:nvPr/>
        </p:nvSpPr>
        <p:spPr>
          <a:xfrm>
            <a:off x="971600" y="1052736"/>
            <a:ext cx="7445879" cy="3468490"/>
          </a:xfrm>
          <a:prstGeom prst="rect">
            <a:avLst/>
          </a:prstGeom>
          <a:noFill/>
        </p:spPr>
        <p:txBody>
          <a:bodyPr wrap="square" lIns="66907" tIns="33453" rIns="66907" bIns="33453" rtlCol="0">
            <a:spAutoFit/>
          </a:bodyPr>
          <a:lstStyle/>
          <a:p>
            <a:r>
              <a:rPr lang="zh-TW" altLang="en-US" sz="44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且讓我們來看看</a:t>
            </a:r>
            <a:r>
              <a:rPr lang="en-US" altLang="zh-TW" sz="44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endParaRPr lang="en-US" altLang="zh-TW" sz="5900" dirty="0">
              <a:solidFill>
                <a:schemeClr val="bg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9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慈大附中的國際修學，與一般學校有何不同</a:t>
            </a:r>
            <a:r>
              <a:rPr lang="en-US" altLang="zh-TW" sz="59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59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069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DATA\Desktop\簡報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2" y="404664"/>
            <a:ext cx="8136904" cy="628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85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98439"/>
            <a:ext cx="6934200" cy="9445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2017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31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〜2017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</a:p>
        </p:txBody>
      </p:sp>
      <p:sp>
        <p:nvSpPr>
          <p:cNvPr id="28675" name="內容版面配置區 3"/>
          <p:cNvSpPr>
            <a:spLocks noGrp="1"/>
          </p:cNvSpPr>
          <p:nvPr>
            <p:ph sz="half" idx="1"/>
          </p:nvPr>
        </p:nvSpPr>
        <p:spPr>
          <a:xfrm>
            <a:off x="683568" y="1488584"/>
            <a:ext cx="4752528" cy="5334000"/>
          </a:xfrm>
        </p:spPr>
        <p:txBody>
          <a:bodyPr>
            <a:normAutofit/>
          </a:bodyPr>
          <a:lstStyle/>
          <a:p>
            <a:r>
              <a:rPr lang="zh-TW" altLang="en-US" sz="3700" b="1" dirty="0">
                <a:solidFill>
                  <a:srgbClr val="9E0000"/>
                </a:solidFill>
                <a:latin typeface="標楷體" pitchFamily="65" charset="-120"/>
                <a:ea typeface="標楷體" pitchFamily="65" charset="-120"/>
              </a:rPr>
              <a:t>三小時之後</a:t>
            </a:r>
            <a:endParaRPr lang="en-US" altLang="zh-TW" sz="3700" b="1" dirty="0">
              <a:solidFill>
                <a:srgbClr val="9E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700" b="1" dirty="0">
                <a:solidFill>
                  <a:srgbClr val="9E0000"/>
                </a:solidFill>
                <a:latin typeface="標楷體" pitchFamily="65" charset="-120"/>
                <a:ea typeface="標楷體" pitchFamily="65" charset="-120"/>
              </a:rPr>
              <a:t>展開行願之路〜</a:t>
            </a:r>
            <a:endParaRPr lang="en-US" altLang="zh-TW" sz="3700" b="1" dirty="0">
              <a:solidFill>
                <a:srgbClr val="9E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3700" b="1" dirty="0">
                <a:solidFill>
                  <a:srgbClr val="9E0000"/>
                </a:solidFill>
                <a:latin typeface="標楷體" pitchFamily="65" charset="-120"/>
                <a:ea typeface="標楷體" pitchFamily="65" charset="-120"/>
              </a:rPr>
              <a:t>38</a:t>
            </a:r>
            <a:r>
              <a:rPr lang="zh-TW" altLang="en-US" sz="3700" b="1" dirty="0">
                <a:solidFill>
                  <a:srgbClr val="9E0000"/>
                </a:solidFill>
                <a:latin typeface="標楷體" pitchFamily="65" charset="-120"/>
                <a:ea typeface="標楷體" pitchFamily="65" charset="-120"/>
              </a:rPr>
              <a:t>年前從東台灣開始當老師〜</a:t>
            </a:r>
            <a:endParaRPr lang="en-US" altLang="zh-TW" sz="3700" b="1" dirty="0">
              <a:solidFill>
                <a:srgbClr val="9E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3700" b="1" dirty="0">
                <a:solidFill>
                  <a:srgbClr val="9E0000"/>
                </a:solidFill>
                <a:latin typeface="標楷體" pitchFamily="65" charset="-120"/>
                <a:ea typeface="標楷體" pitchFamily="65" charset="-120"/>
              </a:rPr>
              <a:t>38</a:t>
            </a:r>
            <a:r>
              <a:rPr lang="zh-TW" altLang="en-US" sz="3700" b="1" dirty="0">
                <a:solidFill>
                  <a:srgbClr val="9E0000"/>
                </a:solidFill>
                <a:latin typeface="標楷體" pitchFamily="65" charset="-120"/>
                <a:ea typeface="標楷體" pitchFamily="65" charset="-120"/>
              </a:rPr>
              <a:t>年後，如願回到花蓮，成為東海岸希望學園的校長</a:t>
            </a:r>
            <a:r>
              <a:rPr lang="en-US" altLang="zh-TW" sz="3700" b="1" dirty="0">
                <a:solidFill>
                  <a:srgbClr val="9E0000"/>
                </a:solidFill>
                <a:latin typeface="標楷體" pitchFamily="65" charset="-120"/>
                <a:ea typeface="標楷體" pitchFamily="65" charset="-120"/>
              </a:rPr>
              <a:t>!</a:t>
            </a:r>
            <a:endParaRPr lang="zh-TW" altLang="en-US" sz="3700" b="1" dirty="0">
              <a:solidFill>
                <a:srgbClr val="9E0000"/>
              </a:solidFill>
              <a:ea typeface="新細明體" pitchFamily="18" charset="-120"/>
            </a:endParaRPr>
          </a:p>
        </p:txBody>
      </p:sp>
      <p:pic>
        <p:nvPicPr>
          <p:cNvPr id="2867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088" y="1340768"/>
            <a:ext cx="3672408" cy="5348605"/>
          </a:xfrm>
        </p:spPr>
      </p:pic>
    </p:spTree>
    <p:extLst>
      <p:ext uri="{BB962C8B-B14F-4D97-AF65-F5344CB8AC3E}">
        <p14:creationId xmlns:p14="http://schemas.microsoft.com/office/powerpoint/2010/main" val="152087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4919000"/>
              </p:ext>
            </p:extLst>
          </p:nvPr>
        </p:nvGraphicFramePr>
        <p:xfrm>
          <a:off x="467544" y="903722"/>
          <a:ext cx="8114885" cy="605398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06910"/>
                <a:gridCol w="1201595"/>
                <a:gridCol w="1201595"/>
                <a:gridCol w="1201595"/>
                <a:gridCol w="1201595"/>
                <a:gridCol w="1201595"/>
              </a:tblGrid>
              <a:tr h="86796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團   名</a:t>
                      </a:r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看見</a:t>
                      </a:r>
                      <a:endParaRPr lang="en-US" altLang="zh-TW" sz="25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新世界</a:t>
                      </a:r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戰爭</a:t>
                      </a:r>
                      <a:endParaRPr lang="en-US" altLang="zh-TW" sz="25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與和平</a:t>
                      </a:r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國際關懷</a:t>
                      </a:r>
                      <a:endParaRPr lang="en-US" altLang="zh-TW" sz="25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與行動</a:t>
                      </a:r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藝術傳法</a:t>
                      </a:r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生命教育</a:t>
                      </a:r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</a:tr>
              <a:tr h="86796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中學</a:t>
                      </a:r>
                      <a:endParaRPr lang="en-US" altLang="zh-TW" sz="25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美國遊學營</a:t>
                      </a:r>
                      <a:endParaRPr lang="en-US" altLang="zh-TW" sz="250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V</a:t>
                      </a:r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V</a:t>
                      </a:r>
                      <a:endParaRPr lang="zh-TW" altLang="en-US" sz="250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50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</a:tr>
              <a:tr h="86796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小學</a:t>
                      </a:r>
                      <a:endParaRPr lang="en-US" altLang="zh-TW" sz="25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美國遊學營</a:t>
                      </a:r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V</a:t>
                      </a:r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V</a:t>
                      </a:r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V</a:t>
                      </a:r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</a:tr>
              <a:tr h="86796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韓國人文交流</a:t>
                      </a:r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V</a:t>
                      </a:r>
                      <a:endParaRPr lang="zh-TW" altLang="en-US" sz="25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V</a:t>
                      </a:r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V</a:t>
                      </a:r>
                      <a:endParaRPr lang="zh-TW" altLang="en-US" sz="250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</a:tr>
              <a:tr h="4797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泰北國際志工</a:t>
                      </a:r>
                      <a:endParaRPr lang="zh-TW" altLang="en-US" sz="25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V</a:t>
                      </a:r>
                      <a:endParaRPr lang="zh-TW" altLang="en-US" sz="250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V</a:t>
                      </a:r>
                      <a:endParaRPr lang="zh-TW" altLang="en-US" sz="250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V</a:t>
                      </a:r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V</a:t>
                      </a:r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</a:tr>
              <a:tr h="8679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馬來西亞</a:t>
                      </a:r>
                      <a:endParaRPr lang="en-US" altLang="zh-TW" sz="25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國際志工</a:t>
                      </a:r>
                      <a:endParaRPr lang="zh-TW" altLang="en-US" sz="25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V</a:t>
                      </a:r>
                      <a:endParaRPr lang="zh-TW" altLang="en-US" sz="25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V</a:t>
                      </a:r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V</a:t>
                      </a:r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V</a:t>
                      </a:r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</a:tr>
              <a:tr h="8679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馬來西亞</a:t>
                      </a:r>
                      <a:endParaRPr lang="en-US" altLang="zh-TW" sz="25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佛典演繹</a:t>
                      </a:r>
                      <a:endParaRPr lang="zh-TW" altLang="en-US" sz="25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V</a:t>
                      </a:r>
                      <a:endParaRPr lang="zh-TW" altLang="en-US" sz="25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V</a:t>
                      </a:r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V</a:t>
                      </a:r>
                      <a:endParaRPr lang="zh-TW" altLang="en-US" sz="25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2123728" y="20555"/>
            <a:ext cx="4892833" cy="883167"/>
          </a:xfrm>
          <a:prstGeom prst="rect">
            <a:avLst/>
          </a:prstGeom>
        </p:spPr>
        <p:txBody>
          <a:bodyPr wrap="none" lIns="66907" tIns="33453" rIns="66907" bIns="33453">
            <a:spAutoFit/>
          </a:bodyPr>
          <a:lstStyle/>
          <a:p>
            <a:r>
              <a:rPr lang="zh-TW" altLang="en-US" sz="53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多元</a:t>
            </a:r>
            <a:r>
              <a:rPr lang="zh-TW" altLang="en-US" sz="53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的學習</a:t>
            </a:r>
            <a:r>
              <a:rPr lang="zh-TW" altLang="en-US" sz="53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策略</a:t>
            </a:r>
          </a:p>
        </p:txBody>
      </p:sp>
    </p:spTree>
    <p:extLst>
      <p:ext uri="{BB962C8B-B14F-4D97-AF65-F5344CB8AC3E}">
        <p14:creationId xmlns:p14="http://schemas.microsoft.com/office/powerpoint/2010/main" val="406109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韓服照片.jpg"/>
          <p:cNvPicPr>
            <a:picLocks noChangeAspect="1"/>
          </p:cNvPicPr>
          <p:nvPr/>
        </p:nvPicPr>
        <p:blipFill rotWithShape="1">
          <a:blip r:embed="rId3" cstate="print"/>
          <a:srcRect r="20240"/>
          <a:stretch/>
        </p:blipFill>
        <p:spPr>
          <a:xfrm>
            <a:off x="5288019" y="1316996"/>
            <a:ext cx="3719727" cy="2903789"/>
          </a:xfrm>
          <a:prstGeom prst="rect">
            <a:avLst/>
          </a:prstGeom>
        </p:spPr>
      </p:pic>
      <p:pic>
        <p:nvPicPr>
          <p:cNvPr id="14" name="圖片 13" descr="東踏小學上課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620" y="1284136"/>
            <a:ext cx="3072220" cy="2952328"/>
          </a:xfrm>
          <a:prstGeom prst="rect">
            <a:avLst/>
          </a:prstGeom>
        </p:spPr>
      </p:pic>
      <p:pic>
        <p:nvPicPr>
          <p:cNvPr id="15" name="圖片 14" descr="臨津閣火車主題教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2604" y="4252192"/>
            <a:ext cx="2950613" cy="2834934"/>
          </a:xfrm>
          <a:prstGeom prst="rect">
            <a:avLst/>
          </a:prstGeom>
        </p:spPr>
      </p:pic>
      <p:pic>
        <p:nvPicPr>
          <p:cNvPr id="12" name="圖片 11" descr="城市探索買票.jpg"/>
          <p:cNvPicPr>
            <a:picLocks noChangeAspect="1"/>
          </p:cNvPicPr>
          <p:nvPr/>
        </p:nvPicPr>
        <p:blipFill rotWithShape="1">
          <a:blip r:embed="rId6" cstate="print"/>
          <a:srcRect t="25437" b="1"/>
          <a:stretch/>
        </p:blipFill>
        <p:spPr>
          <a:xfrm>
            <a:off x="5354115" y="4252192"/>
            <a:ext cx="3653632" cy="2617931"/>
          </a:xfrm>
          <a:prstGeom prst="rect">
            <a:avLst/>
          </a:prstGeom>
        </p:spPr>
      </p:pic>
      <p:graphicFrame>
        <p:nvGraphicFramePr>
          <p:cNvPr id="2" name="圖表 1"/>
          <p:cNvGraphicFramePr/>
          <p:nvPr>
            <p:extLst>
              <p:ext uri="{D42A27DB-BD31-4B8C-83A1-F6EECF244321}">
                <p14:modId xmlns:p14="http://schemas.microsoft.com/office/powerpoint/2010/main" val="255905393"/>
              </p:ext>
            </p:extLst>
          </p:nvPr>
        </p:nvGraphicFramePr>
        <p:xfrm>
          <a:off x="323620" y="-243408"/>
          <a:ext cx="7920788" cy="7330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矩形 2"/>
          <p:cNvSpPr/>
          <p:nvPr/>
        </p:nvSpPr>
        <p:spPr>
          <a:xfrm>
            <a:off x="1810506" y="162264"/>
            <a:ext cx="5633265" cy="883167"/>
          </a:xfrm>
          <a:prstGeom prst="rect">
            <a:avLst/>
          </a:prstGeom>
        </p:spPr>
        <p:txBody>
          <a:bodyPr wrap="square" lIns="66907" tIns="33453" rIns="66907" bIns="33453">
            <a:spAutoFit/>
          </a:bodyPr>
          <a:lstStyle/>
          <a:p>
            <a:r>
              <a:rPr lang="zh-TW" altLang="en-US" sz="53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多元</a:t>
            </a:r>
            <a:r>
              <a:rPr lang="zh-TW" altLang="en-US" sz="53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的學習</a:t>
            </a:r>
            <a:r>
              <a:rPr lang="zh-TW" altLang="en-US" sz="53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策略</a:t>
            </a:r>
          </a:p>
        </p:txBody>
      </p:sp>
    </p:spTree>
    <p:extLst>
      <p:ext uri="{BB962C8B-B14F-4D97-AF65-F5344CB8AC3E}">
        <p14:creationId xmlns:p14="http://schemas.microsoft.com/office/powerpoint/2010/main" val="3690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303" y="904694"/>
            <a:ext cx="3640273" cy="29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56157" y="1843074"/>
            <a:ext cx="3676903" cy="1098189"/>
          </a:xfrm>
        </p:spPr>
        <p:txBody>
          <a:bodyPr>
            <a:noAutofit/>
          </a:bodyPr>
          <a:lstStyle/>
          <a:p>
            <a:r>
              <a:rPr lang="zh-TW" altLang="en-US" sz="45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以</a:t>
            </a:r>
            <a:r>
              <a:rPr lang="en-US" altLang="zh-TW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5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3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慈濟人文</a:t>
            </a:r>
            <a:r>
              <a:rPr lang="en-US" altLang="zh-TW" sz="53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3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3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為底蘊</a:t>
            </a:r>
          </a:p>
        </p:txBody>
      </p:sp>
      <p:pic>
        <p:nvPicPr>
          <p:cNvPr id="5" name="Picture 2" descr="https://cp.cw1.tw/files/md5/9f/2c/9f2cf78dcd21b52f253c5d3d42979adb-3763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20" y="3879643"/>
            <a:ext cx="3078342" cy="26290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4842029" y="3954522"/>
            <a:ext cx="4026085" cy="1098189"/>
          </a:xfrm>
          <a:prstGeom prst="rect">
            <a:avLst/>
          </a:prstGeom>
        </p:spPr>
        <p:txBody>
          <a:bodyPr vert="horz" lIns="75697" tIns="37849" rIns="75697" bIns="3784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endParaRPr lang="en-US" altLang="zh-TW" sz="4800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3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世界</a:t>
            </a:r>
            <a:endParaRPr lang="en-US" altLang="zh-TW" sz="53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3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為大課堂</a:t>
            </a:r>
          </a:p>
        </p:txBody>
      </p:sp>
      <p:pic>
        <p:nvPicPr>
          <p:cNvPr id="2059" name="Picture 11" descr="ãè¯èªãçåçæå°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1065" flipH="1">
            <a:off x="1798788" y="3279454"/>
            <a:ext cx="2782366" cy="124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06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8 -0.0243 L 0.07187 0.05625 C 0.11285 0.07547 0.16354 0.07223 0.2099 0.04676 C 0.2625 0.01945 0.29896 -0.02315 0.31892 -0.07523 L 0.41476 -0.30671 " pathEditMode="relative" rAng="-1304667" ptsTypes="FffFF">
                                      <p:cBhvr>
                                        <p:cTn id="6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88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755576" y="476672"/>
            <a:ext cx="7348786" cy="1883441"/>
          </a:xfrm>
          <a:prstGeom prst="rect">
            <a:avLst/>
          </a:prstGeom>
          <a:noFill/>
        </p:spPr>
        <p:txBody>
          <a:bodyPr wrap="square" lIns="66907" tIns="33453" rIns="66907" bIns="33453" rtlCol="0">
            <a:spAutoFit/>
          </a:bodyPr>
          <a:lstStyle/>
          <a:p>
            <a:pPr algn="ctr"/>
            <a:r>
              <a:rPr lang="zh-TW" altLang="en-US" sz="59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展現</a:t>
            </a:r>
            <a:endParaRPr lang="en-US" altLang="zh-TW" sz="59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zh-TW" sz="59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校格、國格</a:t>
            </a:r>
            <a:r>
              <a:rPr lang="zh-TW" altLang="en-US" sz="59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59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慈濟格</a:t>
            </a:r>
            <a:r>
              <a:rPr lang="en-US" altLang="zh-TW" sz="59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7000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1" t="21780" r="8000" b="16391"/>
          <a:stretch>
            <a:fillRect/>
          </a:stretch>
        </p:blipFill>
        <p:spPr bwMode="auto">
          <a:xfrm>
            <a:off x="1547664" y="2389828"/>
            <a:ext cx="5864771" cy="370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00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8527" y="1412776"/>
            <a:ext cx="8677177" cy="3179846"/>
          </a:xfrm>
        </p:spPr>
        <p:txBody>
          <a:bodyPr rtlCol="0">
            <a:noAutofit/>
          </a:bodyPr>
          <a:lstStyle/>
          <a:p>
            <a:pPr>
              <a:spcBef>
                <a:spcPts val="497"/>
              </a:spcBef>
              <a:spcAft>
                <a:spcPts val="497"/>
              </a:spcAft>
              <a:defRPr/>
            </a:pPr>
            <a:r>
              <a:rPr lang="zh-TW" altLang="en-US" sz="53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培養世界人才，</a:t>
            </a:r>
            <a:r>
              <a:rPr lang="en-US" altLang="zh-TW" sz="53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3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3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不是只要學好英文，</a:t>
            </a:r>
            <a:r>
              <a:rPr lang="en-US" altLang="zh-TW" sz="53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3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3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更要</a:t>
            </a:r>
            <a:r>
              <a:rPr lang="zh-TW" altLang="en-US" sz="6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改變</a:t>
            </a:r>
            <a:r>
              <a:rPr lang="zh-TW" altLang="en-US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視角，看見不同的世界</a:t>
            </a:r>
            <a:br>
              <a:rPr lang="zh-TW" altLang="en-US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6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向右箭號 2"/>
          <p:cNvSpPr/>
          <p:nvPr/>
        </p:nvSpPr>
        <p:spPr>
          <a:xfrm>
            <a:off x="2123728" y="4757042"/>
            <a:ext cx="1050162" cy="67266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907" tIns="33453" rIns="66907" bIns="33453"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3569571" y="4690261"/>
            <a:ext cx="5250899" cy="8062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66907" tIns="33453" rIns="66907" bIns="33453" rtlCol="0">
            <a:spAutoFit/>
          </a:bodyPr>
          <a:lstStyle/>
          <a:p>
            <a:r>
              <a:rPr lang="zh-TW" altLang="en-US" sz="48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中小學美國遊學營</a:t>
            </a:r>
          </a:p>
        </p:txBody>
      </p:sp>
      <p:sp>
        <p:nvSpPr>
          <p:cNvPr id="6" name="心形 5">
            <a:hlinkClick r:id="rId2" action="ppaction://hlinkfile"/>
          </p:cNvPr>
          <p:cNvSpPr/>
          <p:nvPr/>
        </p:nvSpPr>
        <p:spPr>
          <a:xfrm>
            <a:off x="7454740" y="5597372"/>
            <a:ext cx="789668" cy="55035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6907" tIns="33453" rIns="66907" bIns="33453"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017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>
                <a:solidFill>
                  <a:schemeClr val="bg1">
                    <a:lumMod val="95000"/>
                  </a:schemeClr>
                </a:solidFill>
              </a:rPr>
              <a:t>                                                                       </a:t>
            </a:r>
            <a:r>
              <a:rPr lang="en-US" altLang="zh-TW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altLang="zh-TW" dirty="0" smtClean="0">
                <a:solidFill>
                  <a:schemeClr val="bg1">
                    <a:lumMod val="95000"/>
                  </a:schemeClr>
                </a:solidFill>
              </a:rPr>
            </a:br>
            <a:endParaRPr lang="zh-TW" altLang="en-US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526929"/>
            <a:ext cx="7398865" cy="6359691"/>
          </a:xfrm>
        </p:spPr>
        <p:txBody>
          <a:bodyPr rtlCol="0">
            <a:normAutofit/>
          </a:bodyPr>
          <a:lstStyle/>
          <a:p>
            <a:pPr marL="0" indent="0">
              <a:spcAft>
                <a:spcPts val="0"/>
              </a:spcAft>
              <a:buNone/>
              <a:defRPr/>
            </a:pPr>
            <a:r>
              <a:rPr lang="zh-TW" altLang="en-US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不管到了哪裡，只要有慈濟，那就是你的家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32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sz="3200" dirty="0" smtClean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zh-TW" altLang="en-US" sz="32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2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加州理工大學中，我提升了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口頭表達</a:t>
            </a:r>
            <a:r>
              <a:rPr lang="zh-TW" altLang="en-US" sz="32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的能力</a:t>
            </a:r>
            <a:r>
              <a:rPr lang="zh-TW" altLang="en-US" sz="32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」「</a:t>
            </a:r>
            <a:r>
              <a:rPr lang="zh-TW" altLang="en-US" sz="32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</a:t>
            </a:r>
            <a:r>
              <a:rPr lang="en-US" altLang="zh-TW" sz="32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GOOGLE</a:t>
            </a:r>
            <a:r>
              <a:rPr lang="zh-TW" altLang="en-US" sz="32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公司，</a:t>
            </a:r>
            <a:r>
              <a:rPr lang="zh-TW" altLang="en-US" sz="32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一位在公司中工作的師</a:t>
            </a:r>
            <a:r>
              <a:rPr lang="zh-TW" altLang="en-US" sz="32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伯告訴</a:t>
            </a:r>
            <a:r>
              <a:rPr lang="zh-TW" altLang="en-US" sz="32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sz="32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未來，老闆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並不只是看你的在校成績，他們更著重的是受雇著的特殊專長、創意力、耐心和工作效率</a:t>
            </a:r>
            <a:r>
              <a:rPr lang="zh-TW" altLang="en-US" sz="32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，讓我體會到英文、</a:t>
            </a:r>
            <a:r>
              <a:rPr lang="zh-TW" altLang="en-US" sz="32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知識要</a:t>
            </a:r>
            <a:r>
              <a:rPr lang="zh-TW" altLang="en-US" sz="32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隨時</a:t>
            </a:r>
            <a:r>
              <a:rPr lang="zh-TW" altLang="en-US" sz="32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學習，</a:t>
            </a:r>
            <a:r>
              <a:rPr lang="zh-TW" altLang="en-US" sz="32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但更重要的是自己是否</a:t>
            </a:r>
            <a:r>
              <a:rPr lang="zh-TW" altLang="en-US" sz="32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有別人</a:t>
            </a:r>
            <a:r>
              <a:rPr lang="zh-TW" altLang="en-US" sz="32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沒有的特殊專長，並且好好的發展，才能使自己進步成為一流的人才</a:t>
            </a:r>
            <a:r>
              <a:rPr lang="zh-TW" altLang="en-US" sz="32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sz="3200" dirty="0" smtClean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>
              <a:spcAft>
                <a:spcPts val="0"/>
              </a:spcAft>
              <a:buNone/>
              <a:defRPr/>
            </a:pPr>
            <a:r>
              <a:rPr lang="en-US" altLang="zh-TW" sz="32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lang="zh-TW" altLang="en-US" sz="32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  周承儒</a:t>
            </a:r>
            <a:endParaRPr lang="zh-TW" altLang="en-US" sz="3200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86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2" name="Picture 4" descr="https://lh3.googleusercontent.com/xjZVd_PwiHUxXVv34jr78Dtpi6Gy7vk3VKdzEc9Vqb281gyYfECWK6-qCCogtlnHoviD_VwPnAkStzHkbCBPNR07D0GU3Lz2eeIZk2cg5wSS9aJYL5ZgUH5_eRqnnkWN3UuPMsM5k-qF19i7hJInUCjO-pVxfNUtiqVbl1Z3cwLyi-kdT2EI-zJcK2wCKlzeqGZ9nzQWTknuNIBXHh12Q58btPcPy6R2ng8FkFbcsgLTvZNPNMwJGytQzd0xJXvCZXb_mg2RpKvuh5-eKlSEYcphcw7zu9ogLrGeNrpUeQWifuoknUtXV0AP6sZKpkW9umeZrU6_gDGlEwtw1RhXNNRnpVWKVhzxEaSNmba_-jCBg-3YFIN2eaB1-Y5ISm_AfCb0195oumO8PBO-nxAh1cryvPRJUo5oZRZmPr3b1MUBnI4BPitIeQj76vqptxo1VNzGrGy_ME88Wy3g9vTK3cZR4bC_AFs-j6-4Znfd99lLmcsan8tpnmgTptLdxso4FYvj6By0Y08Bxr8Nuz4e_GpjDveKkD7-iRrPPfIeuYYXNy8dFA8CTj1eqs0gbZDXno5mAemiwXogSFnxcp5tpbDM0x6t69EbEEw9rkp6gK4=w1766-h1324-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4044" y="4129066"/>
            <a:ext cx="3639957" cy="2728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" descr="https://lh3.googleusercontent.com/IX5tF1QuqKOoVm9COnp09gLRBFtE3PN37vXlWKN5GhzT7QMGhQBdF2Tg4eUShgif5obw0f7Sy92QwTzF5SERqAycRkREPKq1FHMxPq3w5tVlIt8k8pBlC5a5eT-kHrYD8qSGECeRpxthXpg59Bgca7vCXMlYoFGEWCtkNaZv9aeLMAm_OU8wOEyBgsyJPs-f-fckMRUTK1dlTgBXXCp2xya4A-bmUf9bAsdBmgKjitrS6Adn114u2TjTothkw3hACHYk40oRMq3w6BTucR4EDSj9gfWvoqzQDYBFaNjP7_77tEBNY0yuL0CfRpqgPlSTJ7YanN436r5pgqOIeByvcVggtxjYqPK4l0nU0pQrS5Nh4tC-9cwrc69fJo-RRcf5vWLgS1iowSVj7MahQYeqVWgiveaGqpViRMBh-xIDgoMPvS0t-Imsp065ZK85wvjLbE8pFoLH7zb5wUuTtl57ZBn1mNKydrax_srjxpMnpxc2ad8uWVY_MxbiaUYZYmwZUpc4eMAzPD9bDLOQ6OXfA3F1pReSyPxmqkLhfmsvYBZFrg6n0R55S-hrbr7dcvrAI3o96NA47gr2pBZ7L9R9B25bfACM0Yfr9uhWgpYIsws=w288-h216-n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63" y="1916832"/>
            <a:ext cx="363589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6610" name="Picture 2" descr="https://lh3.googleusercontent.com/FfXhGXQalm7CCtcAftei-P-rUOLIvQoSaY_Uj8G6Hx9G3fsPrz4hD-6f9qPpqC1DLit_0NbpMvc0b2dIi4ztNYXnx8EhzkSOAbvhMqtccLgbts4l8JxCpVoCLrjuOAejzWK4zOAk8jzfteb9T0E95pPkHg1aWbz5a_ugOdp07RjHHUX4SPJXaehIJXc5HCtTaRlmZpvhFz_yzgUUw4L1MFzKTsqsrJg9l80PjnK7uUAx5oC83tQ1QgmBbzuwUKSYASXFYdSpOn2IfuVYYYjS-sDrWEoooPzKItKEiwV58nWLGPhAUV6dh9vzChej_seeStOX8cf8MA2YQCyaUsAPrcrmNOcwRf-4R2yxBDiJY-YjCc-WjKBzYJPXaO8N9pKvoCKi9ZWL3Uh0lGlnGkDT_KyBXU7vvNrqhGrLt0mQlWu1cXTAWX-QpO_PYt01MpniqGdC3xq9wtUJQ8e3SfNl45xDpChWHRU6A7uu__OhYV-rnDEFd4ecc3ASSZ48t24VoZ-3yg_ychgsmfOGG36Muq0U7VWX7Cup8Uph8jFlyEdNvmB8dGb3KEEjtJ-j8saA_r7jFVMV147VoEDKN2S80fSCkw_l-sjTYBOO1G7STrY=w1766-h1324-n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" y="4005066"/>
            <a:ext cx="3347864" cy="2509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chart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" y="1844824"/>
            <a:ext cx="3360373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7573963" cy="12573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sz="6600" dirty="0" smtClean="0">
                <a:latin typeface="AR BLANCA" panose="02000000000000000000" pitchFamily="2" charset="0"/>
              </a:rPr>
              <a:t>OUTBOUND</a:t>
            </a:r>
            <a:r>
              <a:rPr lang="en-US" altLang="zh-TW" sz="6600" dirty="0" smtClean="0">
                <a:solidFill>
                  <a:srgbClr val="FFCC00"/>
                </a:solidFill>
                <a:latin typeface="AR BLANCA" panose="02000000000000000000" pitchFamily="2" charset="0"/>
              </a:rPr>
              <a:t>  </a:t>
            </a:r>
            <a:r>
              <a:rPr lang="zh-TW" altLang="en-US" sz="6600" kern="100" dirty="0" smtClean="0">
                <a:solidFill>
                  <a:srgbClr val="C00000"/>
                </a:solidFill>
                <a:latin typeface="Kaiti TC Regular"/>
                <a:ea typeface="標楷體" panose="03000509000000000000" pitchFamily="65" charset="-120"/>
                <a:cs typeface="Kaiti TC Regular"/>
              </a:rPr>
              <a:t>日本</a:t>
            </a:r>
            <a:endParaRPr lang="zh-TW" altLang="zh-TW" sz="6600" kern="100" dirty="0">
              <a:solidFill>
                <a:srgbClr val="C00000"/>
              </a:solidFill>
              <a:latin typeface="Kaiti TC Regular"/>
              <a:ea typeface="標楷體" panose="03000509000000000000" pitchFamily="65" charset="-120"/>
              <a:cs typeface="Kaiti TC Regular"/>
            </a:endParaRPr>
          </a:p>
        </p:txBody>
      </p:sp>
      <p:graphicFrame>
        <p:nvGraphicFramePr>
          <p:cNvPr id="7170" name="圖表 1"/>
          <p:cNvGraphicFramePr>
            <a:graphicFrameLocks/>
          </p:cNvGraphicFramePr>
          <p:nvPr/>
        </p:nvGraphicFramePr>
        <p:xfrm>
          <a:off x="1042988" y="1773238"/>
          <a:ext cx="6681787" cy="431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5" r:id="rId8" imgW="6681795" imgH="4310246" progId="">
                  <p:embed/>
                </p:oleObj>
              </mc:Choice>
              <mc:Fallback>
                <p:oleObj r:id="rId8" imgW="6681795" imgH="4310246" progId="">
                  <p:embed/>
                  <p:pic>
                    <p:nvPicPr>
                      <p:cNvPr id="0" name="Picture 47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773238"/>
                        <a:ext cx="6681787" cy="4313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群組 7"/>
          <p:cNvGrpSpPr>
            <a:grpSpLocks/>
          </p:cNvGrpSpPr>
          <p:nvPr/>
        </p:nvGrpSpPr>
        <p:grpSpPr bwMode="auto">
          <a:xfrm>
            <a:off x="900113" y="6302375"/>
            <a:ext cx="2411412" cy="461963"/>
            <a:chOff x="144016" y="1552501"/>
            <a:chExt cx="3717032" cy="461192"/>
          </a:xfrm>
        </p:grpSpPr>
        <p:sp>
          <p:nvSpPr>
            <p:cNvPr id="9" name="圓角矩形 8"/>
            <p:cNvSpPr/>
            <p:nvPr/>
          </p:nvSpPr>
          <p:spPr>
            <a:xfrm>
              <a:off x="144016" y="1557256"/>
              <a:ext cx="3717032" cy="440588"/>
            </a:xfrm>
            <a:prstGeom prst="roundRect">
              <a:avLst>
                <a:gd name="adj" fmla="val 33159"/>
              </a:avLst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6089">
                <a:defRPr/>
              </a:pPr>
              <a:endParaRPr kumimoji="0" lang="zh-TW" altLang="en-US" dirty="0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7188" name="文字方塊 10"/>
            <p:cNvSpPr txBox="1">
              <a:spLocks noChangeArrowheads="1"/>
            </p:cNvSpPr>
            <p:nvPr/>
          </p:nvSpPr>
          <p:spPr bwMode="auto">
            <a:xfrm>
              <a:off x="144016" y="1552501"/>
              <a:ext cx="3717032" cy="461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5613"/>
              <a:r>
                <a:rPr kumimoji="0" lang="zh-TW" altLang="en-US" sz="2400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半日高校生</a:t>
              </a:r>
            </a:p>
          </p:txBody>
        </p:sp>
      </p:grpSp>
      <p:grpSp>
        <p:nvGrpSpPr>
          <p:cNvPr id="3" name="群組 12"/>
          <p:cNvGrpSpPr>
            <a:grpSpLocks/>
          </p:cNvGrpSpPr>
          <p:nvPr/>
        </p:nvGrpSpPr>
        <p:grpSpPr bwMode="auto">
          <a:xfrm>
            <a:off x="5724525" y="6359525"/>
            <a:ext cx="2625725" cy="996950"/>
            <a:chOff x="144016" y="1556790"/>
            <a:chExt cx="2079209" cy="795279"/>
          </a:xfrm>
        </p:grpSpPr>
        <p:sp>
          <p:nvSpPr>
            <p:cNvPr id="14" name="圓角矩形 13"/>
            <p:cNvSpPr/>
            <p:nvPr/>
          </p:nvSpPr>
          <p:spPr>
            <a:xfrm>
              <a:off x="144016" y="1556790"/>
              <a:ext cx="2052811" cy="440696"/>
            </a:xfrm>
            <a:prstGeom prst="roundRect">
              <a:avLst>
                <a:gd name="adj" fmla="val 33159"/>
              </a:avLst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6089">
                <a:defRPr/>
              </a:pPr>
              <a:endParaRPr kumimoji="0" lang="zh-TW" altLang="en-US" dirty="0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7186" name="文字方塊 14"/>
            <p:cNvSpPr txBox="1">
              <a:spLocks noChangeArrowheads="1"/>
            </p:cNvSpPr>
            <p:nvPr/>
          </p:nvSpPr>
          <p:spPr bwMode="auto">
            <a:xfrm>
              <a:off x="170536" y="1614676"/>
              <a:ext cx="2052689" cy="737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5613"/>
              <a:r>
                <a:rPr kumimoji="0" lang="zh-TW" altLang="en-US" sz="2400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文化體驗</a:t>
              </a:r>
              <a:endParaRPr kumimoji="0" lang="en-US" altLang="zh-TW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defTabSz="455613"/>
              <a:endParaRPr kumimoji="0" lang="zh-TW" altLang="en-US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4" name="群組 15"/>
          <p:cNvGrpSpPr>
            <a:grpSpLocks/>
          </p:cNvGrpSpPr>
          <p:nvPr/>
        </p:nvGrpSpPr>
        <p:grpSpPr bwMode="auto">
          <a:xfrm>
            <a:off x="5580063" y="1403350"/>
            <a:ext cx="2447925" cy="461963"/>
            <a:chOff x="75575" y="1633091"/>
            <a:chExt cx="3773851" cy="462167"/>
          </a:xfrm>
        </p:grpSpPr>
        <p:sp>
          <p:nvSpPr>
            <p:cNvPr id="17" name="圓角矩形 16"/>
            <p:cNvSpPr/>
            <p:nvPr/>
          </p:nvSpPr>
          <p:spPr>
            <a:xfrm>
              <a:off x="75575" y="1642620"/>
              <a:ext cx="3717561" cy="439932"/>
            </a:xfrm>
            <a:prstGeom prst="roundRect">
              <a:avLst>
                <a:gd name="adj" fmla="val 33159"/>
              </a:avLst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6089">
                <a:defRPr/>
              </a:pPr>
              <a:endParaRPr kumimoji="0" lang="zh-TW" altLang="en-US" dirty="0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7184" name="文字方塊 17"/>
            <p:cNvSpPr txBox="1">
              <a:spLocks noChangeArrowheads="1"/>
            </p:cNvSpPr>
            <p:nvPr/>
          </p:nvSpPr>
          <p:spPr bwMode="auto">
            <a:xfrm>
              <a:off x="144016" y="1633091"/>
              <a:ext cx="3705410" cy="462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5613"/>
              <a:r>
                <a:rPr kumimoji="0" lang="zh-TW" altLang="en-US" sz="2400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城市探索</a:t>
              </a:r>
            </a:p>
          </p:txBody>
        </p:sp>
      </p:grpSp>
      <p:grpSp>
        <p:nvGrpSpPr>
          <p:cNvPr id="6" name="群組 18"/>
          <p:cNvGrpSpPr>
            <a:grpSpLocks/>
          </p:cNvGrpSpPr>
          <p:nvPr/>
        </p:nvGrpSpPr>
        <p:grpSpPr bwMode="auto">
          <a:xfrm>
            <a:off x="981075" y="1363663"/>
            <a:ext cx="2466975" cy="496887"/>
            <a:chOff x="5491974" y="4126074"/>
            <a:chExt cx="3800958" cy="497685"/>
          </a:xfrm>
        </p:grpSpPr>
        <p:sp>
          <p:nvSpPr>
            <p:cNvPr id="20" name="圓角矩形 19"/>
            <p:cNvSpPr/>
            <p:nvPr/>
          </p:nvSpPr>
          <p:spPr>
            <a:xfrm>
              <a:off x="5491974" y="4126074"/>
              <a:ext cx="3717797" cy="442034"/>
            </a:xfrm>
            <a:prstGeom prst="roundRect">
              <a:avLst>
                <a:gd name="adj" fmla="val 33159"/>
              </a:avLst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456089">
                <a:defRPr/>
              </a:pPr>
              <a:endParaRPr kumimoji="0" lang="zh-TW" altLang="en-US" dirty="0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endParaRPr>
            </a:p>
          </p:txBody>
        </p:sp>
        <p:sp>
          <p:nvSpPr>
            <p:cNvPr id="7182" name="文字方塊 20"/>
            <p:cNvSpPr txBox="1">
              <a:spLocks noChangeArrowheads="1"/>
            </p:cNvSpPr>
            <p:nvPr/>
          </p:nvSpPr>
          <p:spPr bwMode="auto">
            <a:xfrm>
              <a:off x="5575898" y="4162078"/>
              <a:ext cx="3717034" cy="461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5613"/>
              <a:r>
                <a:rPr kumimoji="0" lang="zh-TW" altLang="en-US" sz="2400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農家體驗</a:t>
              </a:r>
            </a:p>
          </p:txBody>
        </p:sp>
      </p:grpSp>
      <p:pic>
        <p:nvPicPr>
          <p:cNvPr id="7180" name="Picture 4" descr="圖片搜尋結果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67625" y="188913"/>
            <a:ext cx="1189038" cy="792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65381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/>
          <a:stretch/>
        </p:blipFill>
        <p:spPr>
          <a:xfrm>
            <a:off x="11487" y="3789040"/>
            <a:ext cx="4428750" cy="269162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0" y="1190634"/>
            <a:ext cx="4361229" cy="257300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086" y="1190634"/>
            <a:ext cx="4571999" cy="2573006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37" y="3789040"/>
            <a:ext cx="4571999" cy="2573006"/>
          </a:xfrm>
          <a:prstGeom prst="rect">
            <a:avLst/>
          </a:prstGeo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-122238" y="-458788"/>
            <a:ext cx="9124951" cy="1439516"/>
          </a:xfrm>
        </p:spPr>
        <p:txBody>
          <a:bodyPr/>
          <a:lstStyle/>
          <a:p>
            <a:pPr algn="l">
              <a:defRPr/>
            </a:pPr>
            <a:endParaRPr lang="zh-TW" altLang="zh-TW" sz="4400" kern="100" dirty="0">
              <a:solidFill>
                <a:srgbClr val="FFFF00"/>
              </a:solidFill>
              <a:latin typeface="Kaiti TC Regular"/>
              <a:ea typeface="標楷體" panose="03000509000000000000" pitchFamily="65" charset="-120"/>
              <a:cs typeface="Kaiti TC Regular"/>
            </a:endParaRPr>
          </a:p>
        </p:txBody>
      </p:sp>
      <p:graphicFrame>
        <p:nvGraphicFramePr>
          <p:cNvPr id="9218" name="圖表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8826040"/>
              </p:ext>
            </p:extLst>
          </p:nvPr>
        </p:nvGraphicFramePr>
        <p:xfrm>
          <a:off x="251520" y="860426"/>
          <a:ext cx="8006655" cy="5304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" name="工作表" r:id="rId8" imgW="6089687" imgH="3765557" progId="Excel.Sheet.8">
                  <p:embed/>
                </p:oleObj>
              </mc:Choice>
              <mc:Fallback>
                <p:oleObj name="工作表" r:id="rId8" imgW="6089687" imgH="3765557" progId="Excel.Sheet.8">
                  <p:embed/>
                  <p:pic>
                    <p:nvPicPr>
                      <p:cNvPr id="0" name="Picture 48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860426"/>
                        <a:ext cx="8006655" cy="530487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4" name="Picture 9" descr="馬來西亞國旗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72350" y="0"/>
            <a:ext cx="17716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1259632" y="-458788"/>
            <a:ext cx="7743081" cy="13192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dirty="0" smtClean="0">
                <a:solidFill>
                  <a:srgbClr val="FFCC00"/>
                </a:solidFill>
                <a:latin typeface="AR BLANCA" panose="02000000000000000000" pitchFamily="2" charset="0"/>
              </a:rPr>
              <a:t>OUTBOUND</a:t>
            </a:r>
            <a:r>
              <a:rPr lang="zh-TW" altLang="en-US" dirty="0" smtClean="0">
                <a:solidFill>
                  <a:srgbClr val="FFCC00"/>
                </a:solidFill>
                <a:latin typeface="AR BLANCA" panose="02000000000000000000" pitchFamily="2" charset="0"/>
              </a:rPr>
              <a:t> </a:t>
            </a:r>
            <a:r>
              <a:rPr lang="zh-TW" altLang="en-US" kern="100" dirty="0" smtClean="0">
                <a:solidFill>
                  <a:srgbClr val="C00000"/>
                </a:solidFill>
                <a:latin typeface="Kaiti TC Regular"/>
                <a:ea typeface="標楷體" panose="03000509000000000000" pitchFamily="65" charset="-120"/>
              </a:rPr>
              <a:t>馬來西亞</a:t>
            </a:r>
            <a:endParaRPr lang="zh-TW" altLang="zh-TW" kern="100" dirty="0">
              <a:solidFill>
                <a:srgbClr val="C00000"/>
              </a:solidFill>
              <a:latin typeface="Kaiti TC Regular"/>
              <a:ea typeface="標楷體" panose="03000509000000000000" pitchFamily="65" charset="-120"/>
              <a:cs typeface="Kaiti T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6824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371600" y="1411021"/>
            <a:ext cx="6400800" cy="1752600"/>
          </a:xfrm>
        </p:spPr>
        <p:txBody>
          <a:bodyPr>
            <a:noAutofit/>
          </a:bodyPr>
          <a:lstStyle/>
          <a:p>
            <a:r>
              <a:rPr lang="zh-TW" altLang="en-US" sz="96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誰是學生</a:t>
            </a:r>
            <a:r>
              <a:rPr lang="en-US" altLang="zh-TW" sz="96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r>
              <a:rPr lang="zh-TW" altLang="en-US" sz="96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誰是老師</a:t>
            </a:r>
            <a:r>
              <a:rPr lang="en-US" altLang="zh-TW" sz="9600" dirty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9600" dirty="0">
              <a:solidFill>
                <a:srgbClr val="00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72E6A-80DA-4198-98B6-5A51110E53FA}" type="slidenum">
              <a:rPr lang="en-US" altLang="zh-TW" smtClean="0"/>
              <a:pPr>
                <a:defRPr/>
              </a:pPr>
              <a:t>58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1527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72E6A-80DA-4198-98B6-5A51110E53FA}" type="slidenum">
              <a:rPr lang="en-US" altLang="zh-TW" smtClean="0"/>
              <a:pPr>
                <a:defRPr/>
              </a:pPr>
              <a:t>59</a:t>
            </a:fld>
            <a:endParaRPr lang="en-US" altLang="zh-TW"/>
          </a:p>
        </p:txBody>
      </p:sp>
      <p:sp>
        <p:nvSpPr>
          <p:cNvPr id="3" name="文字方塊 2"/>
          <p:cNvSpPr txBox="1"/>
          <p:nvPr/>
        </p:nvSpPr>
        <p:spPr>
          <a:xfrm>
            <a:off x="347486" y="500735"/>
            <a:ext cx="8353558" cy="3114547"/>
          </a:xfrm>
          <a:prstGeom prst="rect">
            <a:avLst/>
          </a:prstGeom>
          <a:noFill/>
        </p:spPr>
        <p:txBody>
          <a:bodyPr wrap="square" lIns="66907" tIns="33453" rIns="66907" bIns="33453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合心共識營校長宣示：</a:t>
            </a:r>
            <a:endParaRPr lang="en-US" altLang="zh-TW" sz="4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慈中老師謙卑</a:t>
            </a:r>
            <a:r>
              <a:rPr lang="zh-TW" altLang="en-US" sz="6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與孩子共學</a:t>
            </a:r>
            <a:endParaRPr lang="en-US" altLang="zh-TW" sz="6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因為</a:t>
            </a:r>
            <a:endParaRPr lang="en-US" altLang="zh-TW" sz="4400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我們的孩子</a:t>
            </a:r>
            <a:r>
              <a:rPr lang="zh-TW" altLang="en-US" sz="5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向世界學習</a:t>
            </a:r>
            <a:r>
              <a:rPr lang="en-US" altLang="zh-TW" sz="54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93358"/>
            <a:ext cx="2016224" cy="249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601" y="3711521"/>
            <a:ext cx="3936167" cy="297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55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校長演講\91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270" y="3212976"/>
            <a:ext cx="3618230" cy="333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327868" y="476672"/>
            <a:ext cx="4470073" cy="52578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zh-TW" altLang="en-US" sz="4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今年</a:t>
            </a:r>
            <a:r>
              <a:rPr lang="en-US" altLang="zh-TW" sz="4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4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月</a:t>
            </a:r>
            <a:endParaRPr lang="en-US" altLang="zh-TW" sz="40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  <a:defRPr/>
            </a:pPr>
            <a:r>
              <a:rPr lang="zh-TW" altLang="en-US" sz="4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的某一個周末</a:t>
            </a:r>
            <a:r>
              <a:rPr lang="en-US" altLang="zh-TW" sz="4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…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endParaRPr lang="en-US" altLang="zh-TW" sz="4000" dirty="0" smtClean="0">
              <a:solidFill>
                <a:srgbClr val="993300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zh-TW" altLang="en-US" sz="4000" b="1" dirty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為什麼有這麼多家長聚</a:t>
            </a:r>
            <a:r>
              <a:rPr lang="zh-TW" altLang="en-US" sz="4000" b="1" dirty="0" smtClean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在台北市東區的靜</a:t>
            </a:r>
            <a:r>
              <a:rPr lang="zh-TW" altLang="en-US" sz="4000" b="1" dirty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思堂</a:t>
            </a:r>
            <a:r>
              <a:rPr lang="zh-TW" altLang="en-US" sz="4000" b="1" dirty="0" smtClean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？</a:t>
            </a:r>
            <a:endParaRPr lang="en-US" altLang="zh-TW" sz="4000" b="1" dirty="0" smtClean="0">
              <a:solidFill>
                <a:schemeClr val="accent1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endParaRPr lang="en-US" altLang="zh-TW" sz="4000" b="1" dirty="0">
              <a:solidFill>
                <a:schemeClr val="accent1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為什麼有這麼多</a:t>
            </a:r>
            <a:r>
              <a:rPr lang="zh-TW" altLang="en-US" sz="40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人排隊與校長</a:t>
            </a:r>
            <a:r>
              <a:rPr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合</a:t>
            </a:r>
            <a:r>
              <a:rPr lang="zh-TW" altLang="en-US" sz="40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照？</a:t>
            </a:r>
            <a:endParaRPr lang="zh-TW" altLang="en-US" b="1" kern="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5844" name="Picture 2" descr="F:\校長演講\20180303、04慈大附中招生_180413_0088_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941" y="369268"/>
            <a:ext cx="429288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3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2960" y="332656"/>
            <a:ext cx="7543800" cy="2232248"/>
          </a:xfrm>
        </p:spPr>
        <p:txBody>
          <a:bodyPr anchor="ctr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zh-TW" altLang="en-US" sz="5300" b="1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學習無界 人文無限</a:t>
            </a:r>
            <a:r>
              <a:rPr lang="en-US" altLang="zh-TW" sz="5300" b="1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300" b="1" dirty="0" smtClean="0">
                <a:solidFill>
                  <a:srgbClr val="00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300" b="1" dirty="0" smtClean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慈中小 </a:t>
            </a:r>
            <a:r>
              <a:rPr lang="en-US" altLang="zh-TW" sz="5300" b="1" dirty="0" smtClean="0">
                <a:solidFill>
                  <a:srgbClr val="006600"/>
                </a:solidFill>
                <a:latin typeface="標楷體"/>
                <a:ea typeface="標楷體"/>
              </a:rPr>
              <a:t>〜</a:t>
            </a:r>
            <a:r>
              <a:rPr lang="zh-TW" altLang="en-US" sz="5300" b="1" dirty="0" smtClean="0">
                <a:solidFill>
                  <a:srgbClr val="006600"/>
                </a:solidFill>
                <a:latin typeface="標楷體"/>
                <a:ea typeface="標楷體"/>
              </a:rPr>
              <a:t> </a:t>
            </a:r>
            <a:r>
              <a:rPr lang="zh-TW" altLang="en-US" sz="5300" b="1" dirty="0" smtClean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讓孩子成為</a:t>
            </a:r>
            <a:r>
              <a:rPr lang="en-US" altLang="zh-TW" sz="6600" b="1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600" b="1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世界級的人才</a:t>
            </a:r>
            <a:endParaRPr lang="zh-TW" altLang="en-US" sz="66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/>
          <a:srcRect t="25439" b="8041"/>
          <a:stretch/>
        </p:blipFill>
        <p:spPr>
          <a:xfrm>
            <a:off x="11229" y="2780928"/>
            <a:ext cx="9180247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4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26172"/>
          </a:xfrm>
        </p:spPr>
        <p:txBody>
          <a:bodyPr anchor="ctr"/>
          <a:lstStyle/>
          <a:p>
            <a:pPr algn="ctr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慈濟學校教育兩大特色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〜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39456" y="3789040"/>
            <a:ext cx="8310807" cy="216523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zh-TW" altLang="en-US" sz="4800" u="sng" dirty="0">
              <a:solidFill>
                <a:srgbClr val="000099"/>
              </a:solidFill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zh-TW" altLang="en-US" sz="4800" u="sng" dirty="0">
              <a:solidFill>
                <a:srgbClr val="000099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15616" y="1556792"/>
            <a:ext cx="3240360" cy="936104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b="1" u="sng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人文素養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126400" y="1556792"/>
            <a:ext cx="3240360" cy="936104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zh-TW" altLang="en-US" sz="5400" u="sng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國際教育</a:t>
            </a:r>
            <a:endParaRPr lang="en-US" altLang="zh-TW" sz="5400" u="sng" dirty="0">
              <a:solidFill>
                <a:srgbClr val="000099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zh-TW" altLang="en-US" dirty="0"/>
          </a:p>
        </p:txBody>
      </p:sp>
      <p:sp>
        <p:nvSpPr>
          <p:cNvPr id="6" name="向下箭號 5"/>
          <p:cNvSpPr/>
          <p:nvPr/>
        </p:nvSpPr>
        <p:spPr>
          <a:xfrm>
            <a:off x="2411760" y="2636912"/>
            <a:ext cx="720080" cy="7920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下箭號 6"/>
          <p:cNvSpPr/>
          <p:nvPr/>
        </p:nvSpPr>
        <p:spPr>
          <a:xfrm>
            <a:off x="6516216" y="2636912"/>
            <a:ext cx="720080" cy="7920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739220" y="3573016"/>
            <a:ext cx="3965064" cy="1872208"/>
          </a:xfrm>
          <a:prstGeom prst="roundRect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u="sng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品德教育為核心</a:t>
            </a:r>
            <a:endParaRPr lang="zh-TW" altLang="en-US" sz="6000" dirty="0"/>
          </a:p>
        </p:txBody>
      </p:sp>
      <p:sp>
        <p:nvSpPr>
          <p:cNvPr id="9" name="圓角矩形 8"/>
          <p:cNvSpPr/>
          <p:nvPr/>
        </p:nvSpPr>
        <p:spPr>
          <a:xfrm>
            <a:off x="4825656" y="3573016"/>
            <a:ext cx="3965064" cy="1872208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u="sng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國際移動力</a:t>
            </a:r>
          </a:p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012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標題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122368" cy="1020763"/>
          </a:xfrm>
        </p:spPr>
        <p:txBody>
          <a:bodyPr anchor="ctr">
            <a:noAutofit/>
          </a:bodyPr>
          <a:lstStyle/>
          <a:p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教之以德，育之以禮</a:t>
            </a:r>
          </a:p>
        </p:txBody>
      </p:sp>
      <p:sp>
        <p:nvSpPr>
          <p:cNvPr id="74755" name="內容版面配置區 2"/>
          <p:cNvSpPr>
            <a:spLocks noGrp="1"/>
          </p:cNvSpPr>
          <p:nvPr>
            <p:ph idx="1"/>
          </p:nvPr>
        </p:nvSpPr>
        <p:spPr>
          <a:xfrm>
            <a:off x="228600" y="1828800"/>
            <a:ext cx="84582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無禮、哪來理</a:t>
            </a:r>
            <a:r>
              <a:rPr lang="en-US" altLang="zh-TW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marL="0" indent="0">
              <a:buNone/>
            </a:pPr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慈濟學校的禮，不只是禮節、規矩</a:t>
            </a: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而是由內而外的</a:t>
            </a:r>
            <a:r>
              <a:rPr lang="zh-TW" altLang="en-US" sz="48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尊重</a:t>
            </a:r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48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恭敬</a:t>
            </a:r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48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虔誠</a:t>
            </a:r>
            <a:r>
              <a:rPr lang="zh-TW" altLang="en-US" sz="48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由內而形於外的展現</a:t>
            </a:r>
            <a:r>
              <a:rPr lang="en-US" altLang="zh-TW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---</a:t>
            </a:r>
            <a:r>
              <a:rPr lang="zh-TW" altLang="en-US" sz="6600" b="1" dirty="0" smtClean="0">
                <a:solidFill>
                  <a:srgbClr val="3D14A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人文。</a:t>
            </a:r>
            <a:endParaRPr lang="en-US" altLang="zh-TW" sz="6600" b="1" dirty="0" smtClean="0">
              <a:solidFill>
                <a:srgbClr val="3D14A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678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7687816" cy="5184576"/>
          </a:xfrm>
        </p:spPr>
        <p:txBody>
          <a:bodyPr anchor="ctr">
            <a:noAutofit/>
          </a:bodyPr>
          <a:lstStyle/>
          <a:p>
            <a:pPr>
              <a:lnSpc>
                <a:spcPct val="130000"/>
              </a:lnSpc>
            </a:pPr>
            <a:r>
              <a:rPr lang="zh-TW" altLang="en-US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孩子，</a:t>
            </a:r>
            <a:r>
              <a:rPr lang="en-US" altLang="zh-TW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透過老師的引導，</a:t>
            </a:r>
            <a:r>
              <a:rPr lang="en-US" altLang="zh-TW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經</a:t>
            </a:r>
            <a:r>
              <a:rPr lang="zh-TW" altLang="en-US" sz="5500" dirty="0">
                <a:latin typeface="標楷體" panose="03000509000000000000" pitchFamily="65" charset="-120"/>
                <a:ea typeface="標楷體" panose="03000509000000000000" pitchFamily="65" charset="-120"/>
              </a:rPr>
              <a:t>由</a:t>
            </a:r>
            <a:r>
              <a:rPr lang="zh-TW" altLang="en-US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課程的薰陶，</a:t>
            </a:r>
            <a:r>
              <a:rPr lang="en-US" altLang="zh-TW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5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人文與氣質</a:t>
            </a:r>
            <a:r>
              <a:rPr lang="en-US" altLang="zh-TW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自然由內而外展現～</a:t>
            </a:r>
            <a:endParaRPr lang="zh-TW" altLang="en-US" sz="5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058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843222" y="147323"/>
            <a:ext cx="6099016" cy="1152128"/>
          </a:xfrm>
        </p:spPr>
        <p:txBody>
          <a:bodyPr anchor="ctr">
            <a:normAutofit/>
          </a:bodyPr>
          <a:lstStyle/>
          <a:p>
            <a:pPr algn="ctr"/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您看到了什麼？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99451"/>
            <a:ext cx="4169852" cy="5558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348880"/>
            <a:ext cx="4032448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97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您看到了什麼？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61" y="2289588"/>
            <a:ext cx="6802597" cy="4535065"/>
          </a:xfrm>
        </p:spPr>
      </p:pic>
    </p:spTree>
    <p:extLst>
      <p:ext uri="{BB962C8B-B14F-4D97-AF65-F5344CB8AC3E}">
        <p14:creationId xmlns:p14="http://schemas.microsoft.com/office/powerpoint/2010/main" val="42296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標題 1"/>
          <p:cNvSpPr>
            <a:spLocks noGrp="1"/>
          </p:cNvSpPr>
          <p:nvPr>
            <p:ph type="title"/>
          </p:nvPr>
        </p:nvSpPr>
        <p:spPr>
          <a:xfrm>
            <a:off x="406509" y="332656"/>
            <a:ext cx="8280920" cy="868362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不管對象是誰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b="1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虔誠一念心志工行</a:t>
            </a:r>
          </a:p>
        </p:txBody>
      </p:sp>
      <p:pic>
        <p:nvPicPr>
          <p:cNvPr id="76803" name="Picture 3" descr="C:\Users\USER\Desktop\20180805新進同仁研習\37969455_2080598391950716_2154300736056328192_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3672408" cy="5012986"/>
          </a:xfrm>
          <a:noFill/>
        </p:spPr>
      </p:pic>
      <p:pic>
        <p:nvPicPr>
          <p:cNvPr id="76804" name="Picture 4" descr="C:\Users\USER\Desktop\20180805新進同仁研習\37982868_2080597971950758_6864895599292973056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708769" cy="5012986"/>
          </a:xfrm>
          <a:noFill/>
        </p:spPr>
      </p:pic>
    </p:spTree>
    <p:extLst>
      <p:ext uri="{BB962C8B-B14F-4D97-AF65-F5344CB8AC3E}">
        <p14:creationId xmlns:p14="http://schemas.microsoft.com/office/powerpoint/2010/main" val="418882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標題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857950" cy="1096962"/>
          </a:xfrm>
        </p:spPr>
        <p:txBody>
          <a:bodyPr anchor="ctr">
            <a:noAutofit/>
          </a:bodyPr>
          <a:lstStyle/>
          <a:p>
            <a:r>
              <a:rPr lang="zh-TW" altLang="en-US" sz="5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不管在何處，都是</a:t>
            </a:r>
            <a:r>
              <a:rPr lang="zh-TW" altLang="en-US" sz="5000" b="1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恭敬、虔誠</a:t>
            </a:r>
          </a:p>
        </p:txBody>
      </p:sp>
      <p:pic>
        <p:nvPicPr>
          <p:cNvPr id="77827" name="Picture 2" descr="C:\Users\USER\Desktop\20180805新進同仁研習\37918361_2080597921950763_823514160296886272_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990" y="3861048"/>
            <a:ext cx="4320480" cy="2881782"/>
          </a:xfrm>
          <a:noFill/>
        </p:spPr>
      </p:pic>
      <p:pic>
        <p:nvPicPr>
          <p:cNvPr id="77828" name="Picture 3" descr="C:\Users\USER\Desktop\20180805新進同仁研習\37908848_2080598318617390_2517473511224639488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4896544" cy="2774527"/>
          </a:xfrm>
          <a:noFill/>
        </p:spPr>
      </p:pic>
    </p:spTree>
    <p:extLst>
      <p:ext uri="{BB962C8B-B14F-4D97-AF65-F5344CB8AC3E}">
        <p14:creationId xmlns:p14="http://schemas.microsoft.com/office/powerpoint/2010/main" val="351304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251520" y="1340768"/>
            <a:ext cx="4654760" cy="1440160"/>
          </a:xfrm>
        </p:spPr>
        <p:txBody>
          <a:bodyPr>
            <a:noAutofit/>
          </a:bodyPr>
          <a:lstStyle/>
          <a:p>
            <a:r>
              <a:rPr lang="zh-TW" altLang="en-US" sz="4400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建立開闊的格局</a:t>
            </a:r>
            <a:endParaRPr lang="en-US" altLang="zh-TW" sz="4400" dirty="0" smtClean="0">
              <a:solidFill>
                <a:srgbClr val="9900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400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400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開拓不同的視野</a:t>
            </a:r>
            <a:r>
              <a:rPr lang="en-US" altLang="zh-TW" sz="4400" dirty="0" smtClean="0">
                <a:solidFill>
                  <a:srgbClr val="9900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4400" dirty="0">
              <a:solidFill>
                <a:srgbClr val="99003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68960"/>
            <a:ext cx="4330906" cy="2880320"/>
          </a:xfrm>
        </p:spPr>
      </p:pic>
      <p:sp>
        <p:nvSpPr>
          <p:cNvPr id="7" name="文字版面配置區 6"/>
          <p:cNvSpPr>
            <a:spLocks noGrp="1"/>
          </p:cNvSpPr>
          <p:nvPr>
            <p:ph type="body" sz="quarter" idx="3"/>
          </p:nvPr>
        </p:nvSpPr>
        <p:spPr>
          <a:xfrm>
            <a:off x="4765438" y="1636900"/>
            <a:ext cx="4127041" cy="1360051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以戒為制度 </a:t>
            </a:r>
            <a:endParaRPr lang="en-US" altLang="zh-TW" sz="4800" dirty="0" smtClean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以愛為管理</a:t>
            </a:r>
            <a:endParaRPr lang="zh-TW" altLang="en-US" sz="4800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7" b="36670"/>
          <a:stretch/>
        </p:blipFill>
        <p:spPr>
          <a:xfrm>
            <a:off x="4860032" y="3068960"/>
            <a:ext cx="4032448" cy="2869551"/>
          </a:xfrm>
          <a:prstGeom prst="rect">
            <a:avLst/>
          </a:prstGeom>
        </p:spPr>
      </p:pic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611288" y="-171400"/>
            <a:ext cx="7543800" cy="1450757"/>
          </a:xfrm>
        </p:spPr>
        <p:txBody>
          <a:bodyPr anchor="ctr"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人文教育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需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267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馬來西亞獨中的困境與挑戰</a:t>
            </a:r>
            <a:r>
              <a:rPr lang="en-US" altLang="zh-TW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</a:t>
            </a:r>
            <a:r>
              <a:rPr lang="en-US" altLang="zh-TW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dirty="0" smtClean="0">
                <a:solidFill>
                  <a:srgbClr val="0000CC"/>
                </a:solidFill>
                <a:latin typeface="標楷體"/>
                <a:ea typeface="標楷體"/>
              </a:rPr>
              <a:t>〜</a:t>
            </a:r>
            <a:r>
              <a:rPr lang="zh-TW" altLang="en-US" dirty="0" smtClean="0">
                <a:solidFill>
                  <a:srgbClr val="0000CC"/>
                </a:solidFill>
                <a:latin typeface="標楷體"/>
                <a:ea typeface="標楷體"/>
              </a:rPr>
              <a:t>黃德祥</a:t>
            </a:r>
            <a:r>
              <a:rPr lang="en-US" altLang="zh-TW" dirty="0" smtClean="0">
                <a:solidFill>
                  <a:srgbClr val="0000CC"/>
                </a:solidFill>
                <a:latin typeface="標楷體"/>
                <a:ea typeface="標楷體"/>
              </a:rPr>
              <a:t>2018)</a:t>
            </a:r>
            <a:endParaRPr lang="zh-TW" altLang="en-US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7504" y="2348880"/>
            <a:ext cx="9036496" cy="4023360"/>
          </a:xfrm>
        </p:spPr>
        <p:txBody>
          <a:bodyPr>
            <a:normAutofit/>
          </a:bodyPr>
          <a:lstStyle/>
          <a:p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一、「伊斯蘭化」脈絡下的華文教育與困境</a:t>
            </a:r>
            <a:endParaRPr lang="en-US" altLang="zh-TW" sz="36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二、經費困難與招生不易</a:t>
            </a:r>
            <a:endParaRPr lang="en-US" altLang="zh-TW" sz="36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三、師資多元與教師專業發展受限</a:t>
            </a:r>
            <a:endParaRPr lang="en-US" altLang="zh-TW" sz="36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四、統一考試證書未被承認與持續奮鬥</a:t>
            </a:r>
            <a:endParaRPr lang="zh-TW" altLang="en-US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9418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323528" y="692696"/>
            <a:ext cx="8639175" cy="152400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zh-TW" altLang="en-US" sz="4000" b="1" kern="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其實，這些家長都是</a:t>
            </a:r>
            <a:r>
              <a:rPr lang="zh-TW" altLang="en-US" sz="4000" b="1" kern="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為</a:t>
            </a:r>
            <a:r>
              <a:rPr lang="zh-TW" altLang="en-US" sz="4000" b="1" kern="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了孩子人生的</a:t>
            </a:r>
            <a:endParaRPr lang="en-US" altLang="zh-TW" sz="4000" b="1" kern="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  <a:defRPr/>
            </a:pPr>
            <a:r>
              <a:rPr lang="zh-TW" altLang="en-US" sz="4800" b="1" kern="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下一步</a:t>
            </a:r>
            <a:r>
              <a:rPr lang="en-US" altLang="zh-TW" sz="4800" b="1" kern="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!</a:t>
            </a:r>
          </a:p>
          <a:p>
            <a:pPr eaLnBrk="1" hangingPunct="1">
              <a:buFontTx/>
              <a:buNone/>
              <a:defRPr/>
            </a:pPr>
            <a:endParaRPr lang="en-US" altLang="zh-TW" sz="4000" kern="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  <a:defRPr/>
            </a:pPr>
            <a:r>
              <a:rPr lang="zh-TW" altLang="en-US" sz="4000" b="1" kern="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原來</a:t>
            </a:r>
            <a:r>
              <a:rPr lang="en-US" altLang="zh-TW" sz="4000" b="1" kern="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…</a:t>
            </a:r>
          </a:p>
          <a:p>
            <a:pPr eaLnBrk="1" hangingPunct="1">
              <a:buFontTx/>
              <a:buNone/>
              <a:defRPr/>
            </a:pPr>
            <a:r>
              <a:rPr lang="zh-TW" altLang="en-US" sz="4000" b="1" kern="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除了愛孩子，</a:t>
            </a:r>
            <a:endParaRPr lang="en-US" altLang="zh-TW" sz="4000" b="1" kern="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  <a:defRPr/>
            </a:pPr>
            <a:r>
              <a:rPr lang="zh-TW" altLang="en-US" sz="4000" kern="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家長</a:t>
            </a:r>
            <a:r>
              <a:rPr lang="zh-TW" altLang="en-US" sz="4000" kern="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還可以陪他</a:t>
            </a:r>
            <a:endParaRPr lang="en-US" altLang="zh-TW" sz="4000" kern="0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None/>
              <a:defRPr/>
            </a:pPr>
            <a:r>
              <a:rPr lang="zh-TW" altLang="en-US" sz="4400" b="1" kern="0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選擇</a:t>
            </a:r>
            <a:r>
              <a:rPr lang="zh-TW" altLang="en-US" sz="5400" b="1" kern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學校</a:t>
            </a:r>
            <a:r>
              <a:rPr lang="zh-TW" altLang="en-US" sz="4000" kern="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4400" b="1" kern="0" dirty="0" smtClean="0">
                <a:solidFill>
                  <a:srgbClr val="3D14A4"/>
                </a:solidFill>
                <a:latin typeface="標楷體" pitchFamily="65" charset="-120"/>
                <a:ea typeface="標楷體" pitchFamily="65" charset="-120"/>
              </a:rPr>
              <a:t>選擇</a:t>
            </a:r>
            <a:r>
              <a:rPr lang="zh-TW" altLang="en-US" sz="5400" b="1" kern="0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教育</a:t>
            </a:r>
          </a:p>
          <a:p>
            <a:pPr eaLnBrk="1" hangingPunct="1">
              <a:buFontTx/>
              <a:buNone/>
              <a:defRPr/>
            </a:pPr>
            <a:endParaRPr lang="zh-TW" altLang="en-US" sz="4000" kern="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6867" name="Picture 7" descr="F:\校長演講\20180303、04慈大附中招生_180413_011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029" y="1488976"/>
            <a:ext cx="4732674" cy="315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26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2960" y="764704"/>
            <a:ext cx="7543800" cy="1368152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馬來西亞獨中的困境與挑戰</a:t>
            </a:r>
            <a:r>
              <a:rPr lang="en-US" altLang="zh-TW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</a:t>
            </a:r>
            <a:endParaRPr lang="zh-TW" altLang="en-US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55576" y="2348880"/>
            <a:ext cx="7560840" cy="402336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</a:t>
            </a:r>
            <a:r>
              <a:rPr lang="zh-TW" altLang="en-US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師資</a:t>
            </a:r>
            <a:r>
              <a:rPr lang="zh-TW" altLang="en-US" sz="4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來源</a:t>
            </a:r>
            <a:r>
              <a:rPr lang="zh-TW" altLang="en-US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不穩定</a:t>
            </a:r>
            <a:endParaRPr lang="en-US" altLang="zh-TW" sz="40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</a:t>
            </a:r>
            <a:r>
              <a:rPr lang="zh-TW" altLang="en-US" sz="4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師資</a:t>
            </a:r>
            <a:r>
              <a:rPr lang="zh-TW" altLang="en-US" sz="4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專業不足的問題</a:t>
            </a:r>
            <a:endParaRPr lang="en-US" altLang="zh-TW" sz="40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4000" b="1" dirty="0" smtClean="0">
                <a:solidFill>
                  <a:srgbClr val="002060"/>
                </a:solidFill>
                <a:latin typeface="標楷體"/>
                <a:ea typeface="標楷體"/>
              </a:rPr>
              <a:t>、教師專業成長缺乏系統化</a:t>
            </a:r>
            <a:endParaRPr lang="en-US" altLang="zh-TW" sz="4000" b="1" dirty="0" smtClean="0">
              <a:solidFill>
                <a:srgbClr val="002060"/>
              </a:solidFill>
              <a:latin typeface="標楷體"/>
              <a:ea typeface="標楷體"/>
            </a:endParaRPr>
          </a:p>
          <a:p>
            <a:r>
              <a:rPr lang="zh-TW" altLang="en-US" sz="4000" b="1" dirty="0" smtClean="0">
                <a:solidFill>
                  <a:srgbClr val="002060"/>
                </a:solidFill>
                <a:latin typeface="標楷體"/>
                <a:ea typeface="標楷體"/>
              </a:rPr>
              <a:t>四、缺乏教師分享與協作的文化</a:t>
            </a:r>
            <a:endParaRPr lang="en-US" altLang="zh-TW" sz="40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646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馬來西亞獨中的困境與</a:t>
            </a:r>
            <a:r>
              <a:rPr lang="zh-TW" altLang="en-US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挑戰</a:t>
            </a:r>
            <a:r>
              <a:rPr lang="en-US" altLang="zh-TW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 smtClean="0">
                <a:solidFill>
                  <a:srgbClr val="0000CC"/>
                </a:solidFill>
                <a:latin typeface="標楷體"/>
                <a:ea typeface="標楷體"/>
              </a:rPr>
              <a:t>〜</a:t>
            </a:r>
            <a:r>
              <a:rPr lang="zh-TW" altLang="en-US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國際學校的崛起</a:t>
            </a:r>
            <a:r>
              <a:rPr lang="en-US" altLang="zh-TW" dirty="0" smtClean="0">
                <a:solidFill>
                  <a:srgbClr val="0000CC"/>
                </a:solidFill>
                <a:latin typeface="標楷體"/>
                <a:ea typeface="標楷體"/>
              </a:rPr>
              <a:t>〜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80928"/>
            <a:ext cx="8546551" cy="258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8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/>
          </p:nvPr>
        </p:nvSpPr>
        <p:spPr>
          <a:xfrm>
            <a:off x="1187624" y="836712"/>
            <a:ext cx="6984776" cy="252068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5400" b="1" dirty="0" smtClean="0">
                <a:latin typeface="標楷體" pitchFamily="65" charset="-120"/>
                <a:ea typeface="標楷體" pitchFamily="65" charset="-120"/>
              </a:rPr>
              <a:t>◎</a:t>
            </a:r>
            <a:r>
              <a:rPr lang="zh-TW" altLang="en-US" sz="5400" b="1" dirty="0">
                <a:latin typeface="標楷體" pitchFamily="65" charset="-120"/>
                <a:ea typeface="標楷體" pitchFamily="65" charset="-120"/>
              </a:rPr>
              <a:t>相信孩子</a:t>
            </a:r>
            <a:r>
              <a:rPr lang="en-US" altLang="zh-TW" sz="5400" b="1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400" b="1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sz="5400" b="1" dirty="0">
                <a:latin typeface="標楷體" pitchFamily="65" charset="-120"/>
                <a:ea typeface="標楷體" pitchFamily="65" charset="-120"/>
              </a:rPr>
              <a:t>      </a:t>
            </a:r>
            <a:r>
              <a:rPr lang="zh-TW" altLang="en-US" sz="5400" b="1" dirty="0">
                <a:latin typeface="標楷體"/>
                <a:ea typeface="標楷體"/>
              </a:rPr>
              <a:t>◎</a:t>
            </a:r>
            <a:r>
              <a:rPr lang="zh-TW" altLang="en-US" sz="5400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給他機會</a:t>
            </a:r>
            <a:r>
              <a:rPr lang="en-US" altLang="zh-TW" sz="5400" b="1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400" b="1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sz="5400" b="1" dirty="0">
                <a:latin typeface="標楷體" pitchFamily="65" charset="-120"/>
                <a:ea typeface="標楷體" pitchFamily="65" charset="-120"/>
              </a:rPr>
              <a:t>          </a:t>
            </a:r>
            <a:r>
              <a:rPr lang="zh-TW" altLang="en-US" sz="5400" b="1" dirty="0" smtClean="0">
                <a:latin typeface="標楷體"/>
                <a:ea typeface="標楷體"/>
              </a:rPr>
              <a:t>◎</a:t>
            </a:r>
            <a:r>
              <a:rPr lang="zh-TW" altLang="en-US" sz="54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用對方法</a:t>
            </a:r>
            <a:r>
              <a:rPr lang="en-US" altLang="zh-TW" sz="5400" b="1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400" b="1" dirty="0">
                <a:latin typeface="標楷體" pitchFamily="65" charset="-120"/>
                <a:ea typeface="標楷體" pitchFamily="65" charset="-120"/>
              </a:rPr>
            </a:br>
            <a:endParaRPr lang="zh-TW" altLang="en-US" sz="5400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2707" name="Picture 4" descr="M:\105學年度資料\105學年活動照片\20170321全國舞展佳績\縮\_DSC6511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55" y="2614613"/>
            <a:ext cx="4113212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5" descr="M:\105學年度資料\105學年活動照片\20170420科學及生物營\縮\IMG_01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6" y="3357392"/>
            <a:ext cx="3649663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01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4968552" cy="1585440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rgbClr val="002060"/>
                </a:solidFill>
              </a:rPr>
              <a:t>   </a:t>
            </a:r>
            <a:r>
              <a:rPr lang="zh-TW" altLang="en-US" sz="5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誰能相信 </a:t>
            </a:r>
            <a:r>
              <a:rPr lang="en-US" altLang="zh-TW" sz="5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54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115616" y="2636912"/>
            <a:ext cx="4608512" cy="3397821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這些作品來自於初三</a:t>
            </a:r>
            <a:r>
              <a:rPr lang="en-US" altLang="zh-TW" sz="5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54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高一的孩子</a:t>
            </a:r>
            <a:r>
              <a:rPr lang="en-US" altLang="zh-TW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..</a:t>
            </a:r>
            <a:endParaRPr lang="zh-TW" altLang="en-US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C:\Users\Public\Pictures\Sample Pictures\Penguin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304" y="2211073"/>
            <a:ext cx="3268691" cy="326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心形 2">
            <a:hlinkClick r:id="rId3" action="ppaction://hlinkfile"/>
          </p:cNvPr>
          <p:cNvSpPr/>
          <p:nvPr/>
        </p:nvSpPr>
        <p:spPr>
          <a:xfrm>
            <a:off x="4283968" y="4628079"/>
            <a:ext cx="1106693" cy="91418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532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20038" y="976586"/>
            <a:ext cx="9252520" cy="1450757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TW" altLang="en-US" sz="50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◎</a:t>
            </a:r>
            <a:r>
              <a:rPr lang="zh-TW" altLang="en-US" sz="5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為他創造天賦自由的</a:t>
            </a:r>
            <a:r>
              <a:rPr lang="zh-TW" altLang="en-US" sz="5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舞台</a:t>
            </a:r>
            <a:r>
              <a:rPr lang="en-US" altLang="zh-TW" sz="50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0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0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◎</a:t>
            </a:r>
            <a:r>
              <a:rPr lang="zh-TW" altLang="en-US" sz="5000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給他潛能開展的</a:t>
            </a:r>
            <a:r>
              <a:rPr lang="zh-TW" altLang="en-US" sz="5000" dirty="0">
                <a:solidFill>
                  <a:srgbClr val="99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機會</a:t>
            </a:r>
            <a:r>
              <a:rPr lang="en-US" altLang="zh-TW" sz="50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5000" i="1" dirty="0">
                <a:latin typeface="華康魏碑體" panose="03000709000000000000" pitchFamily="65" charset="-120"/>
                <a:ea typeface="華康魏碑體" panose="03000709000000000000" pitchFamily="65" charset="-120"/>
              </a:rPr>
              <a:t>〜</a:t>
            </a:r>
            <a:r>
              <a:rPr lang="zh-TW" altLang="en-US" sz="5000" i="1" dirty="0">
                <a:latin typeface="華康魏碑體" panose="03000709000000000000" pitchFamily="65" charset="-120"/>
                <a:ea typeface="華康魏碑體" panose="03000709000000000000" pitchFamily="65" charset="-120"/>
              </a:rPr>
              <a:t>呈現絲絲入扣的</a:t>
            </a:r>
            <a:r>
              <a:rPr lang="zh-TW" altLang="en-US" sz="5000" i="1" dirty="0">
                <a:latin typeface="華康魏碑體" panose="03000709000000000000" pitchFamily="65" charset="-120"/>
                <a:ea typeface="華康魏碑體" panose="03000709000000000000" pitchFamily="65" charset="-120"/>
                <a:hlinkClick r:id="rId3" action="ppaction://hlinkfile"/>
              </a:rPr>
              <a:t>國樂展演</a:t>
            </a:r>
            <a:r>
              <a:rPr lang="en-US" altLang="zh-TW" sz="5000" i="1" dirty="0">
                <a:latin typeface="華康魏碑體" panose="03000709000000000000" pitchFamily="65" charset="-120"/>
                <a:ea typeface="華康魏碑體" panose="03000709000000000000" pitchFamily="65" charset="-120"/>
              </a:rPr>
              <a:t>〜</a:t>
            </a:r>
            <a:endParaRPr lang="zh-TW" altLang="en-US" sz="5000" i="1" dirty="0">
              <a:solidFill>
                <a:srgbClr val="000099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pic>
        <p:nvPicPr>
          <p:cNvPr id="6146" name="Picture 2" descr="C:\Users\USER\Desktop\20180811\慈中照片\37831488_2080598461950709_681828489191489536_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3705269"/>
            <a:ext cx="4675706" cy="311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32236.t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11" y="2901768"/>
            <a:ext cx="4109372" cy="251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80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504825" y="457201"/>
            <a:ext cx="7886700" cy="1905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◎</a:t>
            </a:r>
            <a:r>
              <a:rPr lang="zh-TW" altLang="en-US" sz="4000" b="1" dirty="0"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給他天賦自由的</a:t>
            </a:r>
            <a:r>
              <a:rPr lang="zh-TW" altLang="en-US" sz="4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舞台</a:t>
            </a:r>
            <a:r>
              <a:rPr lang="zh-TW" altLang="en-US" sz="4000" b="1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4000" b="1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000" b="1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000" b="1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◎</a:t>
            </a:r>
            <a:r>
              <a:rPr lang="zh-TW" altLang="en-US" sz="4000" b="1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給他潛能開展的</a:t>
            </a:r>
            <a:r>
              <a:rPr lang="zh-TW" altLang="en-US" sz="4000" b="1" dirty="0">
                <a:solidFill>
                  <a:srgbClr val="99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機會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〜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他的未來真的會不一樣</a:t>
            </a:r>
            <a:endParaRPr lang="zh-TW" altLang="en-US" sz="4000" dirty="0">
              <a:solidFill>
                <a:srgbClr val="000099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3731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414" y="2362200"/>
            <a:ext cx="4090987" cy="2971800"/>
          </a:xfrm>
        </p:spPr>
      </p:pic>
      <p:pic>
        <p:nvPicPr>
          <p:cNvPr id="73732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1" y="2362200"/>
            <a:ext cx="4062413" cy="2895600"/>
          </a:xfrm>
        </p:spPr>
      </p:pic>
      <p:sp>
        <p:nvSpPr>
          <p:cNvPr id="73733" name="文字方塊 1"/>
          <p:cNvSpPr txBox="1">
            <a:spLocks noChangeArrowheads="1"/>
          </p:cNvSpPr>
          <p:nvPr/>
        </p:nvSpPr>
        <p:spPr bwMode="auto">
          <a:xfrm>
            <a:off x="1143000" y="5510214"/>
            <a:ext cx="6610350" cy="83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002060"/>
                </a:solidFill>
                <a:latin typeface="標楷體" pitchFamily="65" charset="-120"/>
              </a:rPr>
              <a:t>小學部簡紹庭、陳宣瑋、芮子茿代表台灣到日本參加世界青少年創新發明展，榮獲銅牌</a:t>
            </a:r>
          </a:p>
        </p:txBody>
      </p:sp>
    </p:spTree>
    <p:extLst>
      <p:ext uri="{BB962C8B-B14F-4D97-AF65-F5344CB8AC3E}">
        <p14:creationId xmlns:p14="http://schemas.microsoft.com/office/powerpoint/2010/main" val="228732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438556"/>
              </p:ext>
            </p:extLst>
          </p:nvPr>
        </p:nvGraphicFramePr>
        <p:xfrm>
          <a:off x="1045403" y="1368447"/>
          <a:ext cx="7468829" cy="4767338"/>
        </p:xfrm>
        <a:graphic>
          <a:graphicData uri="http://schemas.openxmlformats.org/drawingml/2006/table">
            <a:tbl>
              <a:tblPr/>
              <a:tblGrid>
                <a:gridCol w="22879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175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633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76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68580" marR="68580" marT="34285" marB="3428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Calibri" pitchFamily="34" charset="0"/>
                        </a:rPr>
                        <a:t>正式學習</a:t>
                      </a:r>
                      <a:b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Calibri" pitchFamily="34" charset="0"/>
                        </a:rPr>
                      </a:b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Calibri" pitchFamily="34" charset="0"/>
                        </a:rPr>
                        <a:t>Formal Learning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68580" marR="68580" marT="34285" marB="3428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Calibri" pitchFamily="34" charset="0"/>
                        </a:rPr>
                        <a:t>非正式學習</a:t>
                      </a:r>
                      <a:b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Calibri" pitchFamily="34" charset="0"/>
                        </a:rPr>
                      </a:b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Calibri" pitchFamily="34" charset="0"/>
                        </a:rPr>
                        <a:t>Informal Learning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68580" marR="68580" marT="34285" marB="3428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606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Calibri" pitchFamily="34" charset="0"/>
                        </a:rPr>
                        <a:t>持續創新</a:t>
                      </a: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Calibri" pitchFamily="34" charset="0"/>
                        </a:rPr>
                        <a:t/>
                      </a:r>
                      <a:b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Calibri" pitchFamily="34" charset="0"/>
                        </a:rPr>
                      </a:b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Calibri" pitchFamily="34" charset="0"/>
                        </a:rPr>
                        <a:t>Sustaining Innovation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68580" marR="68580" marT="34285" marB="3428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Calibri" pitchFamily="34" charset="0"/>
                        </a:rPr>
                        <a:t>改善</a:t>
                      </a:r>
                      <a:b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Calibri" pitchFamily="34" charset="0"/>
                        </a:rPr>
                      </a:b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Calibri" pitchFamily="34" charset="0"/>
                        </a:rPr>
                        <a:t>Improve</a:t>
                      </a:r>
                    </a:p>
                  </a:txBody>
                  <a:tcPr marL="68580" marR="68580" marT="34285" marB="34285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8B0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Calibri" pitchFamily="34" charset="0"/>
                        </a:rPr>
                        <a:t>增補</a:t>
                      </a:r>
                      <a:b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Calibri" pitchFamily="34" charset="0"/>
                        </a:rPr>
                      </a:b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Calibri" pitchFamily="34" charset="0"/>
                        </a:rPr>
                        <a:t>Supplement</a:t>
                      </a:r>
                    </a:p>
                  </a:txBody>
                  <a:tcPr marL="68580" marR="68580" marT="34285" marB="342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8B04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300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Calibri" pitchFamily="34" charset="0"/>
                        </a:rPr>
                        <a:t>破壞性創新</a:t>
                      </a:r>
                      <a:b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Calibri" pitchFamily="34" charset="0"/>
                        </a:rPr>
                      </a:b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Calibri" pitchFamily="34" charset="0"/>
                        </a:rPr>
                        <a:t>Disruptive Innovation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68580" marR="68580" marT="34285" marB="3428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Calibri" pitchFamily="34" charset="0"/>
                        </a:rPr>
                        <a:t>再造</a:t>
                      </a:r>
                      <a:b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Calibri" pitchFamily="34" charset="0"/>
                        </a:rPr>
                      </a:b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Calibri" pitchFamily="34" charset="0"/>
                        </a:rPr>
                        <a:t>Reinvent</a:t>
                      </a:r>
                    </a:p>
                  </a:txBody>
                  <a:tcPr marL="68580" marR="68580" marT="34285" marB="34285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8B0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Calibri" pitchFamily="34" charset="0"/>
                        </a:rPr>
                        <a:t>轉化</a:t>
                      </a:r>
                      <a:b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Calibri" pitchFamily="34" charset="0"/>
                        </a:rPr>
                      </a:b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+mn-lt"/>
                          <a:ea typeface="+mn-ea"/>
                          <a:cs typeface="Calibri" pitchFamily="34" charset="0"/>
                        </a:rPr>
                        <a:t>Transform</a:t>
                      </a:r>
                    </a:p>
                  </a:txBody>
                  <a:tcPr marL="68580" marR="68580" marT="34285" marB="3428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8B04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橢圓 8"/>
          <p:cNvSpPr>
            <a:spLocks noChangeAspect="1"/>
          </p:cNvSpPr>
          <p:nvPr/>
        </p:nvSpPr>
        <p:spPr>
          <a:xfrm>
            <a:off x="4264105" y="2965368"/>
            <a:ext cx="2349104" cy="2349104"/>
          </a:xfrm>
          <a:prstGeom prst="ellipse">
            <a:avLst/>
          </a:prstGeom>
          <a:solidFill>
            <a:schemeClr val="bg1"/>
          </a:solidFill>
          <a:ln>
            <a:solidFill>
              <a:srgbClr val="88B0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>
              <a:defRPr/>
            </a:pPr>
            <a:endParaRPr lang="zh-TW" altLang="en-US" sz="1350" b="1" dirty="0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11" name="文字方塊 14"/>
          <p:cNvSpPr txBox="1">
            <a:spLocks noChangeArrowheads="1"/>
          </p:cNvSpPr>
          <p:nvPr/>
        </p:nvSpPr>
        <p:spPr bwMode="auto">
          <a:xfrm>
            <a:off x="5985971" y="3244285"/>
            <a:ext cx="1739830" cy="507831"/>
          </a:xfrm>
          <a:prstGeom prst="rect">
            <a:avLst/>
          </a:prstGeom>
          <a:solidFill>
            <a:srgbClr val="FFFF00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/>
            <a:r>
              <a:rPr lang="zh-TW" altLang="en-US" sz="1350" b="1" dirty="0">
                <a:latin typeface="Garamond"/>
              </a:rPr>
              <a:t>家長、社區</a:t>
            </a:r>
            <a:r>
              <a:rPr lang="zh-TW" altLang="en-US" sz="1350" b="1" dirty="0" smtClean="0">
                <a:latin typeface="Garamond"/>
              </a:rPr>
              <a:t>參與</a:t>
            </a:r>
            <a:endParaRPr lang="en-US" altLang="zh-TW" sz="1350" b="1" dirty="0" smtClean="0">
              <a:latin typeface="Garamond"/>
            </a:endParaRPr>
          </a:p>
          <a:p>
            <a:pPr defTabSz="685800"/>
            <a:r>
              <a:rPr lang="zh-TW" altLang="en-US" sz="1350" b="1" dirty="0" smtClean="0">
                <a:latin typeface="Garamond"/>
              </a:rPr>
              <a:t>課後輔導</a:t>
            </a:r>
            <a:r>
              <a:rPr lang="zh-TW" altLang="en-US" sz="1350" b="1" dirty="0">
                <a:latin typeface="Garamond"/>
              </a:rPr>
              <a:t>、補充教育</a:t>
            </a:r>
          </a:p>
        </p:txBody>
      </p:sp>
      <p:sp>
        <p:nvSpPr>
          <p:cNvPr id="13" name="文字方塊 17"/>
          <p:cNvSpPr txBox="1">
            <a:spLocks noChangeArrowheads="1"/>
          </p:cNvSpPr>
          <p:nvPr/>
        </p:nvSpPr>
        <p:spPr bwMode="auto">
          <a:xfrm>
            <a:off x="5967104" y="4566153"/>
            <a:ext cx="1416292" cy="507831"/>
          </a:xfrm>
          <a:prstGeom prst="rect">
            <a:avLst/>
          </a:prstGeom>
          <a:solidFill>
            <a:srgbClr val="FFC000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/>
            <a:r>
              <a:rPr lang="zh-TW" altLang="en-US" sz="1350" b="1" dirty="0" smtClean="0">
                <a:solidFill>
                  <a:srgbClr val="000000"/>
                </a:solidFill>
                <a:latin typeface="Garamond"/>
              </a:rPr>
              <a:t>翻轉學習</a:t>
            </a:r>
            <a:r>
              <a:rPr lang="zh-TW" altLang="en-US" sz="1350" b="1" dirty="0" smtClean="0">
                <a:solidFill>
                  <a:srgbClr val="0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、翻轉制度、</a:t>
            </a:r>
            <a:r>
              <a:rPr lang="zh-TW" altLang="en-US" sz="1350" b="1" dirty="0" smtClean="0">
                <a:solidFill>
                  <a:srgbClr val="000000"/>
                </a:solidFill>
                <a:latin typeface="Garamond"/>
              </a:rPr>
              <a:t>教育翻轉</a:t>
            </a:r>
            <a:endParaRPr lang="zh-TW" altLang="en-US" sz="1350" b="1" dirty="0">
              <a:solidFill>
                <a:srgbClr val="000000"/>
              </a:solidFill>
              <a:latin typeface="Garamond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3448180" y="3164075"/>
            <a:ext cx="2627359" cy="1896481"/>
            <a:chOff x="3448180" y="3164075"/>
            <a:chExt cx="2627359" cy="1896481"/>
          </a:xfrm>
        </p:grpSpPr>
        <p:sp>
          <p:nvSpPr>
            <p:cNvPr id="12" name="橢圓 11"/>
            <p:cNvSpPr/>
            <p:nvPr/>
          </p:nvSpPr>
          <p:spPr>
            <a:xfrm>
              <a:off x="4779818" y="3576086"/>
              <a:ext cx="1295721" cy="1026319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r>
                <a:rPr lang="zh-TW" altLang="en-US" b="1" dirty="0" smtClean="0">
                  <a:solidFill>
                    <a:srgbClr val="FFFFFF"/>
                  </a:solidFill>
                  <a:latin typeface="Garamond"/>
                </a:rPr>
                <a:t>學習</a:t>
              </a:r>
              <a:r>
                <a:rPr lang="zh-TW" altLang="en-US" b="1" dirty="0">
                  <a:solidFill>
                    <a:srgbClr val="FFFFFF"/>
                  </a:solidFill>
                  <a:latin typeface="Garamond"/>
                </a:rPr>
                <a:t>者</a:t>
              </a:r>
              <a:r>
                <a:rPr lang="zh-TW" altLang="en-US" b="1" dirty="0" smtClean="0">
                  <a:solidFill>
                    <a:srgbClr val="FFFFFF"/>
                  </a:solidFill>
                  <a:latin typeface="Garamond"/>
                </a:rPr>
                <a:t>中心</a:t>
              </a:r>
              <a:endParaRPr lang="zh-TW" altLang="en-US" b="1" dirty="0">
                <a:solidFill>
                  <a:srgbClr val="FFFFFF"/>
                </a:solidFill>
                <a:latin typeface="Garamond"/>
              </a:endParaRPr>
            </a:p>
          </p:txBody>
        </p:sp>
        <p:sp>
          <p:nvSpPr>
            <p:cNvPr id="14" name="文字方塊 18"/>
            <p:cNvSpPr txBox="1">
              <a:spLocks noChangeArrowheads="1"/>
            </p:cNvSpPr>
            <p:nvPr/>
          </p:nvSpPr>
          <p:spPr bwMode="auto">
            <a:xfrm>
              <a:off x="3617063" y="3164075"/>
              <a:ext cx="1230284" cy="507831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685800"/>
              <a:r>
                <a:rPr lang="zh-TW" altLang="en-US" sz="1350" b="1" dirty="0">
                  <a:solidFill>
                    <a:srgbClr val="000000"/>
                  </a:solidFill>
                  <a:latin typeface="Garamond"/>
                </a:rPr>
                <a:t>漸進</a:t>
              </a:r>
              <a:r>
                <a:rPr lang="zh-TW" altLang="en-US" sz="1350" b="1" dirty="0" smtClean="0">
                  <a:solidFill>
                    <a:srgbClr val="000000"/>
                  </a:solidFill>
                  <a:latin typeface="Garamond"/>
                </a:rPr>
                <a:t>式革新</a:t>
              </a:r>
              <a:r>
                <a:rPr lang="en-US" altLang="zh-TW" sz="1350" b="1" dirty="0">
                  <a:solidFill>
                    <a:srgbClr val="000000"/>
                  </a:solidFill>
                  <a:latin typeface="Garamond"/>
                </a:rPr>
                <a:t/>
              </a:r>
              <a:br>
                <a:rPr lang="en-US" altLang="zh-TW" sz="1350" b="1" dirty="0">
                  <a:solidFill>
                    <a:srgbClr val="000000"/>
                  </a:solidFill>
                  <a:latin typeface="Garamond"/>
                </a:rPr>
              </a:br>
              <a:r>
                <a:rPr lang="zh-TW" altLang="en-US" sz="1350" b="1" dirty="0" smtClean="0">
                  <a:solidFill>
                    <a:srgbClr val="000000"/>
                  </a:solidFill>
                  <a:latin typeface="Garamond"/>
                </a:rPr>
                <a:t>創新教學</a:t>
              </a:r>
              <a:endParaRPr lang="zh-TW" altLang="en-US" sz="1350" b="1" dirty="0">
                <a:solidFill>
                  <a:srgbClr val="000000"/>
                </a:solidFill>
                <a:latin typeface="Garamond"/>
              </a:endParaRPr>
            </a:p>
          </p:txBody>
        </p:sp>
        <p:sp>
          <p:nvSpPr>
            <p:cNvPr id="15" name="文字方塊 20"/>
            <p:cNvSpPr txBox="1">
              <a:spLocks noChangeArrowheads="1"/>
            </p:cNvSpPr>
            <p:nvPr/>
          </p:nvSpPr>
          <p:spPr bwMode="auto">
            <a:xfrm>
              <a:off x="3448180" y="4552725"/>
              <a:ext cx="1478962" cy="50783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685800"/>
              <a:r>
                <a:rPr lang="zh-TW" altLang="en-US" sz="1350" b="1" dirty="0" smtClean="0">
                  <a:latin typeface="Garamond"/>
                </a:rPr>
                <a:t>調整上課時間</a:t>
              </a:r>
              <a:endParaRPr lang="en-US" altLang="zh-TW" sz="1350" b="1" dirty="0" smtClean="0">
                <a:latin typeface="Garamond"/>
              </a:endParaRPr>
            </a:p>
            <a:p>
              <a:pPr defTabSz="685800"/>
              <a:r>
                <a:rPr lang="zh-TW" altLang="en-US" sz="1350" b="1" dirty="0" smtClean="0">
                  <a:latin typeface="Garamond"/>
                </a:rPr>
                <a:t>體制內實驗教育</a:t>
              </a:r>
              <a:endParaRPr lang="zh-TW" altLang="en-US" sz="1350" b="1" dirty="0">
                <a:latin typeface="Garamond"/>
              </a:endParaRPr>
            </a:p>
          </p:txBody>
        </p:sp>
      </p:grpSp>
      <p:sp>
        <p:nvSpPr>
          <p:cNvPr id="16" name="標題 1"/>
          <p:cNvSpPr txBox="1">
            <a:spLocks/>
          </p:cNvSpPr>
          <p:nvPr/>
        </p:nvSpPr>
        <p:spPr>
          <a:xfrm>
            <a:off x="182880" y="114300"/>
            <a:ext cx="8801100" cy="1200151"/>
          </a:xfrm>
          <a:prstGeom prst="rect">
            <a:avLst/>
          </a:prstGeom>
          <a:solidFill>
            <a:schemeClr val="accent4"/>
          </a:solidFill>
          <a:ln>
            <a:miter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zh-TW" altLang="en-US" sz="4400" cap="all" spc="-9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教育創新</a:t>
            </a:r>
            <a:r>
              <a:rPr lang="zh-TW" altLang="en-US" sz="4400" cap="all" spc="-9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4400" cap="all" spc="-9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取向</a:t>
            </a:r>
            <a:endParaRPr kumimoji="0" lang="en-US" altLang="zh-TW" sz="4400" b="0" i="0" u="none" strike="noStrike" kern="1200" cap="all" spc="-9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0724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054164"/>
          </a:xfrm>
        </p:spPr>
        <p:txBody>
          <a:bodyPr anchor="ctr">
            <a:normAutofit/>
          </a:bodyPr>
          <a:lstStyle/>
          <a:p>
            <a:pPr algn="ctr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教育創新的層次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9512" y="2087463"/>
            <a:ext cx="866846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TW" sz="26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Chee-Kit </a:t>
            </a:r>
            <a:r>
              <a:rPr lang="en-US" altLang="zh-TW" sz="2600" dirty="0" err="1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Looi</a:t>
            </a:r>
            <a:r>
              <a:rPr lang="en-US" altLang="zh-TW" sz="26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&amp; </a:t>
            </a:r>
            <a:r>
              <a:rPr lang="en-US" altLang="zh-TW" sz="2600" dirty="0" err="1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Laik</a:t>
            </a:r>
            <a:r>
              <a:rPr lang="en-US" altLang="zh-TW" sz="26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600" dirty="0" err="1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Woon</a:t>
            </a:r>
            <a:r>
              <a:rPr lang="en-US" altLang="zh-TW" sz="26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(Eds.) (2015)</a:t>
            </a:r>
          </a:p>
          <a:p>
            <a:pPr marL="268288" indent="-268288"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zh-TW" altLang="en-US" sz="32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教師層次：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由下而上，教師個人的創新作為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68288" indent="-268288"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團隊層次：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團隊或社群共同參與</a:t>
            </a:r>
            <a: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68288" indent="-268288"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zh-TW" altLang="en-US" sz="3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學校層次：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由教師</a:t>
            </a:r>
            <a: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團隊擴散到學校，</a:t>
            </a:r>
            <a:endParaRPr lang="en-US" altLang="zh-TW" sz="32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1200"/>
              </a:spcBef>
            </a:pP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形成學校創新文化</a:t>
            </a:r>
            <a: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  <a:p>
            <a:pPr marL="268288" indent="-268288"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zh-TW" altLang="en-US" sz="32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系統層次：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由於系統的支持，更多學校參與</a:t>
            </a:r>
            <a:endParaRPr lang="en-US" altLang="zh-TW" sz="32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200" dirty="0"/>
          </a:p>
          <a:p>
            <a:r>
              <a:rPr lang="en-US" altLang="zh-TW" sz="2800" dirty="0" smtClean="0">
                <a:solidFill>
                  <a:srgbClr val="92D050"/>
                </a:solidFill>
              </a:rPr>
              <a:t>                       An Ecological Model</a:t>
            </a:r>
          </a:p>
          <a:p>
            <a:endParaRPr lang="en-US" altLang="zh-TW" sz="2800" dirty="0"/>
          </a:p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327" y="71717"/>
            <a:ext cx="2566073" cy="235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26172"/>
          </a:xfrm>
        </p:spPr>
        <p:txBody>
          <a:bodyPr anchor="ctr">
            <a:normAutofit/>
          </a:bodyPr>
          <a:lstStyle/>
          <a:p>
            <a:pPr algn="ctr"/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教育創新的標準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0570" y="1556793"/>
            <a:ext cx="8069902" cy="5232202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World Innovation Summit for Education (WISE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zh-TW" altLang="en-US" sz="3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</a:t>
            </a: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創新</a:t>
            </a:r>
            <a:r>
              <a:rPr lang="zh-TW" altLang="en-US" sz="3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的兩</a:t>
            </a: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</a:t>
            </a:r>
            <a:r>
              <a:rPr lang="zh-TW" altLang="en-US" sz="3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標準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800"/>
              </a:spcBef>
            </a:pPr>
            <a:r>
              <a:rPr lang="en-US" altLang="zh-TW" sz="4000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000" u="sng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創新程度</a:t>
            </a:r>
            <a:r>
              <a:rPr lang="zh-TW" altLang="en-US" sz="4000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新的學習人群產生、新技能、新方式等，創新高低。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1800"/>
              </a:spcBef>
            </a:pPr>
            <a:r>
              <a:rPr lang="en-US" altLang="zh-TW" sz="4000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000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受益範圍與影響力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：超越最初誕生的地方，拓展計畫且帶來被證明的益處。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91136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 idx="4294967295"/>
          </p:nvPr>
        </p:nvSpPr>
        <p:spPr>
          <a:xfrm>
            <a:off x="395537" y="476672"/>
            <a:ext cx="8748464" cy="1052641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TW" sz="4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4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親子天下</a:t>
            </a:r>
            <a:r>
              <a:rPr lang="en-US" altLang="zh-TW" sz="4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en-US" altLang="zh-TW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2017</a:t>
            </a:r>
            <a:r>
              <a:rPr lang="zh-TW" altLang="en-US" sz="40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教育創新四大標準</a:t>
            </a:r>
            <a:endParaRPr lang="zh-TW" altLang="en-US" sz="40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6" y="1529312"/>
            <a:ext cx="2939817" cy="280806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749" y="3713785"/>
            <a:ext cx="3167055" cy="316705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268760"/>
            <a:ext cx="3129660" cy="289711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804" y="3713785"/>
            <a:ext cx="3220848" cy="322084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11560" y="332656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TW" altLang="en-US" sz="36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36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608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971600" y="836712"/>
            <a:ext cx="6248400" cy="35052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45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家長是幫孩子挑選環境</a:t>
            </a:r>
            <a:r>
              <a:rPr lang="en-US" altLang="zh-TW" sz="45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?</a:t>
            </a:r>
            <a:br>
              <a:rPr lang="en-US" altLang="zh-TW" sz="45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5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或是挑老師</a:t>
            </a:r>
            <a:r>
              <a:rPr lang="en-US" altLang="zh-TW" sz="45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?</a:t>
            </a:r>
            <a:r>
              <a:rPr lang="zh-TW" altLang="en-US" sz="45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選同學</a:t>
            </a:r>
            <a:r>
              <a:rPr lang="en-US" altLang="zh-TW" sz="45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?</a:t>
            </a:r>
            <a:br>
              <a:rPr lang="en-US" altLang="zh-TW" sz="45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5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還是，</a:t>
            </a:r>
            <a:r>
              <a:rPr lang="en-US" altLang="zh-TW" sz="45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5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5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學校的</a:t>
            </a:r>
            <a:r>
              <a:rPr lang="en-US" altLang="zh-TW" sz="45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5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5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辦學理念</a:t>
            </a:r>
            <a:r>
              <a:rPr lang="en-US" altLang="zh-TW" sz="45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?</a:t>
            </a:r>
            <a:br>
              <a:rPr lang="en-US" altLang="zh-TW" sz="45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4500" dirty="0" smtClean="0">
              <a:solidFill>
                <a:srgbClr val="002060"/>
              </a:solidFill>
              <a:ea typeface="新細明體" pitchFamily="18" charset="-120"/>
            </a:endParaRPr>
          </a:p>
        </p:txBody>
      </p:sp>
      <p:pic>
        <p:nvPicPr>
          <p:cNvPr id="37891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98382"/>
            <a:ext cx="4190122" cy="2943944"/>
          </a:xfrm>
        </p:spPr>
      </p:pic>
      <p:pic>
        <p:nvPicPr>
          <p:cNvPr id="37893" name="內容版面配置區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4355975" y="2060848"/>
            <a:ext cx="4727717" cy="354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80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8313" y="188641"/>
            <a:ext cx="7964127" cy="999866"/>
          </a:xfrm>
        </p:spPr>
        <p:txBody>
          <a:bodyPr>
            <a:noAutofit/>
          </a:bodyPr>
          <a:lstStyle/>
          <a:p>
            <a:pPr algn="ctr"/>
            <a:r>
              <a:rPr lang="en-US" altLang="zh-TW" sz="4000" b="1" dirty="0" smtClean="0">
                <a:solidFill>
                  <a:srgbClr val="7030A0"/>
                </a:solidFill>
                <a:latin typeface="華康超明體(P)" panose="02020C00000000000000" pitchFamily="18" charset="-120"/>
                <a:ea typeface="華康超明體(P)" panose="02020C00000000000000" pitchFamily="18" charset="-120"/>
              </a:rPr>
              <a:t/>
            </a:r>
            <a:br>
              <a:rPr lang="en-US" altLang="zh-TW" sz="4000" b="1" dirty="0" smtClean="0">
                <a:solidFill>
                  <a:srgbClr val="7030A0"/>
                </a:solidFill>
                <a:latin typeface="華康超明體(P)" panose="02020C00000000000000" pitchFamily="18" charset="-120"/>
                <a:ea typeface="華康超明體(P)" panose="02020C00000000000000" pitchFamily="18" charset="-120"/>
              </a:rPr>
            </a:br>
            <a:endParaRPr lang="zh-TW" altLang="en-US" sz="4000" dirty="0"/>
          </a:p>
        </p:txBody>
      </p:sp>
      <p:sp>
        <p:nvSpPr>
          <p:cNvPr id="3" name="矩形 2"/>
          <p:cNvSpPr/>
          <p:nvPr/>
        </p:nvSpPr>
        <p:spPr>
          <a:xfrm>
            <a:off x="502276" y="1850227"/>
            <a:ext cx="853422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rgbClr val="00B050"/>
                </a:solidFill>
                <a:latin typeface="+mj-ea"/>
                <a:ea typeface="+mj-ea"/>
              </a:rPr>
              <a:t>Imagination is more important than knowledge. </a:t>
            </a:r>
          </a:p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想像比知識更重要。 </a:t>
            </a:r>
            <a:r>
              <a:rPr lang="en-US" altLang="zh-TW" sz="2000" b="1" dirty="0" smtClean="0">
                <a:latin typeface="標楷體"/>
                <a:ea typeface="標楷體"/>
              </a:rPr>
              <a:t>〜</a:t>
            </a:r>
            <a:r>
              <a:rPr lang="en-US" altLang="zh-TW" sz="2000" b="1" dirty="0" smtClean="0">
                <a:latin typeface="+mj-ea"/>
                <a:ea typeface="+mj-ea"/>
              </a:rPr>
              <a:t>by Albert Einstein</a:t>
            </a:r>
            <a:endParaRPr lang="en-US" altLang="zh-TW" sz="2000" b="1" dirty="0" smtClean="0">
              <a:solidFill>
                <a:srgbClr val="0070C0"/>
              </a:solidFill>
              <a:latin typeface="+mj-ea"/>
              <a:ea typeface="+mj-ea"/>
            </a:endParaRPr>
          </a:p>
          <a:p>
            <a:endParaRPr lang="en-US" altLang="zh-TW" sz="2400" b="1" dirty="0" smtClean="0">
              <a:solidFill>
                <a:srgbClr val="0070C0"/>
              </a:solidFill>
              <a:latin typeface="+mj-ea"/>
              <a:ea typeface="+mj-ea"/>
            </a:endParaRPr>
          </a:p>
          <a:p>
            <a:r>
              <a:rPr lang="en-US" altLang="zh-TW" sz="2400" b="1" dirty="0" smtClean="0">
                <a:solidFill>
                  <a:srgbClr val="0070C0"/>
                </a:solidFill>
                <a:latin typeface="+mj-ea"/>
                <a:ea typeface="+mj-ea"/>
              </a:rPr>
              <a:t>Prediction is very different, especially about the future. </a:t>
            </a:r>
          </a:p>
          <a:p>
            <a:r>
              <a:rPr lang="zh-TW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預測是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非常</a:t>
            </a:r>
            <a:r>
              <a:rPr lang="zh-TW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困難的，特別是關於未來的預測更非易事。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r>
              <a:rPr lang="en-US" altLang="zh-TW" sz="3200" b="1" dirty="0" smtClean="0">
                <a:latin typeface="標楷體"/>
                <a:ea typeface="標楷體"/>
              </a:rPr>
              <a:t>〜</a:t>
            </a:r>
            <a:r>
              <a:rPr lang="en-US" altLang="zh-TW" sz="2400" b="1" dirty="0" smtClean="0">
                <a:latin typeface="+mj-ea"/>
                <a:ea typeface="+mj-ea"/>
              </a:rPr>
              <a:t> </a:t>
            </a:r>
            <a:r>
              <a:rPr lang="en-US" altLang="zh-TW" sz="2000" b="1" dirty="0" smtClean="0">
                <a:latin typeface="+mj-ea"/>
                <a:ea typeface="+mj-ea"/>
              </a:rPr>
              <a:t>by  Mark Twain</a:t>
            </a:r>
          </a:p>
          <a:p>
            <a:endParaRPr lang="en-US" altLang="zh-TW" sz="2400" b="1" dirty="0" smtClean="0">
              <a:solidFill>
                <a:srgbClr val="FFC000"/>
              </a:solidFill>
              <a:latin typeface="+mj-ea"/>
              <a:ea typeface="+mj-ea"/>
            </a:endParaRPr>
          </a:p>
          <a:p>
            <a:r>
              <a:rPr lang="en-US" altLang="zh-TW" sz="2400" b="1" dirty="0" smtClean="0">
                <a:solidFill>
                  <a:srgbClr val="C00000"/>
                </a:solidFill>
                <a:latin typeface="+mj-ea"/>
                <a:ea typeface="+mj-ea"/>
              </a:rPr>
              <a:t>The best way to predict the future is to invent it. </a:t>
            </a:r>
            <a:endParaRPr lang="en-US" altLang="zh-TW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預測未來最好的方法就是創造未來。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b="1" dirty="0" smtClean="0">
                <a:latin typeface="標楷體"/>
                <a:ea typeface="標楷體"/>
              </a:rPr>
              <a:t>〜</a:t>
            </a:r>
            <a:r>
              <a:rPr lang="en-US" altLang="zh-TW" b="1" dirty="0" smtClean="0">
                <a:latin typeface="+mj-ea"/>
                <a:ea typeface="+mj-ea"/>
              </a:rPr>
              <a:t>by Peter Drucker </a:t>
            </a:r>
            <a:endParaRPr lang="zh-TW" alt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63639" y="526788"/>
            <a:ext cx="8255358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4000" dirty="0" smtClean="0">
                <a:latin typeface="華康超明體(P)" panose="02020C00000000000000" pitchFamily="18" charset="-120"/>
                <a:ea typeface="華康超明體(P)" panose="02020C00000000000000" pitchFamily="18" charset="-120"/>
              </a:rPr>
              <a:t>明日獨中校長</a:t>
            </a:r>
            <a:endParaRPr lang="en-US" altLang="zh-TW" sz="4000" dirty="0" smtClean="0">
              <a:latin typeface="華康超明體(P)" panose="02020C00000000000000" pitchFamily="18" charset="-120"/>
              <a:ea typeface="華康超明體(P)" panose="02020C00000000000000" pitchFamily="18" charset="-120"/>
            </a:endParaRPr>
          </a:p>
          <a:p>
            <a:pPr algn="ctr"/>
            <a:r>
              <a:rPr lang="zh-TW" altLang="en-US" sz="4000" dirty="0" smtClean="0">
                <a:latin typeface="華康超明體(P)" panose="02020C00000000000000" pitchFamily="18" charset="-120"/>
                <a:ea typeface="華康超明體(P)" panose="02020C00000000000000" pitchFamily="18" charset="-120"/>
              </a:rPr>
              <a:t>未來想像</a:t>
            </a:r>
            <a:r>
              <a:rPr lang="en-US" altLang="zh-TW" sz="4000" dirty="0" smtClean="0">
                <a:latin typeface="華康超明體(P)" panose="02020C00000000000000" pitchFamily="18" charset="-120"/>
                <a:ea typeface="華康超明體(P)" panose="02020C00000000000000" pitchFamily="18" charset="-120"/>
              </a:rPr>
              <a:t>...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67915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422201" y="6301433"/>
            <a:ext cx="8205651" cy="457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2"/>
              </a:rPr>
              <a:t>https</a:t>
            </a:r>
            <a:r>
              <a:rPr lang="en-US" altLang="zh-TW" sz="2000" dirty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2"/>
              </a:rPr>
              <a:t>://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2"/>
              </a:rPr>
              <a:t>www.youtube.com/watch?v=ZjM-k6cdo1w</a:t>
            </a:r>
            <a:endParaRPr lang="en-US" altLang="zh-TW" sz="20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/>
            <a:endParaRPr lang="en-US" altLang="zh-TW" sz="40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/>
            <a:endParaRPr lang="en-US" altLang="zh-TW" sz="40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/>
            <a:endParaRPr lang="en-US" altLang="zh-TW" sz="40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/>
            <a:endParaRPr lang="en-US" altLang="zh-TW" sz="40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/>
            <a:endParaRPr lang="en-US" altLang="zh-TW" sz="4000" dirty="0">
              <a:solidFill>
                <a:srgbClr val="C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/>
            <a:endParaRPr lang="en-US" altLang="zh-TW" sz="4000" dirty="0" smtClean="0">
              <a:solidFill>
                <a:srgbClr val="C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/>
            <a:endParaRPr lang="zh-TW" altLang="en-US" sz="4000" dirty="0">
              <a:solidFill>
                <a:srgbClr val="C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01" y="2510077"/>
            <a:ext cx="5523451" cy="414258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855" y="2533722"/>
            <a:ext cx="2544625" cy="339283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22201" y="571085"/>
            <a:ext cx="82056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Wingdings" panose="05000000000000000000" pitchFamily="2" charset="2"/>
              <a:buChar char="Ø"/>
            </a:pPr>
            <a:r>
              <a:rPr lang="en-US" altLang="zh-TW" sz="2400" dirty="0">
                <a:solidFill>
                  <a:srgbClr val="00B05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Paul </a:t>
            </a:r>
            <a:r>
              <a:rPr lang="en-US" altLang="zh-TW" sz="2400" dirty="0" smtClean="0">
                <a:solidFill>
                  <a:srgbClr val="00B05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Tough</a:t>
            </a:r>
            <a:r>
              <a:rPr lang="en-US" altLang="zh-TW" sz="2000" dirty="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《</a:t>
            </a:r>
            <a:r>
              <a:rPr lang="en-US" altLang="zh-TW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Helping Children Succeed: What Works and </a:t>
            </a:r>
            <a:r>
              <a:rPr lang="en-US" altLang="zh-TW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Why</a:t>
            </a:r>
            <a:r>
              <a:rPr lang="en-US" altLang="zh-TW" sz="2000" dirty="0" smtClean="0">
                <a:solidFill>
                  <a:srgbClr val="0070C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》</a:t>
            </a:r>
          </a:p>
          <a:p>
            <a:pPr marL="266700" indent="-180975" fontAlgn="base"/>
            <a:r>
              <a:rPr lang="en-US" altLang="zh-TW" sz="20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從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真實挑戰中學習，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培養學生擁有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面對挫敗卻能堅持的恆毅力、熱情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、自我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控制等</a:t>
            </a:r>
            <a:r>
              <a:rPr lang="zh-TW" altLang="en-US" sz="32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非認知能力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，才是迎戰未來的</a:t>
            </a:r>
            <a:r>
              <a:rPr lang="zh-TW" altLang="en-US" sz="32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關鍵能力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   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5952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2"/>
          <p:cNvSpPr txBox="1">
            <a:spLocks/>
          </p:cNvSpPr>
          <p:nvPr/>
        </p:nvSpPr>
        <p:spPr>
          <a:xfrm>
            <a:off x="466229" y="1340768"/>
            <a:ext cx="8201253" cy="52660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zh-TW"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zh-TW"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zh-TW" sz="16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zh-TW" sz="1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zh-TW" sz="1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zh-TW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zh-TW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zh-TW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▪"/>
              <a:defRPr lang="zh-TW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zh-TW" altLang="en-US" sz="3200" u="sng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全球視野</a:t>
            </a:r>
            <a:r>
              <a:rPr lang="zh-TW" altLang="en-US" sz="3200" u="sng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3200" u="sng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在地行動 </a:t>
            </a:r>
            <a:endParaRPr lang="en-US" altLang="zh-TW" sz="3200" u="sng" dirty="0" smtClean="0">
              <a:latin typeface="標楷體" panose="03000509000000000000" pitchFamily="65" charset="-120"/>
              <a:ea typeface="標楷體" panose="03000509000000000000" pitchFamily="65" charset="-120"/>
              <a:cs typeface="Arial Unicode MS" pitchFamily="34" charset="-120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Think globally, act locally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  <a:cs typeface="Arial Unicode MS" pitchFamily="34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3200" b="1" u="sng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在地國際化</a:t>
            </a:r>
            <a:r>
              <a:rPr lang="en-US" altLang="zh-TW" sz="3200" b="1" u="sng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/</a:t>
            </a:r>
            <a:r>
              <a:rPr lang="zh-TW" altLang="en-US" sz="3200" b="1" u="sng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流動正義</a:t>
            </a:r>
            <a:r>
              <a:rPr lang="en-US" altLang="zh-TW" sz="3200" b="1" u="sng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/</a:t>
            </a:r>
            <a:r>
              <a:rPr lang="zh-TW" altLang="en-US" sz="3200" b="1" u="sng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連結世界</a:t>
            </a:r>
            <a:r>
              <a:rPr lang="zh-TW" altLang="en-US" sz="2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　</a:t>
            </a:r>
            <a:endParaRPr lang="en-US" altLang="zh-TW" sz="24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 Unicode MS" pitchFamily="34" charset="-120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Intercultural Competence for All Global Citizenship</a:t>
            </a:r>
          </a:p>
          <a:p>
            <a:pPr>
              <a:spcBef>
                <a:spcPts val="600"/>
              </a:spcBef>
            </a:pPr>
            <a:r>
              <a:rPr lang="zh-TW" altLang="en-US" sz="3000" b="1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在全球化下</a:t>
            </a:r>
            <a:r>
              <a:rPr lang="zh-TW" altLang="en-US" sz="3000" b="1" u="sng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， </a:t>
            </a:r>
            <a:r>
              <a:rPr lang="zh-TW" altLang="en-US" sz="3000" b="1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每個人都必須跟世界一起學習</a:t>
            </a:r>
            <a:endParaRPr lang="en-US" altLang="zh-TW" sz="3000" b="1" u="sng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 Unicode MS" pitchFamily="34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2800" b="1" u="sng" dirty="0" smtClean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所有人</a:t>
            </a:r>
            <a:r>
              <a:rPr lang="zh-TW" altLang="en-US" sz="2800" b="1" u="sng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都要變成國際人才</a:t>
            </a:r>
            <a:r>
              <a:rPr lang="en-US" altLang="zh-TW" sz="2800" b="1" u="sng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by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Marcelo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Suárez-Orozco/UCLA</a:t>
            </a:r>
          </a:p>
          <a:p>
            <a:pPr>
              <a:spcBef>
                <a:spcPts val="600"/>
              </a:spcBef>
            </a:pPr>
            <a:r>
              <a:rPr lang="zh-TW" altLang="en-US" sz="3600" b="1" u="sng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教師全球素養 </a:t>
            </a:r>
            <a:endParaRPr lang="en-US" altLang="zh-TW" sz="3600" b="1" u="sng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TW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 </a:t>
            </a:r>
            <a:r>
              <a:rPr lang="en-US" altLang="zh-TW" sz="2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Global Competence</a:t>
            </a:r>
            <a:r>
              <a:rPr lang="zh-TW" altLang="en-US" sz="2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endParaRPr lang="en-US" altLang="zh-TW" sz="28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endParaRPr lang="en-US" altLang="zh-TW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38139"/>
          </a:xfrm>
        </p:spPr>
        <p:txBody>
          <a:bodyPr anchor="ctr">
            <a:normAutofit/>
          </a:bodyPr>
          <a:lstStyle/>
          <a:p>
            <a:pPr algn="ctr"/>
            <a:r>
              <a:rPr lang="zh-TW" altLang="en-US" sz="4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未來</a:t>
            </a:r>
            <a:r>
              <a:rPr lang="zh-TW" altLang="en-US" sz="4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想像</a:t>
            </a:r>
            <a:r>
              <a:rPr lang="en-US" altLang="zh-TW" sz="4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 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連結世界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86345" y="4581128"/>
            <a:ext cx="4218097" cy="205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5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982156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現在，與您分享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〜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06" name="Google Shape;206;p2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83</a:t>
            </a:fld>
            <a:endParaRPr/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B08641A0-610F-446F-91E3-5CCC9F4FB5AF}"/>
              </a:ext>
            </a:extLst>
          </p:cNvPr>
          <p:cNvSpPr txBox="1"/>
          <p:nvPr/>
        </p:nvSpPr>
        <p:spPr>
          <a:xfrm>
            <a:off x="1040132" y="1844824"/>
            <a:ext cx="7295284" cy="30469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>
                <a:schemeClr val="bg1"/>
              </a:buClr>
            </a:pP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sz="4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所台灣後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山</a:t>
            </a:r>
            <a:r>
              <a:rPr lang="zh-TW" altLang="en-US" sz="4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  <a:endParaRPr lang="en-US" altLang="zh-TW" sz="4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buClr>
                <a:schemeClr val="bg1"/>
              </a:buClr>
            </a:pPr>
            <a:r>
              <a:rPr lang="zh-TW" altLang="en-US" sz="4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新課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綱課程發展</a:t>
            </a:r>
            <a:endParaRPr lang="en-US" altLang="zh-TW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buClr>
                <a:schemeClr val="bg1"/>
              </a:buClr>
            </a:pPr>
            <a:r>
              <a:rPr lang="zh-TW" altLang="en-US" sz="4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endParaRPr lang="en-US" altLang="zh-TW" sz="4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buClr>
                <a:schemeClr val="bg1"/>
              </a:buClr>
            </a:pPr>
            <a:r>
              <a:rPr lang="zh-TW" altLang="en-US" sz="4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校長領導的故事</a:t>
            </a:r>
            <a:endParaRPr lang="en-US" altLang="zh-TW" sz="4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977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FFD342F9-3F00-4E7C-9ECE-9842213406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84</a:t>
            </a:fld>
            <a:endParaRPr lang="en"/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E0DA3F0B-74C2-444E-9005-15BFC7DA9BAC}"/>
              </a:ext>
            </a:extLst>
          </p:cNvPr>
          <p:cNvSpPr txBox="1"/>
          <p:nvPr/>
        </p:nvSpPr>
        <p:spPr>
          <a:xfrm>
            <a:off x="1" y="141769"/>
            <a:ext cx="5972537" cy="584775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標楷體"/>
                <a:ea typeface="標楷體"/>
              </a:rPr>
              <a:t>◎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課綱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的準備：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從０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到前導</a:t>
            </a: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520861" y="1170490"/>
            <a:ext cx="7627716" cy="545022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3200" b="1" dirty="0" smtClean="0">
                <a:solidFill>
                  <a:srgbClr val="C00000"/>
                </a:solidFill>
                <a:latin typeface="標楷體"/>
                <a:ea typeface="標楷體"/>
              </a:rPr>
              <a:t>〜</a:t>
            </a:r>
            <a:r>
              <a:rPr lang="en-US" altLang="zh-TW" sz="32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2017</a:t>
            </a:r>
            <a:r>
              <a:rPr lang="zh-TW" altLang="en-US" sz="32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2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開學前</a:t>
            </a:r>
            <a:r>
              <a:rPr lang="en-US" altLang="zh-TW" sz="32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en-US" altLang="zh-TW" sz="3200" b="1" dirty="0" smtClean="0">
                <a:solidFill>
                  <a:srgbClr val="C00000"/>
                </a:solidFill>
                <a:latin typeface="標楷體"/>
                <a:ea typeface="標楷體"/>
              </a:rPr>
              <a:t>〜</a:t>
            </a:r>
            <a:endParaRPr lang="en-US" altLang="zh-TW" sz="32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TW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學校願景：無</a:t>
            </a:r>
            <a:endParaRPr lang="en-US" altLang="zh-TW" sz="4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學生圖像：</a:t>
            </a:r>
            <a:r>
              <a:rPr lang="zh-TW" altLang="en-US" sz="4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</a:t>
            </a:r>
            <a:endParaRPr lang="en-US" altLang="zh-TW" sz="4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試行校訂必修：沒有</a:t>
            </a:r>
            <a:endParaRPr lang="en-US" altLang="zh-TW" sz="4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試行多元選修：沒有</a:t>
            </a:r>
            <a:endParaRPr lang="en-US" altLang="zh-TW" sz="4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面對新課綱：不知所措</a:t>
            </a:r>
            <a:endParaRPr lang="en-US" altLang="zh-TW" sz="40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526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FFD342F9-3F00-4E7C-9ECE-9842213406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85</a:t>
            </a:fld>
            <a:endParaRPr lang="en"/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E0DA3F0B-74C2-444E-9005-15BFC7DA9BAC}"/>
              </a:ext>
            </a:extLst>
          </p:cNvPr>
          <p:cNvSpPr txBox="1"/>
          <p:nvPr/>
        </p:nvSpPr>
        <p:spPr>
          <a:xfrm>
            <a:off x="1" y="141769"/>
            <a:ext cx="5972537" cy="584775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◎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課綱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的準備：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從０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到前導</a:t>
            </a: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520860" y="1170490"/>
            <a:ext cx="8623140" cy="545022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3200" b="1" dirty="0" smtClean="0">
                <a:solidFill>
                  <a:srgbClr val="C00000"/>
                </a:solidFill>
                <a:latin typeface="標楷體"/>
                <a:ea typeface="標楷體"/>
              </a:rPr>
              <a:t>〜</a:t>
            </a:r>
            <a:r>
              <a:rPr lang="zh-TW" altLang="en-US" sz="3200" b="1" dirty="0" smtClean="0">
                <a:solidFill>
                  <a:srgbClr val="C00000"/>
                </a:solidFill>
                <a:latin typeface="標楷體"/>
                <a:ea typeface="標楷體"/>
              </a:rPr>
              <a:t>八個月之後</a:t>
            </a:r>
            <a:r>
              <a:rPr lang="en-US" altLang="zh-TW" sz="3200" b="1" dirty="0" smtClean="0">
                <a:solidFill>
                  <a:srgbClr val="C00000"/>
                </a:solidFill>
                <a:latin typeface="標楷體"/>
                <a:ea typeface="標楷體"/>
              </a:rPr>
              <a:t>〜</a:t>
            </a:r>
            <a:endParaRPr lang="en-US" altLang="zh-TW" sz="32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邁入</a:t>
            </a:r>
            <a:r>
              <a:rPr lang="en-US" altLang="zh-TW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2018</a:t>
            </a:r>
            <a:r>
              <a:rPr lang="zh-TW" altLang="en-US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年：</a:t>
            </a:r>
            <a:endParaRPr lang="en-US" altLang="zh-TW" sz="36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通過高中優質化新課綱高中前導學校申請</a:t>
            </a:r>
            <a:endParaRPr lang="en-US" altLang="zh-TW" sz="3600" b="1" dirty="0" smtClean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學校願景：確立</a:t>
            </a:r>
            <a:endParaRPr lang="en-US" altLang="zh-TW" sz="36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學生圖像</a:t>
            </a:r>
            <a:r>
              <a:rPr lang="zh-TW" altLang="en-US" sz="3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確定</a:t>
            </a:r>
            <a:endParaRPr lang="en-US" altLang="zh-TW" sz="36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試行校訂必修</a:t>
            </a:r>
            <a:r>
              <a:rPr lang="zh-TW" altLang="en-US" sz="3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</a:t>
            </a:r>
            <a:endParaRPr lang="en-US" altLang="zh-TW" sz="36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試行多元選修：是</a:t>
            </a:r>
            <a:endParaRPr lang="en-US" altLang="zh-TW" sz="36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面對新課綱：充滿信心</a:t>
            </a:r>
            <a:endParaRPr lang="en-US" altLang="zh-TW" sz="36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705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组 118"/>
          <p:cNvGrpSpPr/>
          <p:nvPr/>
        </p:nvGrpSpPr>
        <p:grpSpPr>
          <a:xfrm>
            <a:off x="3238500" y="182088"/>
            <a:ext cx="5499920" cy="6263597"/>
            <a:chOff x="803275" y="222250"/>
            <a:chExt cx="2416175" cy="2063750"/>
          </a:xfrm>
          <a:solidFill>
            <a:schemeClr val="bg1">
              <a:lumMod val="85000"/>
            </a:schemeClr>
          </a:solidFill>
        </p:grpSpPr>
        <p:sp>
          <p:nvSpPr>
            <p:cNvPr id="120" name="Freeform 179"/>
            <p:cNvSpPr>
              <a:spLocks/>
            </p:cNvSpPr>
            <p:nvPr/>
          </p:nvSpPr>
          <p:spPr bwMode="auto">
            <a:xfrm>
              <a:off x="863600" y="1009650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21" name="Freeform 180"/>
            <p:cNvSpPr>
              <a:spLocks/>
            </p:cNvSpPr>
            <p:nvPr/>
          </p:nvSpPr>
          <p:spPr bwMode="auto">
            <a:xfrm>
              <a:off x="819150" y="1666875"/>
              <a:ext cx="15875" cy="41275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2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8" y="26"/>
                </a:cxn>
                <a:cxn ang="0">
                  <a:pos x="8" y="26"/>
                </a:cxn>
                <a:cxn ang="0">
                  <a:pos x="10" y="26"/>
                </a:cxn>
                <a:cxn ang="0">
                  <a:pos x="10" y="26"/>
                </a:cxn>
                <a:cxn ang="0">
                  <a:pos x="10" y="20"/>
                </a:cxn>
                <a:cxn ang="0">
                  <a:pos x="10" y="20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10" h="26">
                  <a:moveTo>
                    <a:pt x="6" y="2"/>
                  </a:moveTo>
                  <a:lnTo>
                    <a:pt x="6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22" name="Freeform 181"/>
            <p:cNvSpPr>
              <a:spLocks/>
            </p:cNvSpPr>
            <p:nvPr/>
          </p:nvSpPr>
          <p:spPr bwMode="auto">
            <a:xfrm>
              <a:off x="1165225" y="2279650"/>
              <a:ext cx="6350" cy="635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23" name="Freeform 182"/>
            <p:cNvSpPr>
              <a:spLocks/>
            </p:cNvSpPr>
            <p:nvPr/>
          </p:nvSpPr>
          <p:spPr bwMode="auto">
            <a:xfrm>
              <a:off x="2876550" y="568325"/>
              <a:ext cx="6350" cy="63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0" y="2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24" name="Freeform 183"/>
            <p:cNvSpPr>
              <a:spLocks/>
            </p:cNvSpPr>
            <p:nvPr/>
          </p:nvSpPr>
          <p:spPr bwMode="auto">
            <a:xfrm>
              <a:off x="1492250" y="374650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25" name="Freeform 184"/>
            <p:cNvSpPr>
              <a:spLocks/>
            </p:cNvSpPr>
            <p:nvPr/>
          </p:nvSpPr>
          <p:spPr bwMode="auto">
            <a:xfrm>
              <a:off x="895350" y="1241425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26" name="Freeform 185"/>
            <p:cNvSpPr>
              <a:spLocks/>
            </p:cNvSpPr>
            <p:nvPr/>
          </p:nvSpPr>
          <p:spPr bwMode="auto">
            <a:xfrm>
              <a:off x="1165225" y="2263775"/>
              <a:ext cx="12700" cy="1587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6" y="6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8" h="10">
                  <a:moveTo>
                    <a:pt x="8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6" y="6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27" name="Freeform 186"/>
            <p:cNvSpPr>
              <a:spLocks/>
            </p:cNvSpPr>
            <p:nvPr/>
          </p:nvSpPr>
          <p:spPr bwMode="auto">
            <a:xfrm>
              <a:off x="1181100" y="527050"/>
              <a:ext cx="22225" cy="12700"/>
            </a:xfrm>
            <a:custGeom>
              <a:avLst/>
              <a:gdLst/>
              <a:ahLst/>
              <a:cxnLst>
                <a:cxn ang="0">
                  <a:pos x="6" y="8"/>
                </a:cxn>
                <a:cxn ang="0">
                  <a:pos x="6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4" y="6"/>
                </a:cxn>
                <a:cxn ang="0">
                  <a:pos x="14" y="6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8" y="6"/>
                </a:cxn>
                <a:cxn ang="0">
                  <a:pos x="8" y="6"/>
                </a:cxn>
                <a:cxn ang="0">
                  <a:pos x="8" y="6"/>
                </a:cxn>
                <a:cxn ang="0">
                  <a:pos x="8" y="6"/>
                </a:cxn>
                <a:cxn ang="0">
                  <a:pos x="8" y="6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8" y="2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6" y="8"/>
                </a:cxn>
                <a:cxn ang="0">
                  <a:pos x="6" y="8"/>
                </a:cxn>
              </a:cxnLst>
              <a:rect l="0" t="0" r="r" b="b"/>
              <a:pathLst>
                <a:path w="14" h="8">
                  <a:moveTo>
                    <a:pt x="6" y="8"/>
                  </a:moveTo>
                  <a:lnTo>
                    <a:pt x="6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8"/>
                  </a:lnTo>
                  <a:lnTo>
                    <a:pt x="6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28" name="Freeform 187"/>
            <p:cNvSpPr>
              <a:spLocks/>
            </p:cNvSpPr>
            <p:nvPr/>
          </p:nvSpPr>
          <p:spPr bwMode="auto">
            <a:xfrm>
              <a:off x="1190625" y="520700"/>
              <a:ext cx="3175" cy="3175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29" name="Freeform 188"/>
            <p:cNvSpPr>
              <a:spLocks/>
            </p:cNvSpPr>
            <p:nvPr/>
          </p:nvSpPr>
          <p:spPr bwMode="auto">
            <a:xfrm>
              <a:off x="2463800" y="981075"/>
              <a:ext cx="111125" cy="171450"/>
            </a:xfrm>
            <a:custGeom>
              <a:avLst/>
              <a:gdLst/>
              <a:ahLst/>
              <a:cxnLst>
                <a:cxn ang="0">
                  <a:pos x="62" y="52"/>
                </a:cxn>
                <a:cxn ang="0">
                  <a:pos x="54" y="62"/>
                </a:cxn>
                <a:cxn ang="0">
                  <a:pos x="52" y="56"/>
                </a:cxn>
                <a:cxn ang="0">
                  <a:pos x="50" y="52"/>
                </a:cxn>
                <a:cxn ang="0">
                  <a:pos x="50" y="44"/>
                </a:cxn>
                <a:cxn ang="0">
                  <a:pos x="40" y="42"/>
                </a:cxn>
                <a:cxn ang="0">
                  <a:pos x="36" y="30"/>
                </a:cxn>
                <a:cxn ang="0">
                  <a:pos x="32" y="26"/>
                </a:cxn>
                <a:cxn ang="0">
                  <a:pos x="42" y="26"/>
                </a:cxn>
                <a:cxn ang="0">
                  <a:pos x="38" y="24"/>
                </a:cxn>
                <a:cxn ang="0">
                  <a:pos x="40" y="18"/>
                </a:cxn>
                <a:cxn ang="0">
                  <a:pos x="56" y="18"/>
                </a:cxn>
                <a:cxn ang="0">
                  <a:pos x="52" y="16"/>
                </a:cxn>
                <a:cxn ang="0">
                  <a:pos x="54" y="6"/>
                </a:cxn>
                <a:cxn ang="0">
                  <a:pos x="54" y="2"/>
                </a:cxn>
                <a:cxn ang="0">
                  <a:pos x="46" y="2"/>
                </a:cxn>
                <a:cxn ang="0">
                  <a:pos x="40" y="0"/>
                </a:cxn>
                <a:cxn ang="0">
                  <a:pos x="28" y="6"/>
                </a:cxn>
                <a:cxn ang="0">
                  <a:pos x="18" y="10"/>
                </a:cxn>
                <a:cxn ang="0">
                  <a:pos x="16" y="12"/>
                </a:cxn>
                <a:cxn ang="0">
                  <a:pos x="8" y="14"/>
                </a:cxn>
                <a:cxn ang="0">
                  <a:pos x="4" y="22"/>
                </a:cxn>
                <a:cxn ang="0">
                  <a:pos x="0" y="28"/>
                </a:cxn>
                <a:cxn ang="0">
                  <a:pos x="6" y="36"/>
                </a:cxn>
                <a:cxn ang="0">
                  <a:pos x="8" y="34"/>
                </a:cxn>
                <a:cxn ang="0">
                  <a:pos x="8" y="44"/>
                </a:cxn>
                <a:cxn ang="0">
                  <a:pos x="8" y="46"/>
                </a:cxn>
                <a:cxn ang="0">
                  <a:pos x="14" y="54"/>
                </a:cxn>
                <a:cxn ang="0">
                  <a:pos x="20" y="60"/>
                </a:cxn>
                <a:cxn ang="0">
                  <a:pos x="24" y="66"/>
                </a:cxn>
                <a:cxn ang="0">
                  <a:pos x="32" y="70"/>
                </a:cxn>
                <a:cxn ang="0">
                  <a:pos x="32" y="70"/>
                </a:cxn>
                <a:cxn ang="0">
                  <a:pos x="24" y="80"/>
                </a:cxn>
                <a:cxn ang="0">
                  <a:pos x="22" y="84"/>
                </a:cxn>
                <a:cxn ang="0">
                  <a:pos x="20" y="82"/>
                </a:cxn>
                <a:cxn ang="0">
                  <a:pos x="18" y="90"/>
                </a:cxn>
                <a:cxn ang="0">
                  <a:pos x="28" y="102"/>
                </a:cxn>
                <a:cxn ang="0">
                  <a:pos x="46" y="108"/>
                </a:cxn>
                <a:cxn ang="0">
                  <a:pos x="62" y="106"/>
                </a:cxn>
                <a:cxn ang="0">
                  <a:pos x="62" y="94"/>
                </a:cxn>
                <a:cxn ang="0">
                  <a:pos x="62" y="84"/>
                </a:cxn>
                <a:cxn ang="0">
                  <a:pos x="58" y="80"/>
                </a:cxn>
                <a:cxn ang="0">
                  <a:pos x="56" y="78"/>
                </a:cxn>
                <a:cxn ang="0">
                  <a:pos x="60" y="78"/>
                </a:cxn>
                <a:cxn ang="0">
                  <a:pos x="58" y="76"/>
                </a:cxn>
                <a:cxn ang="0">
                  <a:pos x="54" y="74"/>
                </a:cxn>
                <a:cxn ang="0">
                  <a:pos x="56" y="66"/>
                </a:cxn>
                <a:cxn ang="0">
                  <a:pos x="60" y="64"/>
                </a:cxn>
                <a:cxn ang="0">
                  <a:pos x="60" y="68"/>
                </a:cxn>
                <a:cxn ang="0">
                  <a:pos x="64" y="66"/>
                </a:cxn>
                <a:cxn ang="0">
                  <a:pos x="66" y="64"/>
                </a:cxn>
                <a:cxn ang="0">
                  <a:pos x="70" y="64"/>
                </a:cxn>
                <a:cxn ang="0">
                  <a:pos x="64" y="58"/>
                </a:cxn>
              </a:cxnLst>
              <a:rect l="0" t="0" r="r" b="b"/>
              <a:pathLst>
                <a:path w="70" h="108">
                  <a:moveTo>
                    <a:pt x="64" y="58"/>
                  </a:moveTo>
                  <a:lnTo>
                    <a:pt x="64" y="58"/>
                  </a:lnTo>
                  <a:lnTo>
                    <a:pt x="62" y="52"/>
                  </a:lnTo>
                  <a:lnTo>
                    <a:pt x="62" y="52"/>
                  </a:lnTo>
                  <a:lnTo>
                    <a:pt x="54" y="54"/>
                  </a:lnTo>
                  <a:lnTo>
                    <a:pt x="54" y="54"/>
                  </a:lnTo>
                  <a:lnTo>
                    <a:pt x="54" y="62"/>
                  </a:lnTo>
                  <a:lnTo>
                    <a:pt x="54" y="62"/>
                  </a:lnTo>
                  <a:lnTo>
                    <a:pt x="54" y="62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0" y="56"/>
                  </a:lnTo>
                  <a:lnTo>
                    <a:pt x="50" y="56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52" y="46"/>
                  </a:lnTo>
                  <a:lnTo>
                    <a:pt x="52" y="46"/>
                  </a:lnTo>
                  <a:lnTo>
                    <a:pt x="50" y="44"/>
                  </a:lnTo>
                  <a:lnTo>
                    <a:pt x="46" y="44"/>
                  </a:lnTo>
                  <a:lnTo>
                    <a:pt x="46" y="44"/>
                  </a:lnTo>
                  <a:lnTo>
                    <a:pt x="42" y="42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38" y="36"/>
                  </a:lnTo>
                  <a:lnTo>
                    <a:pt x="36" y="30"/>
                  </a:lnTo>
                  <a:lnTo>
                    <a:pt x="36" y="30"/>
                  </a:lnTo>
                  <a:lnTo>
                    <a:pt x="30" y="28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6" y="26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44" y="18"/>
                  </a:lnTo>
                  <a:lnTo>
                    <a:pt x="44" y="18"/>
                  </a:lnTo>
                  <a:lnTo>
                    <a:pt x="56" y="18"/>
                  </a:lnTo>
                  <a:lnTo>
                    <a:pt x="56" y="18"/>
                  </a:lnTo>
                  <a:lnTo>
                    <a:pt x="56" y="18"/>
                  </a:lnTo>
                  <a:lnTo>
                    <a:pt x="56" y="18"/>
                  </a:lnTo>
                  <a:lnTo>
                    <a:pt x="54" y="18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6" y="10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48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6" y="0"/>
                  </a:lnTo>
                  <a:lnTo>
                    <a:pt x="34" y="2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2" y="8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2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2" y="24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6" y="32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6" y="3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26" y="68"/>
                  </a:lnTo>
                  <a:lnTo>
                    <a:pt x="28" y="68"/>
                  </a:lnTo>
                  <a:lnTo>
                    <a:pt x="30" y="68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32" y="70"/>
                  </a:lnTo>
                  <a:lnTo>
                    <a:pt x="26" y="70"/>
                  </a:lnTo>
                  <a:lnTo>
                    <a:pt x="24" y="72"/>
                  </a:lnTo>
                  <a:lnTo>
                    <a:pt x="24" y="76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2" y="82"/>
                  </a:lnTo>
                  <a:lnTo>
                    <a:pt x="22" y="82"/>
                  </a:lnTo>
                  <a:lnTo>
                    <a:pt x="22" y="84"/>
                  </a:lnTo>
                  <a:lnTo>
                    <a:pt x="22" y="84"/>
                  </a:lnTo>
                  <a:lnTo>
                    <a:pt x="20" y="84"/>
                  </a:lnTo>
                  <a:lnTo>
                    <a:pt x="20" y="84"/>
                  </a:lnTo>
                  <a:lnTo>
                    <a:pt x="20" y="82"/>
                  </a:lnTo>
                  <a:lnTo>
                    <a:pt x="20" y="82"/>
                  </a:lnTo>
                  <a:lnTo>
                    <a:pt x="20" y="82"/>
                  </a:lnTo>
                  <a:lnTo>
                    <a:pt x="20" y="82"/>
                  </a:lnTo>
                  <a:lnTo>
                    <a:pt x="18" y="90"/>
                  </a:lnTo>
                  <a:lnTo>
                    <a:pt x="18" y="94"/>
                  </a:lnTo>
                  <a:lnTo>
                    <a:pt x="18" y="98"/>
                  </a:lnTo>
                  <a:lnTo>
                    <a:pt x="18" y="98"/>
                  </a:lnTo>
                  <a:lnTo>
                    <a:pt x="28" y="102"/>
                  </a:lnTo>
                  <a:lnTo>
                    <a:pt x="28" y="102"/>
                  </a:lnTo>
                  <a:lnTo>
                    <a:pt x="32" y="106"/>
                  </a:lnTo>
                  <a:lnTo>
                    <a:pt x="38" y="108"/>
                  </a:lnTo>
                  <a:lnTo>
                    <a:pt x="46" y="108"/>
                  </a:lnTo>
                  <a:lnTo>
                    <a:pt x="54" y="108"/>
                  </a:lnTo>
                  <a:lnTo>
                    <a:pt x="54" y="108"/>
                  </a:lnTo>
                  <a:lnTo>
                    <a:pt x="58" y="108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2" y="104"/>
                  </a:lnTo>
                  <a:lnTo>
                    <a:pt x="62" y="100"/>
                  </a:lnTo>
                  <a:lnTo>
                    <a:pt x="62" y="94"/>
                  </a:lnTo>
                  <a:lnTo>
                    <a:pt x="62" y="94"/>
                  </a:lnTo>
                  <a:lnTo>
                    <a:pt x="62" y="90"/>
                  </a:lnTo>
                  <a:lnTo>
                    <a:pt x="62" y="90"/>
                  </a:lnTo>
                  <a:lnTo>
                    <a:pt x="62" y="84"/>
                  </a:lnTo>
                  <a:lnTo>
                    <a:pt x="62" y="84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58" y="80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78"/>
                  </a:lnTo>
                  <a:lnTo>
                    <a:pt x="56" y="78"/>
                  </a:lnTo>
                  <a:lnTo>
                    <a:pt x="60" y="78"/>
                  </a:lnTo>
                  <a:lnTo>
                    <a:pt x="60" y="78"/>
                  </a:lnTo>
                  <a:lnTo>
                    <a:pt x="60" y="78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60" y="74"/>
                  </a:lnTo>
                  <a:lnTo>
                    <a:pt x="60" y="74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2" y="68"/>
                  </a:lnTo>
                  <a:lnTo>
                    <a:pt x="54" y="62"/>
                  </a:lnTo>
                  <a:lnTo>
                    <a:pt x="54" y="62"/>
                  </a:lnTo>
                  <a:lnTo>
                    <a:pt x="56" y="66"/>
                  </a:lnTo>
                  <a:lnTo>
                    <a:pt x="56" y="66"/>
                  </a:lnTo>
                  <a:lnTo>
                    <a:pt x="58" y="66"/>
                  </a:lnTo>
                  <a:lnTo>
                    <a:pt x="58" y="66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4" y="66"/>
                  </a:lnTo>
                  <a:lnTo>
                    <a:pt x="64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8" y="66"/>
                  </a:lnTo>
                  <a:lnTo>
                    <a:pt x="68" y="66"/>
                  </a:lnTo>
                  <a:lnTo>
                    <a:pt x="70" y="64"/>
                  </a:lnTo>
                  <a:lnTo>
                    <a:pt x="70" y="64"/>
                  </a:lnTo>
                  <a:lnTo>
                    <a:pt x="66" y="60"/>
                  </a:lnTo>
                  <a:lnTo>
                    <a:pt x="64" y="58"/>
                  </a:lnTo>
                  <a:lnTo>
                    <a:pt x="64" y="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30" name="Freeform 189"/>
            <p:cNvSpPr>
              <a:spLocks/>
            </p:cNvSpPr>
            <p:nvPr/>
          </p:nvSpPr>
          <p:spPr bwMode="auto">
            <a:xfrm>
              <a:off x="2184400" y="1073150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31" name="Freeform 190"/>
            <p:cNvSpPr>
              <a:spLocks/>
            </p:cNvSpPr>
            <p:nvPr/>
          </p:nvSpPr>
          <p:spPr bwMode="auto">
            <a:xfrm>
              <a:off x="828675" y="1654175"/>
              <a:ext cx="44450" cy="44450"/>
            </a:xfrm>
            <a:custGeom>
              <a:avLst/>
              <a:gdLst/>
              <a:ahLst/>
              <a:cxnLst>
                <a:cxn ang="0">
                  <a:pos x="10" y="20"/>
                </a:cxn>
                <a:cxn ang="0">
                  <a:pos x="10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4" y="20"/>
                </a:cxn>
                <a:cxn ang="0">
                  <a:pos x="14" y="22"/>
                </a:cxn>
                <a:cxn ang="0">
                  <a:pos x="14" y="22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16" y="18"/>
                </a:cxn>
                <a:cxn ang="0">
                  <a:pos x="18" y="16"/>
                </a:cxn>
                <a:cxn ang="0">
                  <a:pos x="18" y="16"/>
                </a:cxn>
                <a:cxn ang="0">
                  <a:pos x="22" y="18"/>
                </a:cxn>
                <a:cxn ang="0">
                  <a:pos x="28" y="16"/>
                </a:cxn>
                <a:cxn ang="0">
                  <a:pos x="28" y="16"/>
                </a:cxn>
                <a:cxn ang="0">
                  <a:pos x="26" y="12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6" y="6"/>
                </a:cxn>
                <a:cxn ang="0">
                  <a:pos x="28" y="8"/>
                </a:cxn>
                <a:cxn ang="0">
                  <a:pos x="28" y="8"/>
                </a:cxn>
                <a:cxn ang="0">
                  <a:pos x="28" y="6"/>
                </a:cxn>
                <a:cxn ang="0">
                  <a:pos x="28" y="6"/>
                </a:cxn>
                <a:cxn ang="0">
                  <a:pos x="26" y="4"/>
                </a:cxn>
                <a:cxn ang="0">
                  <a:pos x="26" y="4"/>
                </a:cxn>
                <a:cxn ang="0">
                  <a:pos x="24" y="6"/>
                </a:cxn>
                <a:cxn ang="0">
                  <a:pos x="24" y="6"/>
                </a:cxn>
                <a:cxn ang="0">
                  <a:pos x="22" y="2"/>
                </a:cxn>
                <a:cxn ang="0">
                  <a:pos x="20" y="0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0" y="6"/>
                </a:cxn>
                <a:cxn ang="0">
                  <a:pos x="6" y="8"/>
                </a:cxn>
                <a:cxn ang="0">
                  <a:pos x="6" y="8"/>
                </a:cxn>
                <a:cxn ang="0">
                  <a:pos x="8" y="10"/>
                </a:cxn>
                <a:cxn ang="0">
                  <a:pos x="10" y="14"/>
                </a:cxn>
                <a:cxn ang="0">
                  <a:pos x="10" y="14"/>
                </a:cxn>
                <a:cxn ang="0">
                  <a:pos x="6" y="14"/>
                </a:cxn>
                <a:cxn ang="0">
                  <a:pos x="2" y="16"/>
                </a:cxn>
                <a:cxn ang="0">
                  <a:pos x="2" y="16"/>
                </a:cxn>
                <a:cxn ang="0">
                  <a:pos x="2" y="14"/>
                </a:cxn>
                <a:cxn ang="0">
                  <a:pos x="2" y="14"/>
                </a:cxn>
                <a:cxn ang="0">
                  <a:pos x="2" y="12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4" y="28"/>
                </a:cxn>
                <a:cxn ang="0">
                  <a:pos x="4" y="28"/>
                </a:cxn>
                <a:cxn ang="0">
                  <a:pos x="6" y="24"/>
                </a:cxn>
                <a:cxn ang="0">
                  <a:pos x="10" y="20"/>
                </a:cxn>
                <a:cxn ang="0">
                  <a:pos x="10" y="20"/>
                </a:cxn>
              </a:cxnLst>
              <a:rect l="0" t="0" r="r" b="b"/>
              <a:pathLst>
                <a:path w="28" h="28">
                  <a:moveTo>
                    <a:pt x="10" y="20"/>
                  </a:moveTo>
                  <a:lnTo>
                    <a:pt x="10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4" y="20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2" y="18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6" y="12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0" y="6"/>
                  </a:lnTo>
                  <a:lnTo>
                    <a:pt x="6" y="8"/>
                  </a:lnTo>
                  <a:lnTo>
                    <a:pt x="6" y="8"/>
                  </a:lnTo>
                  <a:lnTo>
                    <a:pt x="8" y="10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6" y="14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6" y="24"/>
                  </a:lnTo>
                  <a:lnTo>
                    <a:pt x="10" y="20"/>
                  </a:lnTo>
                  <a:lnTo>
                    <a:pt x="10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32" name="Freeform 191"/>
            <p:cNvSpPr>
              <a:spLocks/>
            </p:cNvSpPr>
            <p:nvPr/>
          </p:nvSpPr>
          <p:spPr bwMode="auto">
            <a:xfrm>
              <a:off x="885825" y="1219200"/>
              <a:ext cx="1588" cy="317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33" name="Freeform 192"/>
            <p:cNvSpPr>
              <a:spLocks noEditPoints="1"/>
            </p:cNvSpPr>
            <p:nvPr/>
          </p:nvSpPr>
          <p:spPr bwMode="auto">
            <a:xfrm>
              <a:off x="866775" y="222250"/>
              <a:ext cx="2076450" cy="1952625"/>
            </a:xfrm>
            <a:custGeom>
              <a:avLst/>
              <a:gdLst/>
              <a:ahLst/>
              <a:cxnLst>
                <a:cxn ang="0">
                  <a:pos x="682" y="362"/>
                </a:cxn>
                <a:cxn ang="0">
                  <a:pos x="1060" y="138"/>
                </a:cxn>
                <a:cxn ang="0">
                  <a:pos x="1072" y="166"/>
                </a:cxn>
                <a:cxn ang="0">
                  <a:pos x="806" y="10"/>
                </a:cxn>
                <a:cxn ang="0">
                  <a:pos x="762" y="14"/>
                </a:cxn>
                <a:cxn ang="0">
                  <a:pos x="756" y="24"/>
                </a:cxn>
                <a:cxn ang="0">
                  <a:pos x="728" y="62"/>
                </a:cxn>
                <a:cxn ang="0">
                  <a:pos x="702" y="28"/>
                </a:cxn>
                <a:cxn ang="0">
                  <a:pos x="400" y="82"/>
                </a:cxn>
                <a:cxn ang="0">
                  <a:pos x="402" y="112"/>
                </a:cxn>
                <a:cxn ang="0">
                  <a:pos x="418" y="118"/>
                </a:cxn>
                <a:cxn ang="0">
                  <a:pos x="408" y="148"/>
                </a:cxn>
                <a:cxn ang="0">
                  <a:pos x="24" y="650"/>
                </a:cxn>
                <a:cxn ang="0">
                  <a:pos x="18" y="824"/>
                </a:cxn>
                <a:cxn ang="0">
                  <a:pos x="52" y="818"/>
                </a:cxn>
                <a:cxn ang="0">
                  <a:pos x="106" y="924"/>
                </a:cxn>
                <a:cxn ang="0">
                  <a:pos x="148" y="554"/>
                </a:cxn>
                <a:cxn ang="0">
                  <a:pos x="212" y="1028"/>
                </a:cxn>
                <a:cxn ang="0">
                  <a:pos x="196" y="536"/>
                </a:cxn>
                <a:cxn ang="0">
                  <a:pos x="200" y="492"/>
                </a:cxn>
                <a:cxn ang="0">
                  <a:pos x="220" y="526"/>
                </a:cxn>
                <a:cxn ang="0">
                  <a:pos x="886" y="600"/>
                </a:cxn>
                <a:cxn ang="0">
                  <a:pos x="812" y="598"/>
                </a:cxn>
                <a:cxn ang="0">
                  <a:pos x="734" y="582"/>
                </a:cxn>
                <a:cxn ang="0">
                  <a:pos x="676" y="534"/>
                </a:cxn>
                <a:cxn ang="0">
                  <a:pos x="678" y="564"/>
                </a:cxn>
                <a:cxn ang="0">
                  <a:pos x="576" y="346"/>
                </a:cxn>
                <a:cxn ang="0">
                  <a:pos x="590" y="392"/>
                </a:cxn>
                <a:cxn ang="0">
                  <a:pos x="600" y="438"/>
                </a:cxn>
                <a:cxn ang="0">
                  <a:pos x="576" y="432"/>
                </a:cxn>
                <a:cxn ang="0">
                  <a:pos x="574" y="392"/>
                </a:cxn>
                <a:cxn ang="0">
                  <a:pos x="550" y="370"/>
                </a:cxn>
                <a:cxn ang="0">
                  <a:pos x="526" y="410"/>
                </a:cxn>
                <a:cxn ang="0">
                  <a:pos x="536" y="386"/>
                </a:cxn>
                <a:cxn ang="0">
                  <a:pos x="514" y="424"/>
                </a:cxn>
                <a:cxn ang="0">
                  <a:pos x="416" y="256"/>
                </a:cxn>
                <a:cxn ang="0">
                  <a:pos x="418" y="252"/>
                </a:cxn>
                <a:cxn ang="0">
                  <a:pos x="468" y="242"/>
                </a:cxn>
                <a:cxn ang="0">
                  <a:pos x="674" y="888"/>
                </a:cxn>
                <a:cxn ang="0">
                  <a:pos x="988" y="1138"/>
                </a:cxn>
                <a:cxn ang="0">
                  <a:pos x="996" y="1056"/>
                </a:cxn>
                <a:cxn ang="0">
                  <a:pos x="1020" y="1036"/>
                </a:cxn>
                <a:cxn ang="0">
                  <a:pos x="1026" y="860"/>
                </a:cxn>
                <a:cxn ang="0">
                  <a:pos x="944" y="976"/>
                </a:cxn>
                <a:cxn ang="0">
                  <a:pos x="912" y="1082"/>
                </a:cxn>
                <a:cxn ang="0">
                  <a:pos x="880" y="1164"/>
                </a:cxn>
                <a:cxn ang="0">
                  <a:pos x="774" y="1230"/>
                </a:cxn>
                <a:cxn ang="0">
                  <a:pos x="732" y="1148"/>
                </a:cxn>
                <a:cxn ang="0">
                  <a:pos x="720" y="1008"/>
                </a:cxn>
                <a:cxn ang="0">
                  <a:pos x="678" y="924"/>
                </a:cxn>
                <a:cxn ang="0">
                  <a:pos x="674" y="876"/>
                </a:cxn>
                <a:cxn ang="0">
                  <a:pos x="576" y="872"/>
                </a:cxn>
                <a:cxn ang="0">
                  <a:pos x="484" y="834"/>
                </a:cxn>
                <a:cxn ang="0">
                  <a:pos x="456" y="790"/>
                </a:cxn>
                <a:cxn ang="0">
                  <a:pos x="486" y="682"/>
                </a:cxn>
                <a:cxn ang="0">
                  <a:pos x="576" y="598"/>
                </a:cxn>
                <a:cxn ang="0">
                  <a:pos x="670" y="584"/>
                </a:cxn>
                <a:cxn ang="0">
                  <a:pos x="718" y="624"/>
                </a:cxn>
                <a:cxn ang="0">
                  <a:pos x="816" y="632"/>
                </a:cxn>
                <a:cxn ang="0">
                  <a:pos x="896" y="670"/>
                </a:cxn>
                <a:cxn ang="0">
                  <a:pos x="946" y="786"/>
                </a:cxn>
                <a:cxn ang="0">
                  <a:pos x="1010" y="820"/>
                </a:cxn>
                <a:cxn ang="0">
                  <a:pos x="1292" y="838"/>
                </a:cxn>
              </a:cxnLst>
              <a:rect l="0" t="0" r="r" b="b"/>
              <a:pathLst>
                <a:path w="1308" h="1230">
                  <a:moveTo>
                    <a:pt x="702" y="378"/>
                  </a:moveTo>
                  <a:lnTo>
                    <a:pt x="702" y="378"/>
                  </a:lnTo>
                  <a:lnTo>
                    <a:pt x="702" y="378"/>
                  </a:lnTo>
                  <a:lnTo>
                    <a:pt x="702" y="378"/>
                  </a:lnTo>
                  <a:lnTo>
                    <a:pt x="704" y="380"/>
                  </a:lnTo>
                  <a:lnTo>
                    <a:pt x="706" y="382"/>
                  </a:lnTo>
                  <a:lnTo>
                    <a:pt x="706" y="382"/>
                  </a:lnTo>
                  <a:lnTo>
                    <a:pt x="708" y="376"/>
                  </a:lnTo>
                  <a:lnTo>
                    <a:pt x="708" y="376"/>
                  </a:lnTo>
                  <a:lnTo>
                    <a:pt x="710" y="376"/>
                  </a:lnTo>
                  <a:lnTo>
                    <a:pt x="710" y="376"/>
                  </a:lnTo>
                  <a:lnTo>
                    <a:pt x="710" y="380"/>
                  </a:lnTo>
                  <a:lnTo>
                    <a:pt x="708" y="384"/>
                  </a:lnTo>
                  <a:lnTo>
                    <a:pt x="708" y="384"/>
                  </a:lnTo>
                  <a:lnTo>
                    <a:pt x="708" y="384"/>
                  </a:lnTo>
                  <a:lnTo>
                    <a:pt x="708" y="384"/>
                  </a:lnTo>
                  <a:lnTo>
                    <a:pt x="710" y="384"/>
                  </a:lnTo>
                  <a:lnTo>
                    <a:pt x="710" y="384"/>
                  </a:lnTo>
                  <a:lnTo>
                    <a:pt x="710" y="386"/>
                  </a:lnTo>
                  <a:lnTo>
                    <a:pt x="710" y="386"/>
                  </a:lnTo>
                  <a:lnTo>
                    <a:pt x="708" y="388"/>
                  </a:lnTo>
                  <a:lnTo>
                    <a:pt x="706" y="388"/>
                  </a:lnTo>
                  <a:lnTo>
                    <a:pt x="706" y="388"/>
                  </a:lnTo>
                  <a:lnTo>
                    <a:pt x="704" y="386"/>
                  </a:lnTo>
                  <a:lnTo>
                    <a:pt x="704" y="386"/>
                  </a:lnTo>
                  <a:lnTo>
                    <a:pt x="702" y="386"/>
                  </a:lnTo>
                  <a:lnTo>
                    <a:pt x="700" y="386"/>
                  </a:lnTo>
                  <a:lnTo>
                    <a:pt x="700" y="386"/>
                  </a:lnTo>
                  <a:lnTo>
                    <a:pt x="698" y="382"/>
                  </a:lnTo>
                  <a:lnTo>
                    <a:pt x="700" y="380"/>
                  </a:lnTo>
                  <a:lnTo>
                    <a:pt x="702" y="378"/>
                  </a:lnTo>
                  <a:lnTo>
                    <a:pt x="702" y="378"/>
                  </a:lnTo>
                  <a:close/>
                  <a:moveTo>
                    <a:pt x="676" y="362"/>
                  </a:moveTo>
                  <a:lnTo>
                    <a:pt x="676" y="362"/>
                  </a:lnTo>
                  <a:lnTo>
                    <a:pt x="682" y="362"/>
                  </a:lnTo>
                  <a:lnTo>
                    <a:pt x="682" y="362"/>
                  </a:lnTo>
                  <a:lnTo>
                    <a:pt x="686" y="360"/>
                  </a:lnTo>
                  <a:lnTo>
                    <a:pt x="688" y="356"/>
                  </a:lnTo>
                  <a:lnTo>
                    <a:pt x="688" y="356"/>
                  </a:lnTo>
                  <a:lnTo>
                    <a:pt x="692" y="356"/>
                  </a:lnTo>
                  <a:lnTo>
                    <a:pt x="692" y="356"/>
                  </a:lnTo>
                  <a:lnTo>
                    <a:pt x="692" y="354"/>
                  </a:lnTo>
                  <a:lnTo>
                    <a:pt x="692" y="354"/>
                  </a:lnTo>
                  <a:lnTo>
                    <a:pt x="694" y="354"/>
                  </a:lnTo>
                  <a:lnTo>
                    <a:pt x="694" y="354"/>
                  </a:lnTo>
                  <a:lnTo>
                    <a:pt x="692" y="358"/>
                  </a:lnTo>
                  <a:lnTo>
                    <a:pt x="694" y="360"/>
                  </a:lnTo>
                  <a:lnTo>
                    <a:pt x="694" y="360"/>
                  </a:lnTo>
                  <a:lnTo>
                    <a:pt x="692" y="364"/>
                  </a:lnTo>
                  <a:lnTo>
                    <a:pt x="692" y="364"/>
                  </a:lnTo>
                  <a:lnTo>
                    <a:pt x="680" y="364"/>
                  </a:lnTo>
                  <a:lnTo>
                    <a:pt x="680" y="364"/>
                  </a:lnTo>
                  <a:lnTo>
                    <a:pt x="678" y="366"/>
                  </a:lnTo>
                  <a:lnTo>
                    <a:pt x="676" y="368"/>
                  </a:lnTo>
                  <a:lnTo>
                    <a:pt x="676" y="368"/>
                  </a:lnTo>
                  <a:lnTo>
                    <a:pt x="674" y="366"/>
                  </a:lnTo>
                  <a:lnTo>
                    <a:pt x="674" y="366"/>
                  </a:lnTo>
                  <a:lnTo>
                    <a:pt x="676" y="362"/>
                  </a:lnTo>
                  <a:lnTo>
                    <a:pt x="676" y="362"/>
                  </a:lnTo>
                  <a:close/>
                  <a:moveTo>
                    <a:pt x="1048" y="152"/>
                  </a:moveTo>
                  <a:lnTo>
                    <a:pt x="1048" y="152"/>
                  </a:lnTo>
                  <a:lnTo>
                    <a:pt x="1052" y="152"/>
                  </a:lnTo>
                  <a:lnTo>
                    <a:pt x="1054" y="152"/>
                  </a:lnTo>
                  <a:lnTo>
                    <a:pt x="1054" y="152"/>
                  </a:lnTo>
                  <a:lnTo>
                    <a:pt x="1058" y="148"/>
                  </a:lnTo>
                  <a:lnTo>
                    <a:pt x="1060" y="144"/>
                  </a:lnTo>
                  <a:lnTo>
                    <a:pt x="1060" y="144"/>
                  </a:lnTo>
                  <a:lnTo>
                    <a:pt x="1056" y="142"/>
                  </a:lnTo>
                  <a:lnTo>
                    <a:pt x="1056" y="142"/>
                  </a:lnTo>
                  <a:lnTo>
                    <a:pt x="1056" y="140"/>
                  </a:lnTo>
                  <a:lnTo>
                    <a:pt x="1056" y="140"/>
                  </a:lnTo>
                  <a:lnTo>
                    <a:pt x="1060" y="138"/>
                  </a:lnTo>
                  <a:lnTo>
                    <a:pt x="1064" y="134"/>
                  </a:lnTo>
                  <a:lnTo>
                    <a:pt x="1064" y="134"/>
                  </a:lnTo>
                  <a:lnTo>
                    <a:pt x="1070" y="134"/>
                  </a:lnTo>
                  <a:lnTo>
                    <a:pt x="1070" y="134"/>
                  </a:lnTo>
                  <a:lnTo>
                    <a:pt x="1076" y="132"/>
                  </a:lnTo>
                  <a:lnTo>
                    <a:pt x="1084" y="132"/>
                  </a:lnTo>
                  <a:lnTo>
                    <a:pt x="1084" y="132"/>
                  </a:lnTo>
                  <a:lnTo>
                    <a:pt x="1090" y="134"/>
                  </a:lnTo>
                  <a:lnTo>
                    <a:pt x="1090" y="134"/>
                  </a:lnTo>
                  <a:lnTo>
                    <a:pt x="1088" y="138"/>
                  </a:lnTo>
                  <a:lnTo>
                    <a:pt x="1084" y="142"/>
                  </a:lnTo>
                  <a:lnTo>
                    <a:pt x="1082" y="144"/>
                  </a:lnTo>
                  <a:lnTo>
                    <a:pt x="1080" y="152"/>
                  </a:lnTo>
                  <a:lnTo>
                    <a:pt x="1080" y="152"/>
                  </a:lnTo>
                  <a:lnTo>
                    <a:pt x="1084" y="160"/>
                  </a:lnTo>
                  <a:lnTo>
                    <a:pt x="1088" y="168"/>
                  </a:lnTo>
                  <a:lnTo>
                    <a:pt x="1088" y="168"/>
                  </a:lnTo>
                  <a:lnTo>
                    <a:pt x="1092" y="170"/>
                  </a:lnTo>
                  <a:lnTo>
                    <a:pt x="1096" y="172"/>
                  </a:lnTo>
                  <a:lnTo>
                    <a:pt x="1096" y="174"/>
                  </a:lnTo>
                  <a:lnTo>
                    <a:pt x="1096" y="174"/>
                  </a:lnTo>
                  <a:lnTo>
                    <a:pt x="1082" y="174"/>
                  </a:lnTo>
                  <a:lnTo>
                    <a:pt x="1082" y="174"/>
                  </a:lnTo>
                  <a:lnTo>
                    <a:pt x="1080" y="176"/>
                  </a:lnTo>
                  <a:lnTo>
                    <a:pt x="1076" y="176"/>
                  </a:lnTo>
                  <a:lnTo>
                    <a:pt x="1076" y="176"/>
                  </a:lnTo>
                  <a:lnTo>
                    <a:pt x="1074" y="172"/>
                  </a:lnTo>
                  <a:lnTo>
                    <a:pt x="1074" y="172"/>
                  </a:lnTo>
                  <a:lnTo>
                    <a:pt x="1066" y="172"/>
                  </a:lnTo>
                  <a:lnTo>
                    <a:pt x="1066" y="172"/>
                  </a:lnTo>
                  <a:lnTo>
                    <a:pt x="1066" y="170"/>
                  </a:lnTo>
                  <a:lnTo>
                    <a:pt x="1068" y="170"/>
                  </a:lnTo>
                  <a:lnTo>
                    <a:pt x="1070" y="168"/>
                  </a:lnTo>
                  <a:lnTo>
                    <a:pt x="1070" y="168"/>
                  </a:lnTo>
                  <a:lnTo>
                    <a:pt x="1072" y="166"/>
                  </a:lnTo>
                  <a:lnTo>
                    <a:pt x="1072" y="166"/>
                  </a:lnTo>
                  <a:lnTo>
                    <a:pt x="1064" y="162"/>
                  </a:lnTo>
                  <a:lnTo>
                    <a:pt x="1056" y="160"/>
                  </a:lnTo>
                  <a:lnTo>
                    <a:pt x="1056" y="160"/>
                  </a:lnTo>
                  <a:lnTo>
                    <a:pt x="1052" y="162"/>
                  </a:lnTo>
                  <a:lnTo>
                    <a:pt x="1050" y="162"/>
                  </a:lnTo>
                  <a:lnTo>
                    <a:pt x="1048" y="160"/>
                  </a:lnTo>
                  <a:lnTo>
                    <a:pt x="1048" y="160"/>
                  </a:lnTo>
                  <a:lnTo>
                    <a:pt x="1046" y="158"/>
                  </a:lnTo>
                  <a:lnTo>
                    <a:pt x="1046" y="158"/>
                  </a:lnTo>
                  <a:lnTo>
                    <a:pt x="1046" y="154"/>
                  </a:lnTo>
                  <a:lnTo>
                    <a:pt x="1048" y="152"/>
                  </a:lnTo>
                  <a:lnTo>
                    <a:pt x="1048" y="152"/>
                  </a:lnTo>
                  <a:close/>
                  <a:moveTo>
                    <a:pt x="762" y="14"/>
                  </a:moveTo>
                  <a:lnTo>
                    <a:pt x="762" y="14"/>
                  </a:lnTo>
                  <a:lnTo>
                    <a:pt x="764" y="10"/>
                  </a:lnTo>
                  <a:lnTo>
                    <a:pt x="766" y="8"/>
                  </a:lnTo>
                  <a:lnTo>
                    <a:pt x="766" y="8"/>
                  </a:lnTo>
                  <a:lnTo>
                    <a:pt x="774" y="0"/>
                  </a:lnTo>
                  <a:lnTo>
                    <a:pt x="774" y="0"/>
                  </a:lnTo>
                  <a:lnTo>
                    <a:pt x="780" y="6"/>
                  </a:lnTo>
                  <a:lnTo>
                    <a:pt x="780" y="6"/>
                  </a:lnTo>
                  <a:lnTo>
                    <a:pt x="782" y="6"/>
                  </a:lnTo>
                  <a:lnTo>
                    <a:pt x="786" y="6"/>
                  </a:lnTo>
                  <a:lnTo>
                    <a:pt x="790" y="6"/>
                  </a:lnTo>
                  <a:lnTo>
                    <a:pt x="794" y="10"/>
                  </a:lnTo>
                  <a:lnTo>
                    <a:pt x="794" y="10"/>
                  </a:lnTo>
                  <a:lnTo>
                    <a:pt x="794" y="8"/>
                  </a:lnTo>
                  <a:lnTo>
                    <a:pt x="794" y="8"/>
                  </a:lnTo>
                  <a:lnTo>
                    <a:pt x="798" y="4"/>
                  </a:lnTo>
                  <a:lnTo>
                    <a:pt x="800" y="2"/>
                  </a:lnTo>
                  <a:lnTo>
                    <a:pt x="802" y="0"/>
                  </a:lnTo>
                  <a:lnTo>
                    <a:pt x="802" y="0"/>
                  </a:lnTo>
                  <a:lnTo>
                    <a:pt x="802" y="4"/>
                  </a:lnTo>
                  <a:lnTo>
                    <a:pt x="802" y="10"/>
                  </a:lnTo>
                  <a:lnTo>
                    <a:pt x="806" y="10"/>
                  </a:lnTo>
                  <a:lnTo>
                    <a:pt x="806" y="10"/>
                  </a:lnTo>
                  <a:lnTo>
                    <a:pt x="808" y="6"/>
                  </a:lnTo>
                  <a:lnTo>
                    <a:pt x="814" y="4"/>
                  </a:lnTo>
                  <a:lnTo>
                    <a:pt x="814" y="4"/>
                  </a:lnTo>
                  <a:lnTo>
                    <a:pt x="816" y="4"/>
                  </a:lnTo>
                  <a:lnTo>
                    <a:pt x="816" y="4"/>
                  </a:lnTo>
                  <a:lnTo>
                    <a:pt x="818" y="8"/>
                  </a:lnTo>
                  <a:lnTo>
                    <a:pt x="818" y="8"/>
                  </a:lnTo>
                  <a:lnTo>
                    <a:pt x="824" y="8"/>
                  </a:lnTo>
                  <a:lnTo>
                    <a:pt x="830" y="8"/>
                  </a:lnTo>
                  <a:lnTo>
                    <a:pt x="830" y="8"/>
                  </a:lnTo>
                  <a:lnTo>
                    <a:pt x="836" y="10"/>
                  </a:lnTo>
                  <a:lnTo>
                    <a:pt x="836" y="10"/>
                  </a:lnTo>
                  <a:lnTo>
                    <a:pt x="838" y="12"/>
                  </a:lnTo>
                  <a:lnTo>
                    <a:pt x="838" y="12"/>
                  </a:lnTo>
                  <a:lnTo>
                    <a:pt x="836" y="14"/>
                  </a:lnTo>
                  <a:lnTo>
                    <a:pt x="836" y="14"/>
                  </a:lnTo>
                  <a:lnTo>
                    <a:pt x="828" y="20"/>
                  </a:lnTo>
                  <a:lnTo>
                    <a:pt x="828" y="20"/>
                  </a:lnTo>
                  <a:lnTo>
                    <a:pt x="820" y="24"/>
                  </a:lnTo>
                  <a:lnTo>
                    <a:pt x="820" y="24"/>
                  </a:lnTo>
                  <a:lnTo>
                    <a:pt x="814" y="26"/>
                  </a:lnTo>
                  <a:lnTo>
                    <a:pt x="814" y="26"/>
                  </a:lnTo>
                  <a:lnTo>
                    <a:pt x="808" y="28"/>
                  </a:lnTo>
                  <a:lnTo>
                    <a:pt x="808" y="28"/>
                  </a:lnTo>
                  <a:lnTo>
                    <a:pt x="784" y="28"/>
                  </a:lnTo>
                  <a:lnTo>
                    <a:pt x="784" y="24"/>
                  </a:lnTo>
                  <a:lnTo>
                    <a:pt x="784" y="24"/>
                  </a:lnTo>
                  <a:lnTo>
                    <a:pt x="790" y="22"/>
                  </a:lnTo>
                  <a:lnTo>
                    <a:pt x="792" y="16"/>
                  </a:lnTo>
                  <a:lnTo>
                    <a:pt x="792" y="16"/>
                  </a:lnTo>
                  <a:lnTo>
                    <a:pt x="792" y="16"/>
                  </a:lnTo>
                  <a:lnTo>
                    <a:pt x="774" y="16"/>
                  </a:lnTo>
                  <a:lnTo>
                    <a:pt x="768" y="16"/>
                  </a:lnTo>
                  <a:lnTo>
                    <a:pt x="760" y="14"/>
                  </a:lnTo>
                  <a:lnTo>
                    <a:pt x="760" y="14"/>
                  </a:lnTo>
                  <a:lnTo>
                    <a:pt x="762" y="14"/>
                  </a:lnTo>
                  <a:lnTo>
                    <a:pt x="762" y="14"/>
                  </a:lnTo>
                  <a:close/>
                  <a:moveTo>
                    <a:pt x="706" y="16"/>
                  </a:moveTo>
                  <a:lnTo>
                    <a:pt x="706" y="16"/>
                  </a:lnTo>
                  <a:lnTo>
                    <a:pt x="710" y="16"/>
                  </a:lnTo>
                  <a:lnTo>
                    <a:pt x="710" y="16"/>
                  </a:lnTo>
                  <a:lnTo>
                    <a:pt x="718" y="16"/>
                  </a:lnTo>
                  <a:lnTo>
                    <a:pt x="718" y="16"/>
                  </a:lnTo>
                  <a:lnTo>
                    <a:pt x="718" y="24"/>
                  </a:lnTo>
                  <a:lnTo>
                    <a:pt x="718" y="24"/>
                  </a:lnTo>
                  <a:lnTo>
                    <a:pt x="724" y="24"/>
                  </a:lnTo>
                  <a:lnTo>
                    <a:pt x="724" y="24"/>
                  </a:lnTo>
                  <a:lnTo>
                    <a:pt x="724" y="24"/>
                  </a:lnTo>
                  <a:lnTo>
                    <a:pt x="726" y="18"/>
                  </a:lnTo>
                  <a:lnTo>
                    <a:pt x="726" y="18"/>
                  </a:lnTo>
                  <a:lnTo>
                    <a:pt x="730" y="16"/>
                  </a:lnTo>
                  <a:lnTo>
                    <a:pt x="732" y="18"/>
                  </a:lnTo>
                  <a:lnTo>
                    <a:pt x="732" y="18"/>
                  </a:lnTo>
                  <a:lnTo>
                    <a:pt x="736" y="24"/>
                  </a:lnTo>
                  <a:lnTo>
                    <a:pt x="742" y="28"/>
                  </a:lnTo>
                  <a:lnTo>
                    <a:pt x="742" y="28"/>
                  </a:lnTo>
                  <a:lnTo>
                    <a:pt x="744" y="26"/>
                  </a:lnTo>
                  <a:lnTo>
                    <a:pt x="744" y="26"/>
                  </a:lnTo>
                  <a:lnTo>
                    <a:pt x="742" y="22"/>
                  </a:lnTo>
                  <a:lnTo>
                    <a:pt x="740" y="18"/>
                  </a:lnTo>
                  <a:lnTo>
                    <a:pt x="740" y="16"/>
                  </a:lnTo>
                  <a:lnTo>
                    <a:pt x="740" y="16"/>
                  </a:lnTo>
                  <a:lnTo>
                    <a:pt x="744" y="12"/>
                  </a:lnTo>
                  <a:lnTo>
                    <a:pt x="744" y="12"/>
                  </a:lnTo>
                  <a:lnTo>
                    <a:pt x="746" y="12"/>
                  </a:lnTo>
                  <a:lnTo>
                    <a:pt x="750" y="14"/>
                  </a:lnTo>
                  <a:lnTo>
                    <a:pt x="754" y="14"/>
                  </a:lnTo>
                  <a:lnTo>
                    <a:pt x="754" y="14"/>
                  </a:lnTo>
                  <a:lnTo>
                    <a:pt x="756" y="16"/>
                  </a:lnTo>
                  <a:lnTo>
                    <a:pt x="756" y="16"/>
                  </a:lnTo>
                  <a:lnTo>
                    <a:pt x="756" y="20"/>
                  </a:lnTo>
                  <a:lnTo>
                    <a:pt x="756" y="24"/>
                  </a:lnTo>
                  <a:lnTo>
                    <a:pt x="756" y="24"/>
                  </a:lnTo>
                  <a:lnTo>
                    <a:pt x="758" y="24"/>
                  </a:lnTo>
                  <a:lnTo>
                    <a:pt x="758" y="24"/>
                  </a:lnTo>
                  <a:lnTo>
                    <a:pt x="760" y="22"/>
                  </a:lnTo>
                  <a:lnTo>
                    <a:pt x="762" y="20"/>
                  </a:lnTo>
                  <a:lnTo>
                    <a:pt x="762" y="20"/>
                  </a:lnTo>
                  <a:lnTo>
                    <a:pt x="768" y="28"/>
                  </a:lnTo>
                  <a:lnTo>
                    <a:pt x="768" y="28"/>
                  </a:lnTo>
                  <a:lnTo>
                    <a:pt x="774" y="30"/>
                  </a:lnTo>
                  <a:lnTo>
                    <a:pt x="774" y="30"/>
                  </a:lnTo>
                  <a:lnTo>
                    <a:pt x="780" y="32"/>
                  </a:lnTo>
                  <a:lnTo>
                    <a:pt x="782" y="36"/>
                  </a:lnTo>
                  <a:lnTo>
                    <a:pt x="782" y="36"/>
                  </a:lnTo>
                  <a:lnTo>
                    <a:pt x="778" y="38"/>
                  </a:lnTo>
                  <a:lnTo>
                    <a:pt x="778" y="38"/>
                  </a:lnTo>
                  <a:lnTo>
                    <a:pt x="770" y="40"/>
                  </a:lnTo>
                  <a:lnTo>
                    <a:pt x="770" y="40"/>
                  </a:lnTo>
                  <a:lnTo>
                    <a:pt x="768" y="42"/>
                  </a:lnTo>
                  <a:lnTo>
                    <a:pt x="766" y="44"/>
                  </a:lnTo>
                  <a:lnTo>
                    <a:pt x="764" y="52"/>
                  </a:lnTo>
                  <a:lnTo>
                    <a:pt x="764" y="52"/>
                  </a:lnTo>
                  <a:lnTo>
                    <a:pt x="762" y="58"/>
                  </a:lnTo>
                  <a:lnTo>
                    <a:pt x="762" y="58"/>
                  </a:lnTo>
                  <a:lnTo>
                    <a:pt x="756" y="60"/>
                  </a:lnTo>
                  <a:lnTo>
                    <a:pt x="756" y="60"/>
                  </a:lnTo>
                  <a:lnTo>
                    <a:pt x="752" y="66"/>
                  </a:lnTo>
                  <a:lnTo>
                    <a:pt x="752" y="72"/>
                  </a:lnTo>
                  <a:lnTo>
                    <a:pt x="752" y="72"/>
                  </a:lnTo>
                  <a:lnTo>
                    <a:pt x="748" y="74"/>
                  </a:lnTo>
                  <a:lnTo>
                    <a:pt x="748" y="74"/>
                  </a:lnTo>
                  <a:lnTo>
                    <a:pt x="744" y="72"/>
                  </a:lnTo>
                  <a:lnTo>
                    <a:pt x="738" y="70"/>
                  </a:lnTo>
                  <a:lnTo>
                    <a:pt x="728" y="62"/>
                  </a:lnTo>
                  <a:lnTo>
                    <a:pt x="728" y="62"/>
                  </a:lnTo>
                  <a:lnTo>
                    <a:pt x="728" y="62"/>
                  </a:lnTo>
                  <a:lnTo>
                    <a:pt x="728" y="62"/>
                  </a:lnTo>
                  <a:lnTo>
                    <a:pt x="730" y="58"/>
                  </a:lnTo>
                  <a:lnTo>
                    <a:pt x="730" y="58"/>
                  </a:lnTo>
                  <a:lnTo>
                    <a:pt x="740" y="58"/>
                  </a:lnTo>
                  <a:lnTo>
                    <a:pt x="744" y="56"/>
                  </a:lnTo>
                  <a:lnTo>
                    <a:pt x="746" y="54"/>
                  </a:lnTo>
                  <a:lnTo>
                    <a:pt x="746" y="54"/>
                  </a:lnTo>
                  <a:lnTo>
                    <a:pt x="744" y="52"/>
                  </a:lnTo>
                  <a:lnTo>
                    <a:pt x="744" y="52"/>
                  </a:lnTo>
                  <a:lnTo>
                    <a:pt x="724" y="54"/>
                  </a:lnTo>
                  <a:lnTo>
                    <a:pt x="724" y="54"/>
                  </a:lnTo>
                  <a:lnTo>
                    <a:pt x="722" y="50"/>
                  </a:lnTo>
                  <a:lnTo>
                    <a:pt x="722" y="50"/>
                  </a:lnTo>
                  <a:lnTo>
                    <a:pt x="722" y="50"/>
                  </a:lnTo>
                  <a:lnTo>
                    <a:pt x="736" y="46"/>
                  </a:lnTo>
                  <a:lnTo>
                    <a:pt x="740" y="44"/>
                  </a:lnTo>
                  <a:lnTo>
                    <a:pt x="746" y="42"/>
                  </a:lnTo>
                  <a:lnTo>
                    <a:pt x="746" y="42"/>
                  </a:lnTo>
                  <a:lnTo>
                    <a:pt x="746" y="42"/>
                  </a:lnTo>
                  <a:lnTo>
                    <a:pt x="738" y="40"/>
                  </a:lnTo>
                  <a:lnTo>
                    <a:pt x="732" y="36"/>
                  </a:lnTo>
                  <a:lnTo>
                    <a:pt x="732" y="36"/>
                  </a:lnTo>
                  <a:lnTo>
                    <a:pt x="728" y="40"/>
                  </a:lnTo>
                  <a:lnTo>
                    <a:pt x="726" y="44"/>
                  </a:lnTo>
                  <a:lnTo>
                    <a:pt x="722" y="44"/>
                  </a:lnTo>
                  <a:lnTo>
                    <a:pt x="722" y="44"/>
                  </a:lnTo>
                  <a:lnTo>
                    <a:pt x="718" y="44"/>
                  </a:lnTo>
                  <a:lnTo>
                    <a:pt x="712" y="42"/>
                  </a:lnTo>
                  <a:lnTo>
                    <a:pt x="706" y="38"/>
                  </a:lnTo>
                  <a:lnTo>
                    <a:pt x="704" y="34"/>
                  </a:lnTo>
                  <a:lnTo>
                    <a:pt x="704" y="34"/>
                  </a:lnTo>
                  <a:lnTo>
                    <a:pt x="710" y="30"/>
                  </a:lnTo>
                  <a:lnTo>
                    <a:pt x="710" y="30"/>
                  </a:lnTo>
                  <a:lnTo>
                    <a:pt x="708" y="26"/>
                  </a:lnTo>
                  <a:lnTo>
                    <a:pt x="708" y="26"/>
                  </a:lnTo>
                  <a:lnTo>
                    <a:pt x="702" y="28"/>
                  </a:lnTo>
                  <a:lnTo>
                    <a:pt x="702" y="28"/>
                  </a:lnTo>
                  <a:lnTo>
                    <a:pt x="698" y="26"/>
                  </a:lnTo>
                  <a:lnTo>
                    <a:pt x="698" y="20"/>
                  </a:lnTo>
                  <a:lnTo>
                    <a:pt x="698" y="20"/>
                  </a:lnTo>
                  <a:lnTo>
                    <a:pt x="700" y="18"/>
                  </a:lnTo>
                  <a:lnTo>
                    <a:pt x="706" y="16"/>
                  </a:lnTo>
                  <a:lnTo>
                    <a:pt x="706" y="16"/>
                  </a:lnTo>
                  <a:close/>
                  <a:moveTo>
                    <a:pt x="404" y="92"/>
                  </a:moveTo>
                  <a:lnTo>
                    <a:pt x="404" y="92"/>
                  </a:lnTo>
                  <a:lnTo>
                    <a:pt x="402" y="94"/>
                  </a:lnTo>
                  <a:lnTo>
                    <a:pt x="402" y="94"/>
                  </a:lnTo>
                  <a:lnTo>
                    <a:pt x="398" y="94"/>
                  </a:lnTo>
                  <a:lnTo>
                    <a:pt x="396" y="92"/>
                  </a:lnTo>
                  <a:lnTo>
                    <a:pt x="396" y="92"/>
                  </a:lnTo>
                  <a:lnTo>
                    <a:pt x="398" y="90"/>
                  </a:lnTo>
                  <a:lnTo>
                    <a:pt x="400" y="88"/>
                  </a:lnTo>
                  <a:lnTo>
                    <a:pt x="400" y="88"/>
                  </a:lnTo>
                  <a:lnTo>
                    <a:pt x="404" y="88"/>
                  </a:lnTo>
                  <a:lnTo>
                    <a:pt x="406" y="90"/>
                  </a:lnTo>
                  <a:lnTo>
                    <a:pt x="406" y="90"/>
                  </a:lnTo>
                  <a:lnTo>
                    <a:pt x="404" y="92"/>
                  </a:lnTo>
                  <a:lnTo>
                    <a:pt x="404" y="92"/>
                  </a:lnTo>
                  <a:close/>
                  <a:moveTo>
                    <a:pt x="396" y="78"/>
                  </a:moveTo>
                  <a:lnTo>
                    <a:pt x="396" y="78"/>
                  </a:lnTo>
                  <a:lnTo>
                    <a:pt x="396" y="78"/>
                  </a:lnTo>
                  <a:lnTo>
                    <a:pt x="396" y="78"/>
                  </a:lnTo>
                  <a:lnTo>
                    <a:pt x="396" y="78"/>
                  </a:lnTo>
                  <a:lnTo>
                    <a:pt x="396" y="78"/>
                  </a:lnTo>
                  <a:close/>
                  <a:moveTo>
                    <a:pt x="400" y="82"/>
                  </a:moveTo>
                  <a:lnTo>
                    <a:pt x="400" y="82"/>
                  </a:lnTo>
                  <a:lnTo>
                    <a:pt x="396" y="82"/>
                  </a:lnTo>
                  <a:lnTo>
                    <a:pt x="396" y="78"/>
                  </a:lnTo>
                  <a:lnTo>
                    <a:pt x="396" y="78"/>
                  </a:lnTo>
                  <a:lnTo>
                    <a:pt x="398" y="80"/>
                  </a:lnTo>
                  <a:lnTo>
                    <a:pt x="398" y="80"/>
                  </a:lnTo>
                  <a:lnTo>
                    <a:pt x="400" y="80"/>
                  </a:lnTo>
                  <a:lnTo>
                    <a:pt x="400" y="82"/>
                  </a:lnTo>
                  <a:lnTo>
                    <a:pt x="400" y="82"/>
                  </a:lnTo>
                  <a:close/>
                  <a:moveTo>
                    <a:pt x="410" y="72"/>
                  </a:moveTo>
                  <a:lnTo>
                    <a:pt x="410" y="72"/>
                  </a:lnTo>
                  <a:lnTo>
                    <a:pt x="404" y="76"/>
                  </a:lnTo>
                  <a:lnTo>
                    <a:pt x="404" y="76"/>
                  </a:lnTo>
                  <a:lnTo>
                    <a:pt x="402" y="74"/>
                  </a:lnTo>
                  <a:lnTo>
                    <a:pt x="402" y="74"/>
                  </a:lnTo>
                  <a:lnTo>
                    <a:pt x="398" y="72"/>
                  </a:lnTo>
                  <a:lnTo>
                    <a:pt x="398" y="72"/>
                  </a:lnTo>
                  <a:lnTo>
                    <a:pt x="402" y="68"/>
                  </a:lnTo>
                  <a:lnTo>
                    <a:pt x="402" y="68"/>
                  </a:lnTo>
                  <a:lnTo>
                    <a:pt x="404" y="70"/>
                  </a:lnTo>
                  <a:lnTo>
                    <a:pt x="408" y="72"/>
                  </a:lnTo>
                  <a:lnTo>
                    <a:pt x="408" y="72"/>
                  </a:lnTo>
                  <a:lnTo>
                    <a:pt x="408" y="70"/>
                  </a:lnTo>
                  <a:lnTo>
                    <a:pt x="410" y="70"/>
                  </a:lnTo>
                  <a:lnTo>
                    <a:pt x="410" y="70"/>
                  </a:lnTo>
                  <a:lnTo>
                    <a:pt x="410" y="72"/>
                  </a:lnTo>
                  <a:lnTo>
                    <a:pt x="410" y="72"/>
                  </a:lnTo>
                  <a:close/>
                  <a:moveTo>
                    <a:pt x="388" y="114"/>
                  </a:moveTo>
                  <a:lnTo>
                    <a:pt x="388" y="114"/>
                  </a:lnTo>
                  <a:lnTo>
                    <a:pt x="390" y="110"/>
                  </a:lnTo>
                  <a:lnTo>
                    <a:pt x="390" y="110"/>
                  </a:lnTo>
                  <a:lnTo>
                    <a:pt x="394" y="110"/>
                  </a:lnTo>
                  <a:lnTo>
                    <a:pt x="394" y="110"/>
                  </a:lnTo>
                  <a:lnTo>
                    <a:pt x="396" y="110"/>
                  </a:lnTo>
                  <a:lnTo>
                    <a:pt x="398" y="112"/>
                  </a:lnTo>
                  <a:lnTo>
                    <a:pt x="398" y="112"/>
                  </a:lnTo>
                  <a:lnTo>
                    <a:pt x="388" y="114"/>
                  </a:lnTo>
                  <a:lnTo>
                    <a:pt x="388" y="114"/>
                  </a:lnTo>
                  <a:close/>
                  <a:moveTo>
                    <a:pt x="394" y="118"/>
                  </a:moveTo>
                  <a:lnTo>
                    <a:pt x="394" y="118"/>
                  </a:lnTo>
                  <a:lnTo>
                    <a:pt x="396" y="116"/>
                  </a:lnTo>
                  <a:lnTo>
                    <a:pt x="396" y="116"/>
                  </a:lnTo>
                  <a:lnTo>
                    <a:pt x="402" y="112"/>
                  </a:lnTo>
                  <a:lnTo>
                    <a:pt x="402" y="112"/>
                  </a:lnTo>
                  <a:lnTo>
                    <a:pt x="410" y="112"/>
                  </a:lnTo>
                  <a:lnTo>
                    <a:pt x="410" y="112"/>
                  </a:lnTo>
                  <a:lnTo>
                    <a:pt x="410" y="112"/>
                  </a:lnTo>
                  <a:lnTo>
                    <a:pt x="410" y="112"/>
                  </a:lnTo>
                  <a:lnTo>
                    <a:pt x="406" y="114"/>
                  </a:lnTo>
                  <a:lnTo>
                    <a:pt x="406" y="114"/>
                  </a:lnTo>
                  <a:lnTo>
                    <a:pt x="402" y="116"/>
                  </a:lnTo>
                  <a:lnTo>
                    <a:pt x="402" y="116"/>
                  </a:lnTo>
                  <a:lnTo>
                    <a:pt x="398" y="116"/>
                  </a:lnTo>
                  <a:lnTo>
                    <a:pt x="398" y="116"/>
                  </a:lnTo>
                  <a:lnTo>
                    <a:pt x="394" y="118"/>
                  </a:lnTo>
                  <a:lnTo>
                    <a:pt x="394" y="118"/>
                  </a:lnTo>
                  <a:lnTo>
                    <a:pt x="394" y="118"/>
                  </a:lnTo>
                  <a:lnTo>
                    <a:pt x="394" y="118"/>
                  </a:lnTo>
                  <a:close/>
                  <a:moveTo>
                    <a:pt x="420" y="122"/>
                  </a:moveTo>
                  <a:lnTo>
                    <a:pt x="420" y="122"/>
                  </a:lnTo>
                  <a:lnTo>
                    <a:pt x="418" y="124"/>
                  </a:lnTo>
                  <a:lnTo>
                    <a:pt x="418" y="124"/>
                  </a:lnTo>
                  <a:lnTo>
                    <a:pt x="416" y="122"/>
                  </a:lnTo>
                  <a:lnTo>
                    <a:pt x="416" y="122"/>
                  </a:lnTo>
                  <a:lnTo>
                    <a:pt x="414" y="122"/>
                  </a:lnTo>
                  <a:lnTo>
                    <a:pt x="414" y="122"/>
                  </a:lnTo>
                  <a:lnTo>
                    <a:pt x="406" y="122"/>
                  </a:lnTo>
                  <a:lnTo>
                    <a:pt x="400" y="122"/>
                  </a:lnTo>
                  <a:lnTo>
                    <a:pt x="400" y="122"/>
                  </a:lnTo>
                  <a:lnTo>
                    <a:pt x="398" y="120"/>
                  </a:lnTo>
                  <a:lnTo>
                    <a:pt x="396" y="118"/>
                  </a:lnTo>
                  <a:lnTo>
                    <a:pt x="396" y="118"/>
                  </a:lnTo>
                  <a:lnTo>
                    <a:pt x="404" y="116"/>
                  </a:lnTo>
                  <a:lnTo>
                    <a:pt x="404" y="116"/>
                  </a:lnTo>
                  <a:lnTo>
                    <a:pt x="410" y="116"/>
                  </a:lnTo>
                  <a:lnTo>
                    <a:pt x="416" y="118"/>
                  </a:lnTo>
                  <a:lnTo>
                    <a:pt x="416" y="118"/>
                  </a:lnTo>
                  <a:lnTo>
                    <a:pt x="418" y="118"/>
                  </a:lnTo>
                  <a:lnTo>
                    <a:pt x="418" y="118"/>
                  </a:lnTo>
                  <a:lnTo>
                    <a:pt x="418" y="118"/>
                  </a:lnTo>
                  <a:lnTo>
                    <a:pt x="418" y="118"/>
                  </a:lnTo>
                  <a:lnTo>
                    <a:pt x="418" y="118"/>
                  </a:lnTo>
                  <a:lnTo>
                    <a:pt x="418" y="118"/>
                  </a:lnTo>
                  <a:lnTo>
                    <a:pt x="414" y="120"/>
                  </a:lnTo>
                  <a:lnTo>
                    <a:pt x="414" y="120"/>
                  </a:lnTo>
                  <a:lnTo>
                    <a:pt x="416" y="122"/>
                  </a:lnTo>
                  <a:lnTo>
                    <a:pt x="420" y="122"/>
                  </a:lnTo>
                  <a:lnTo>
                    <a:pt x="420" y="122"/>
                  </a:lnTo>
                  <a:lnTo>
                    <a:pt x="420" y="122"/>
                  </a:lnTo>
                  <a:lnTo>
                    <a:pt x="420" y="122"/>
                  </a:lnTo>
                  <a:close/>
                  <a:moveTo>
                    <a:pt x="410" y="154"/>
                  </a:moveTo>
                  <a:lnTo>
                    <a:pt x="410" y="154"/>
                  </a:lnTo>
                  <a:lnTo>
                    <a:pt x="408" y="154"/>
                  </a:lnTo>
                  <a:lnTo>
                    <a:pt x="408" y="154"/>
                  </a:lnTo>
                  <a:lnTo>
                    <a:pt x="408" y="154"/>
                  </a:lnTo>
                  <a:lnTo>
                    <a:pt x="408" y="154"/>
                  </a:lnTo>
                  <a:lnTo>
                    <a:pt x="406" y="156"/>
                  </a:lnTo>
                  <a:lnTo>
                    <a:pt x="406" y="156"/>
                  </a:lnTo>
                  <a:lnTo>
                    <a:pt x="404" y="158"/>
                  </a:lnTo>
                  <a:lnTo>
                    <a:pt x="404" y="158"/>
                  </a:lnTo>
                  <a:lnTo>
                    <a:pt x="402" y="158"/>
                  </a:lnTo>
                  <a:lnTo>
                    <a:pt x="402" y="158"/>
                  </a:lnTo>
                  <a:lnTo>
                    <a:pt x="400" y="160"/>
                  </a:lnTo>
                  <a:lnTo>
                    <a:pt x="400" y="160"/>
                  </a:lnTo>
                  <a:lnTo>
                    <a:pt x="394" y="162"/>
                  </a:lnTo>
                  <a:lnTo>
                    <a:pt x="394" y="162"/>
                  </a:lnTo>
                  <a:lnTo>
                    <a:pt x="396" y="158"/>
                  </a:lnTo>
                  <a:lnTo>
                    <a:pt x="396" y="158"/>
                  </a:lnTo>
                  <a:lnTo>
                    <a:pt x="398" y="154"/>
                  </a:lnTo>
                  <a:lnTo>
                    <a:pt x="398" y="154"/>
                  </a:lnTo>
                  <a:lnTo>
                    <a:pt x="402" y="152"/>
                  </a:lnTo>
                  <a:lnTo>
                    <a:pt x="402" y="152"/>
                  </a:lnTo>
                  <a:lnTo>
                    <a:pt x="408" y="148"/>
                  </a:lnTo>
                  <a:lnTo>
                    <a:pt x="408" y="148"/>
                  </a:lnTo>
                  <a:lnTo>
                    <a:pt x="408" y="148"/>
                  </a:lnTo>
                  <a:lnTo>
                    <a:pt x="408" y="148"/>
                  </a:lnTo>
                  <a:lnTo>
                    <a:pt x="412" y="150"/>
                  </a:lnTo>
                  <a:lnTo>
                    <a:pt x="414" y="152"/>
                  </a:lnTo>
                  <a:lnTo>
                    <a:pt x="414" y="152"/>
                  </a:lnTo>
                  <a:lnTo>
                    <a:pt x="410" y="154"/>
                  </a:lnTo>
                  <a:lnTo>
                    <a:pt x="410" y="154"/>
                  </a:lnTo>
                  <a:close/>
                  <a:moveTo>
                    <a:pt x="208" y="208"/>
                  </a:moveTo>
                  <a:lnTo>
                    <a:pt x="208" y="208"/>
                  </a:lnTo>
                  <a:lnTo>
                    <a:pt x="208" y="210"/>
                  </a:lnTo>
                  <a:lnTo>
                    <a:pt x="206" y="212"/>
                  </a:lnTo>
                  <a:lnTo>
                    <a:pt x="206" y="212"/>
                  </a:lnTo>
                  <a:lnTo>
                    <a:pt x="206" y="212"/>
                  </a:lnTo>
                  <a:lnTo>
                    <a:pt x="206" y="212"/>
                  </a:lnTo>
                  <a:lnTo>
                    <a:pt x="204" y="212"/>
                  </a:lnTo>
                  <a:lnTo>
                    <a:pt x="204" y="210"/>
                  </a:lnTo>
                  <a:lnTo>
                    <a:pt x="208" y="208"/>
                  </a:lnTo>
                  <a:lnTo>
                    <a:pt x="208" y="208"/>
                  </a:lnTo>
                  <a:close/>
                  <a:moveTo>
                    <a:pt x="74" y="596"/>
                  </a:moveTo>
                  <a:lnTo>
                    <a:pt x="74" y="596"/>
                  </a:lnTo>
                  <a:lnTo>
                    <a:pt x="72" y="594"/>
                  </a:lnTo>
                  <a:lnTo>
                    <a:pt x="72" y="594"/>
                  </a:lnTo>
                  <a:lnTo>
                    <a:pt x="72" y="594"/>
                  </a:lnTo>
                  <a:lnTo>
                    <a:pt x="74" y="594"/>
                  </a:lnTo>
                  <a:lnTo>
                    <a:pt x="74" y="594"/>
                  </a:lnTo>
                  <a:lnTo>
                    <a:pt x="74" y="596"/>
                  </a:lnTo>
                  <a:lnTo>
                    <a:pt x="74" y="596"/>
                  </a:lnTo>
                  <a:lnTo>
                    <a:pt x="74" y="596"/>
                  </a:lnTo>
                  <a:close/>
                  <a:moveTo>
                    <a:pt x="74" y="596"/>
                  </a:moveTo>
                  <a:lnTo>
                    <a:pt x="74" y="596"/>
                  </a:lnTo>
                  <a:lnTo>
                    <a:pt x="74" y="596"/>
                  </a:lnTo>
                  <a:lnTo>
                    <a:pt x="74" y="596"/>
                  </a:lnTo>
                  <a:lnTo>
                    <a:pt x="74" y="596"/>
                  </a:lnTo>
                  <a:close/>
                  <a:moveTo>
                    <a:pt x="24" y="650"/>
                  </a:moveTo>
                  <a:lnTo>
                    <a:pt x="24" y="650"/>
                  </a:lnTo>
                  <a:lnTo>
                    <a:pt x="24" y="650"/>
                  </a:lnTo>
                  <a:lnTo>
                    <a:pt x="24" y="650"/>
                  </a:lnTo>
                  <a:lnTo>
                    <a:pt x="24" y="650"/>
                  </a:lnTo>
                  <a:close/>
                  <a:moveTo>
                    <a:pt x="24" y="652"/>
                  </a:moveTo>
                  <a:lnTo>
                    <a:pt x="24" y="652"/>
                  </a:lnTo>
                  <a:lnTo>
                    <a:pt x="24" y="652"/>
                  </a:lnTo>
                  <a:lnTo>
                    <a:pt x="24" y="652"/>
                  </a:lnTo>
                  <a:lnTo>
                    <a:pt x="24" y="650"/>
                  </a:lnTo>
                  <a:lnTo>
                    <a:pt x="24" y="650"/>
                  </a:lnTo>
                  <a:lnTo>
                    <a:pt x="24" y="652"/>
                  </a:lnTo>
                  <a:lnTo>
                    <a:pt x="24" y="652"/>
                  </a:lnTo>
                  <a:lnTo>
                    <a:pt x="24" y="652"/>
                  </a:lnTo>
                  <a:lnTo>
                    <a:pt x="24" y="652"/>
                  </a:lnTo>
                  <a:lnTo>
                    <a:pt x="24" y="652"/>
                  </a:lnTo>
                  <a:close/>
                  <a:moveTo>
                    <a:pt x="26" y="656"/>
                  </a:moveTo>
                  <a:lnTo>
                    <a:pt x="26" y="656"/>
                  </a:lnTo>
                  <a:lnTo>
                    <a:pt x="24" y="652"/>
                  </a:lnTo>
                  <a:lnTo>
                    <a:pt x="24" y="652"/>
                  </a:lnTo>
                  <a:lnTo>
                    <a:pt x="26" y="658"/>
                  </a:lnTo>
                  <a:lnTo>
                    <a:pt x="26" y="658"/>
                  </a:lnTo>
                  <a:lnTo>
                    <a:pt x="26" y="656"/>
                  </a:lnTo>
                  <a:lnTo>
                    <a:pt x="26" y="656"/>
                  </a:lnTo>
                  <a:close/>
                  <a:moveTo>
                    <a:pt x="18" y="824"/>
                  </a:moveTo>
                  <a:lnTo>
                    <a:pt x="18" y="824"/>
                  </a:lnTo>
                  <a:lnTo>
                    <a:pt x="14" y="824"/>
                  </a:lnTo>
                  <a:lnTo>
                    <a:pt x="14" y="824"/>
                  </a:lnTo>
                  <a:lnTo>
                    <a:pt x="12" y="824"/>
                  </a:lnTo>
                  <a:lnTo>
                    <a:pt x="10" y="824"/>
                  </a:lnTo>
                  <a:lnTo>
                    <a:pt x="10" y="824"/>
                  </a:lnTo>
                  <a:lnTo>
                    <a:pt x="4" y="824"/>
                  </a:lnTo>
                  <a:lnTo>
                    <a:pt x="0" y="820"/>
                  </a:lnTo>
                  <a:lnTo>
                    <a:pt x="0" y="820"/>
                  </a:lnTo>
                  <a:lnTo>
                    <a:pt x="2" y="818"/>
                  </a:lnTo>
                  <a:lnTo>
                    <a:pt x="2" y="818"/>
                  </a:lnTo>
                  <a:lnTo>
                    <a:pt x="12" y="820"/>
                  </a:lnTo>
                  <a:lnTo>
                    <a:pt x="16" y="822"/>
                  </a:lnTo>
                  <a:lnTo>
                    <a:pt x="18" y="824"/>
                  </a:lnTo>
                  <a:lnTo>
                    <a:pt x="18" y="824"/>
                  </a:lnTo>
                  <a:lnTo>
                    <a:pt x="18" y="824"/>
                  </a:lnTo>
                  <a:lnTo>
                    <a:pt x="18" y="824"/>
                  </a:lnTo>
                  <a:close/>
                  <a:moveTo>
                    <a:pt x="84" y="822"/>
                  </a:moveTo>
                  <a:lnTo>
                    <a:pt x="84" y="822"/>
                  </a:lnTo>
                  <a:lnTo>
                    <a:pt x="80" y="820"/>
                  </a:lnTo>
                  <a:lnTo>
                    <a:pt x="78" y="818"/>
                  </a:lnTo>
                  <a:lnTo>
                    <a:pt x="76" y="820"/>
                  </a:lnTo>
                  <a:lnTo>
                    <a:pt x="76" y="820"/>
                  </a:lnTo>
                  <a:lnTo>
                    <a:pt x="74" y="818"/>
                  </a:lnTo>
                  <a:lnTo>
                    <a:pt x="74" y="818"/>
                  </a:lnTo>
                  <a:lnTo>
                    <a:pt x="70" y="820"/>
                  </a:lnTo>
                  <a:lnTo>
                    <a:pt x="68" y="820"/>
                  </a:lnTo>
                  <a:lnTo>
                    <a:pt x="68" y="820"/>
                  </a:lnTo>
                  <a:lnTo>
                    <a:pt x="66" y="818"/>
                  </a:lnTo>
                  <a:lnTo>
                    <a:pt x="66" y="818"/>
                  </a:lnTo>
                  <a:lnTo>
                    <a:pt x="62" y="822"/>
                  </a:lnTo>
                  <a:lnTo>
                    <a:pt x="60" y="826"/>
                  </a:lnTo>
                  <a:lnTo>
                    <a:pt x="60" y="826"/>
                  </a:lnTo>
                  <a:lnTo>
                    <a:pt x="58" y="824"/>
                  </a:lnTo>
                  <a:lnTo>
                    <a:pt x="56" y="820"/>
                  </a:lnTo>
                  <a:lnTo>
                    <a:pt x="56" y="820"/>
                  </a:lnTo>
                  <a:lnTo>
                    <a:pt x="48" y="822"/>
                  </a:lnTo>
                  <a:lnTo>
                    <a:pt x="48" y="822"/>
                  </a:lnTo>
                  <a:lnTo>
                    <a:pt x="42" y="820"/>
                  </a:lnTo>
                  <a:lnTo>
                    <a:pt x="42" y="820"/>
                  </a:lnTo>
                  <a:lnTo>
                    <a:pt x="38" y="822"/>
                  </a:lnTo>
                  <a:lnTo>
                    <a:pt x="38" y="822"/>
                  </a:lnTo>
                  <a:lnTo>
                    <a:pt x="36" y="820"/>
                  </a:lnTo>
                  <a:lnTo>
                    <a:pt x="34" y="818"/>
                  </a:lnTo>
                  <a:lnTo>
                    <a:pt x="34" y="818"/>
                  </a:lnTo>
                  <a:lnTo>
                    <a:pt x="34" y="818"/>
                  </a:lnTo>
                  <a:lnTo>
                    <a:pt x="34" y="818"/>
                  </a:lnTo>
                  <a:lnTo>
                    <a:pt x="36" y="818"/>
                  </a:lnTo>
                  <a:lnTo>
                    <a:pt x="36" y="818"/>
                  </a:lnTo>
                  <a:lnTo>
                    <a:pt x="44" y="818"/>
                  </a:lnTo>
                  <a:lnTo>
                    <a:pt x="48" y="818"/>
                  </a:lnTo>
                  <a:lnTo>
                    <a:pt x="52" y="818"/>
                  </a:lnTo>
                  <a:lnTo>
                    <a:pt x="52" y="818"/>
                  </a:lnTo>
                  <a:lnTo>
                    <a:pt x="52" y="816"/>
                  </a:lnTo>
                  <a:lnTo>
                    <a:pt x="52" y="816"/>
                  </a:lnTo>
                  <a:lnTo>
                    <a:pt x="50" y="816"/>
                  </a:lnTo>
                  <a:lnTo>
                    <a:pt x="48" y="814"/>
                  </a:lnTo>
                  <a:lnTo>
                    <a:pt x="48" y="810"/>
                  </a:lnTo>
                  <a:lnTo>
                    <a:pt x="48" y="810"/>
                  </a:lnTo>
                  <a:lnTo>
                    <a:pt x="46" y="808"/>
                  </a:lnTo>
                  <a:lnTo>
                    <a:pt x="42" y="808"/>
                  </a:lnTo>
                  <a:lnTo>
                    <a:pt x="42" y="808"/>
                  </a:lnTo>
                  <a:lnTo>
                    <a:pt x="42" y="808"/>
                  </a:lnTo>
                  <a:lnTo>
                    <a:pt x="42" y="806"/>
                  </a:lnTo>
                  <a:lnTo>
                    <a:pt x="42" y="806"/>
                  </a:lnTo>
                  <a:lnTo>
                    <a:pt x="46" y="806"/>
                  </a:lnTo>
                  <a:lnTo>
                    <a:pt x="46" y="806"/>
                  </a:lnTo>
                  <a:lnTo>
                    <a:pt x="54" y="808"/>
                  </a:lnTo>
                  <a:lnTo>
                    <a:pt x="54" y="808"/>
                  </a:lnTo>
                  <a:lnTo>
                    <a:pt x="56" y="808"/>
                  </a:lnTo>
                  <a:lnTo>
                    <a:pt x="58" y="806"/>
                  </a:lnTo>
                  <a:lnTo>
                    <a:pt x="58" y="806"/>
                  </a:lnTo>
                  <a:lnTo>
                    <a:pt x="62" y="806"/>
                  </a:lnTo>
                  <a:lnTo>
                    <a:pt x="62" y="806"/>
                  </a:lnTo>
                  <a:lnTo>
                    <a:pt x="64" y="806"/>
                  </a:lnTo>
                  <a:lnTo>
                    <a:pt x="64" y="806"/>
                  </a:lnTo>
                  <a:lnTo>
                    <a:pt x="68" y="808"/>
                  </a:lnTo>
                  <a:lnTo>
                    <a:pt x="72" y="808"/>
                  </a:lnTo>
                  <a:lnTo>
                    <a:pt x="72" y="808"/>
                  </a:lnTo>
                  <a:lnTo>
                    <a:pt x="74" y="812"/>
                  </a:lnTo>
                  <a:lnTo>
                    <a:pt x="78" y="814"/>
                  </a:lnTo>
                  <a:lnTo>
                    <a:pt x="82" y="816"/>
                  </a:lnTo>
                  <a:lnTo>
                    <a:pt x="86" y="818"/>
                  </a:lnTo>
                  <a:lnTo>
                    <a:pt x="86" y="818"/>
                  </a:lnTo>
                  <a:lnTo>
                    <a:pt x="84" y="822"/>
                  </a:lnTo>
                  <a:lnTo>
                    <a:pt x="84" y="822"/>
                  </a:lnTo>
                  <a:close/>
                  <a:moveTo>
                    <a:pt x="106" y="924"/>
                  </a:moveTo>
                  <a:lnTo>
                    <a:pt x="106" y="924"/>
                  </a:lnTo>
                  <a:lnTo>
                    <a:pt x="104" y="926"/>
                  </a:lnTo>
                  <a:lnTo>
                    <a:pt x="104" y="930"/>
                  </a:lnTo>
                  <a:lnTo>
                    <a:pt x="104" y="930"/>
                  </a:lnTo>
                  <a:lnTo>
                    <a:pt x="98" y="930"/>
                  </a:lnTo>
                  <a:lnTo>
                    <a:pt x="98" y="930"/>
                  </a:lnTo>
                  <a:lnTo>
                    <a:pt x="98" y="930"/>
                  </a:lnTo>
                  <a:lnTo>
                    <a:pt x="98" y="930"/>
                  </a:lnTo>
                  <a:lnTo>
                    <a:pt x="98" y="930"/>
                  </a:lnTo>
                  <a:lnTo>
                    <a:pt x="100" y="928"/>
                  </a:lnTo>
                  <a:lnTo>
                    <a:pt x="100" y="928"/>
                  </a:lnTo>
                  <a:lnTo>
                    <a:pt x="100" y="926"/>
                  </a:lnTo>
                  <a:lnTo>
                    <a:pt x="100" y="926"/>
                  </a:lnTo>
                  <a:lnTo>
                    <a:pt x="98" y="926"/>
                  </a:lnTo>
                  <a:lnTo>
                    <a:pt x="98" y="926"/>
                  </a:lnTo>
                  <a:lnTo>
                    <a:pt x="100" y="924"/>
                  </a:lnTo>
                  <a:lnTo>
                    <a:pt x="100" y="924"/>
                  </a:lnTo>
                  <a:lnTo>
                    <a:pt x="104" y="924"/>
                  </a:lnTo>
                  <a:lnTo>
                    <a:pt x="106" y="924"/>
                  </a:lnTo>
                  <a:lnTo>
                    <a:pt x="106" y="924"/>
                  </a:lnTo>
                  <a:close/>
                  <a:moveTo>
                    <a:pt x="102" y="822"/>
                  </a:moveTo>
                  <a:lnTo>
                    <a:pt x="102" y="822"/>
                  </a:lnTo>
                  <a:lnTo>
                    <a:pt x="100" y="824"/>
                  </a:lnTo>
                  <a:lnTo>
                    <a:pt x="96" y="824"/>
                  </a:lnTo>
                  <a:lnTo>
                    <a:pt x="96" y="824"/>
                  </a:lnTo>
                  <a:lnTo>
                    <a:pt x="96" y="820"/>
                  </a:lnTo>
                  <a:lnTo>
                    <a:pt x="96" y="820"/>
                  </a:lnTo>
                  <a:lnTo>
                    <a:pt x="98" y="818"/>
                  </a:lnTo>
                  <a:lnTo>
                    <a:pt x="98" y="818"/>
                  </a:lnTo>
                  <a:lnTo>
                    <a:pt x="104" y="818"/>
                  </a:lnTo>
                  <a:lnTo>
                    <a:pt x="108" y="820"/>
                  </a:lnTo>
                  <a:lnTo>
                    <a:pt x="108" y="820"/>
                  </a:lnTo>
                  <a:lnTo>
                    <a:pt x="108" y="822"/>
                  </a:lnTo>
                  <a:lnTo>
                    <a:pt x="106" y="822"/>
                  </a:lnTo>
                  <a:lnTo>
                    <a:pt x="102" y="822"/>
                  </a:lnTo>
                  <a:lnTo>
                    <a:pt x="102" y="822"/>
                  </a:lnTo>
                  <a:close/>
                  <a:moveTo>
                    <a:pt x="148" y="554"/>
                  </a:moveTo>
                  <a:lnTo>
                    <a:pt x="148" y="554"/>
                  </a:lnTo>
                  <a:lnTo>
                    <a:pt x="148" y="550"/>
                  </a:lnTo>
                  <a:lnTo>
                    <a:pt x="150" y="546"/>
                  </a:lnTo>
                  <a:lnTo>
                    <a:pt x="154" y="540"/>
                  </a:lnTo>
                  <a:lnTo>
                    <a:pt x="154" y="540"/>
                  </a:lnTo>
                  <a:lnTo>
                    <a:pt x="158" y="544"/>
                  </a:lnTo>
                  <a:lnTo>
                    <a:pt x="158" y="544"/>
                  </a:lnTo>
                  <a:lnTo>
                    <a:pt x="154" y="550"/>
                  </a:lnTo>
                  <a:lnTo>
                    <a:pt x="154" y="550"/>
                  </a:lnTo>
                  <a:lnTo>
                    <a:pt x="152" y="552"/>
                  </a:lnTo>
                  <a:lnTo>
                    <a:pt x="150" y="554"/>
                  </a:lnTo>
                  <a:lnTo>
                    <a:pt x="150" y="554"/>
                  </a:lnTo>
                  <a:lnTo>
                    <a:pt x="152" y="554"/>
                  </a:lnTo>
                  <a:lnTo>
                    <a:pt x="152" y="554"/>
                  </a:lnTo>
                  <a:lnTo>
                    <a:pt x="156" y="550"/>
                  </a:lnTo>
                  <a:lnTo>
                    <a:pt x="158" y="550"/>
                  </a:lnTo>
                  <a:lnTo>
                    <a:pt x="162" y="552"/>
                  </a:lnTo>
                  <a:lnTo>
                    <a:pt x="162" y="552"/>
                  </a:lnTo>
                  <a:lnTo>
                    <a:pt x="160" y="556"/>
                  </a:lnTo>
                  <a:lnTo>
                    <a:pt x="154" y="556"/>
                  </a:lnTo>
                  <a:lnTo>
                    <a:pt x="150" y="556"/>
                  </a:lnTo>
                  <a:lnTo>
                    <a:pt x="148" y="554"/>
                  </a:lnTo>
                  <a:lnTo>
                    <a:pt x="148" y="554"/>
                  </a:lnTo>
                  <a:close/>
                  <a:moveTo>
                    <a:pt x="212" y="1028"/>
                  </a:moveTo>
                  <a:lnTo>
                    <a:pt x="212" y="1028"/>
                  </a:lnTo>
                  <a:lnTo>
                    <a:pt x="206" y="1032"/>
                  </a:lnTo>
                  <a:lnTo>
                    <a:pt x="196" y="1032"/>
                  </a:lnTo>
                  <a:lnTo>
                    <a:pt x="196" y="1032"/>
                  </a:lnTo>
                  <a:lnTo>
                    <a:pt x="196" y="1026"/>
                  </a:lnTo>
                  <a:lnTo>
                    <a:pt x="198" y="1018"/>
                  </a:lnTo>
                  <a:lnTo>
                    <a:pt x="198" y="1018"/>
                  </a:lnTo>
                  <a:lnTo>
                    <a:pt x="208" y="1020"/>
                  </a:lnTo>
                  <a:lnTo>
                    <a:pt x="214" y="1020"/>
                  </a:lnTo>
                  <a:lnTo>
                    <a:pt x="214" y="1020"/>
                  </a:lnTo>
                  <a:lnTo>
                    <a:pt x="212" y="1028"/>
                  </a:lnTo>
                  <a:lnTo>
                    <a:pt x="212" y="1028"/>
                  </a:lnTo>
                  <a:close/>
                  <a:moveTo>
                    <a:pt x="220" y="546"/>
                  </a:moveTo>
                  <a:lnTo>
                    <a:pt x="220" y="546"/>
                  </a:lnTo>
                  <a:lnTo>
                    <a:pt x="214" y="544"/>
                  </a:lnTo>
                  <a:lnTo>
                    <a:pt x="214" y="544"/>
                  </a:lnTo>
                  <a:lnTo>
                    <a:pt x="214" y="540"/>
                  </a:lnTo>
                  <a:lnTo>
                    <a:pt x="214" y="540"/>
                  </a:lnTo>
                  <a:lnTo>
                    <a:pt x="212" y="542"/>
                  </a:lnTo>
                  <a:lnTo>
                    <a:pt x="212" y="542"/>
                  </a:lnTo>
                  <a:lnTo>
                    <a:pt x="210" y="542"/>
                  </a:lnTo>
                  <a:lnTo>
                    <a:pt x="210" y="542"/>
                  </a:lnTo>
                  <a:lnTo>
                    <a:pt x="210" y="540"/>
                  </a:lnTo>
                  <a:lnTo>
                    <a:pt x="210" y="540"/>
                  </a:lnTo>
                  <a:lnTo>
                    <a:pt x="212" y="536"/>
                  </a:lnTo>
                  <a:lnTo>
                    <a:pt x="212" y="536"/>
                  </a:lnTo>
                  <a:lnTo>
                    <a:pt x="210" y="534"/>
                  </a:lnTo>
                  <a:lnTo>
                    <a:pt x="210" y="534"/>
                  </a:lnTo>
                  <a:lnTo>
                    <a:pt x="210" y="534"/>
                  </a:lnTo>
                  <a:lnTo>
                    <a:pt x="210" y="534"/>
                  </a:lnTo>
                  <a:lnTo>
                    <a:pt x="204" y="538"/>
                  </a:lnTo>
                  <a:lnTo>
                    <a:pt x="200" y="542"/>
                  </a:lnTo>
                  <a:lnTo>
                    <a:pt x="200" y="542"/>
                  </a:lnTo>
                  <a:lnTo>
                    <a:pt x="196" y="542"/>
                  </a:lnTo>
                  <a:lnTo>
                    <a:pt x="196" y="542"/>
                  </a:lnTo>
                  <a:lnTo>
                    <a:pt x="196" y="542"/>
                  </a:lnTo>
                  <a:lnTo>
                    <a:pt x="196" y="542"/>
                  </a:lnTo>
                  <a:lnTo>
                    <a:pt x="200" y="538"/>
                  </a:lnTo>
                  <a:lnTo>
                    <a:pt x="204" y="534"/>
                  </a:lnTo>
                  <a:lnTo>
                    <a:pt x="204" y="534"/>
                  </a:lnTo>
                  <a:lnTo>
                    <a:pt x="204" y="534"/>
                  </a:lnTo>
                  <a:lnTo>
                    <a:pt x="200" y="534"/>
                  </a:lnTo>
                  <a:lnTo>
                    <a:pt x="200" y="534"/>
                  </a:lnTo>
                  <a:lnTo>
                    <a:pt x="198" y="536"/>
                  </a:lnTo>
                  <a:lnTo>
                    <a:pt x="198" y="536"/>
                  </a:lnTo>
                  <a:lnTo>
                    <a:pt x="196" y="536"/>
                  </a:lnTo>
                  <a:lnTo>
                    <a:pt x="196" y="536"/>
                  </a:lnTo>
                  <a:lnTo>
                    <a:pt x="196" y="536"/>
                  </a:lnTo>
                  <a:lnTo>
                    <a:pt x="196" y="532"/>
                  </a:lnTo>
                  <a:lnTo>
                    <a:pt x="196" y="532"/>
                  </a:lnTo>
                  <a:lnTo>
                    <a:pt x="194" y="534"/>
                  </a:lnTo>
                  <a:lnTo>
                    <a:pt x="194" y="534"/>
                  </a:lnTo>
                  <a:lnTo>
                    <a:pt x="190" y="536"/>
                  </a:lnTo>
                  <a:lnTo>
                    <a:pt x="186" y="536"/>
                  </a:lnTo>
                  <a:lnTo>
                    <a:pt x="186" y="536"/>
                  </a:lnTo>
                  <a:lnTo>
                    <a:pt x="176" y="534"/>
                  </a:lnTo>
                  <a:lnTo>
                    <a:pt x="176" y="534"/>
                  </a:lnTo>
                  <a:lnTo>
                    <a:pt x="166" y="536"/>
                  </a:lnTo>
                  <a:lnTo>
                    <a:pt x="166" y="536"/>
                  </a:lnTo>
                  <a:lnTo>
                    <a:pt x="166" y="532"/>
                  </a:lnTo>
                  <a:lnTo>
                    <a:pt x="166" y="532"/>
                  </a:lnTo>
                  <a:lnTo>
                    <a:pt x="170" y="528"/>
                  </a:lnTo>
                  <a:lnTo>
                    <a:pt x="176" y="524"/>
                  </a:lnTo>
                  <a:lnTo>
                    <a:pt x="176" y="524"/>
                  </a:lnTo>
                  <a:lnTo>
                    <a:pt x="172" y="524"/>
                  </a:lnTo>
                  <a:lnTo>
                    <a:pt x="172" y="524"/>
                  </a:lnTo>
                  <a:lnTo>
                    <a:pt x="172" y="524"/>
                  </a:lnTo>
                  <a:lnTo>
                    <a:pt x="172" y="524"/>
                  </a:lnTo>
                  <a:lnTo>
                    <a:pt x="174" y="520"/>
                  </a:lnTo>
                  <a:lnTo>
                    <a:pt x="174" y="520"/>
                  </a:lnTo>
                  <a:lnTo>
                    <a:pt x="178" y="518"/>
                  </a:lnTo>
                  <a:lnTo>
                    <a:pt x="178" y="518"/>
                  </a:lnTo>
                  <a:lnTo>
                    <a:pt x="176" y="514"/>
                  </a:lnTo>
                  <a:lnTo>
                    <a:pt x="176" y="514"/>
                  </a:lnTo>
                  <a:lnTo>
                    <a:pt x="182" y="502"/>
                  </a:lnTo>
                  <a:lnTo>
                    <a:pt x="186" y="498"/>
                  </a:lnTo>
                  <a:lnTo>
                    <a:pt x="190" y="494"/>
                  </a:lnTo>
                  <a:lnTo>
                    <a:pt x="190" y="494"/>
                  </a:lnTo>
                  <a:lnTo>
                    <a:pt x="198" y="492"/>
                  </a:lnTo>
                  <a:lnTo>
                    <a:pt x="198" y="492"/>
                  </a:lnTo>
                  <a:lnTo>
                    <a:pt x="198" y="492"/>
                  </a:lnTo>
                  <a:lnTo>
                    <a:pt x="198" y="492"/>
                  </a:lnTo>
                  <a:lnTo>
                    <a:pt x="200" y="492"/>
                  </a:lnTo>
                  <a:lnTo>
                    <a:pt x="200" y="492"/>
                  </a:lnTo>
                  <a:lnTo>
                    <a:pt x="200" y="494"/>
                  </a:lnTo>
                  <a:lnTo>
                    <a:pt x="200" y="494"/>
                  </a:lnTo>
                  <a:lnTo>
                    <a:pt x="196" y="496"/>
                  </a:lnTo>
                  <a:lnTo>
                    <a:pt x="196" y="496"/>
                  </a:lnTo>
                  <a:lnTo>
                    <a:pt x="196" y="500"/>
                  </a:lnTo>
                  <a:lnTo>
                    <a:pt x="192" y="504"/>
                  </a:lnTo>
                  <a:lnTo>
                    <a:pt x="190" y="508"/>
                  </a:lnTo>
                  <a:lnTo>
                    <a:pt x="188" y="512"/>
                  </a:lnTo>
                  <a:lnTo>
                    <a:pt x="188" y="512"/>
                  </a:lnTo>
                  <a:lnTo>
                    <a:pt x="192" y="510"/>
                  </a:lnTo>
                  <a:lnTo>
                    <a:pt x="194" y="508"/>
                  </a:lnTo>
                  <a:lnTo>
                    <a:pt x="194" y="508"/>
                  </a:lnTo>
                  <a:lnTo>
                    <a:pt x="198" y="510"/>
                  </a:lnTo>
                  <a:lnTo>
                    <a:pt x="198" y="510"/>
                  </a:lnTo>
                  <a:lnTo>
                    <a:pt x="194" y="512"/>
                  </a:lnTo>
                  <a:lnTo>
                    <a:pt x="194" y="514"/>
                  </a:lnTo>
                  <a:lnTo>
                    <a:pt x="194" y="514"/>
                  </a:lnTo>
                  <a:lnTo>
                    <a:pt x="200" y="516"/>
                  </a:lnTo>
                  <a:lnTo>
                    <a:pt x="204" y="518"/>
                  </a:lnTo>
                  <a:lnTo>
                    <a:pt x="204" y="518"/>
                  </a:lnTo>
                  <a:lnTo>
                    <a:pt x="206" y="516"/>
                  </a:lnTo>
                  <a:lnTo>
                    <a:pt x="206" y="516"/>
                  </a:lnTo>
                  <a:lnTo>
                    <a:pt x="212" y="516"/>
                  </a:lnTo>
                  <a:lnTo>
                    <a:pt x="216" y="518"/>
                  </a:lnTo>
                  <a:lnTo>
                    <a:pt x="216" y="518"/>
                  </a:lnTo>
                  <a:lnTo>
                    <a:pt x="214" y="518"/>
                  </a:lnTo>
                  <a:lnTo>
                    <a:pt x="214" y="518"/>
                  </a:lnTo>
                  <a:lnTo>
                    <a:pt x="210" y="522"/>
                  </a:lnTo>
                  <a:lnTo>
                    <a:pt x="210" y="522"/>
                  </a:lnTo>
                  <a:lnTo>
                    <a:pt x="210" y="522"/>
                  </a:lnTo>
                  <a:lnTo>
                    <a:pt x="210" y="522"/>
                  </a:lnTo>
                  <a:lnTo>
                    <a:pt x="214" y="526"/>
                  </a:lnTo>
                  <a:lnTo>
                    <a:pt x="214" y="526"/>
                  </a:lnTo>
                  <a:lnTo>
                    <a:pt x="218" y="524"/>
                  </a:lnTo>
                  <a:lnTo>
                    <a:pt x="218" y="524"/>
                  </a:lnTo>
                  <a:lnTo>
                    <a:pt x="220" y="526"/>
                  </a:lnTo>
                  <a:lnTo>
                    <a:pt x="220" y="526"/>
                  </a:lnTo>
                  <a:lnTo>
                    <a:pt x="220" y="526"/>
                  </a:lnTo>
                  <a:lnTo>
                    <a:pt x="216" y="528"/>
                  </a:lnTo>
                  <a:lnTo>
                    <a:pt x="212" y="530"/>
                  </a:lnTo>
                  <a:lnTo>
                    <a:pt x="212" y="530"/>
                  </a:lnTo>
                  <a:lnTo>
                    <a:pt x="212" y="530"/>
                  </a:lnTo>
                  <a:lnTo>
                    <a:pt x="216" y="534"/>
                  </a:lnTo>
                  <a:lnTo>
                    <a:pt x="216" y="534"/>
                  </a:lnTo>
                  <a:lnTo>
                    <a:pt x="216" y="534"/>
                  </a:lnTo>
                  <a:lnTo>
                    <a:pt x="216" y="534"/>
                  </a:lnTo>
                  <a:lnTo>
                    <a:pt x="218" y="532"/>
                  </a:lnTo>
                  <a:lnTo>
                    <a:pt x="218" y="532"/>
                  </a:lnTo>
                  <a:lnTo>
                    <a:pt x="220" y="532"/>
                  </a:lnTo>
                  <a:lnTo>
                    <a:pt x="220" y="532"/>
                  </a:lnTo>
                  <a:lnTo>
                    <a:pt x="220" y="534"/>
                  </a:lnTo>
                  <a:lnTo>
                    <a:pt x="220" y="534"/>
                  </a:lnTo>
                  <a:lnTo>
                    <a:pt x="220" y="536"/>
                  </a:lnTo>
                  <a:lnTo>
                    <a:pt x="222" y="536"/>
                  </a:lnTo>
                  <a:lnTo>
                    <a:pt x="222" y="536"/>
                  </a:lnTo>
                  <a:lnTo>
                    <a:pt x="222" y="540"/>
                  </a:lnTo>
                  <a:lnTo>
                    <a:pt x="220" y="546"/>
                  </a:lnTo>
                  <a:lnTo>
                    <a:pt x="220" y="546"/>
                  </a:lnTo>
                  <a:close/>
                  <a:moveTo>
                    <a:pt x="266" y="350"/>
                  </a:moveTo>
                  <a:lnTo>
                    <a:pt x="266" y="350"/>
                  </a:lnTo>
                  <a:lnTo>
                    <a:pt x="266" y="350"/>
                  </a:lnTo>
                  <a:lnTo>
                    <a:pt x="266" y="350"/>
                  </a:lnTo>
                  <a:lnTo>
                    <a:pt x="268" y="348"/>
                  </a:lnTo>
                  <a:lnTo>
                    <a:pt x="268" y="348"/>
                  </a:lnTo>
                  <a:lnTo>
                    <a:pt x="270" y="348"/>
                  </a:lnTo>
                  <a:lnTo>
                    <a:pt x="270" y="348"/>
                  </a:lnTo>
                  <a:lnTo>
                    <a:pt x="270" y="348"/>
                  </a:lnTo>
                  <a:lnTo>
                    <a:pt x="270" y="348"/>
                  </a:lnTo>
                  <a:lnTo>
                    <a:pt x="266" y="350"/>
                  </a:lnTo>
                  <a:lnTo>
                    <a:pt x="266" y="350"/>
                  </a:lnTo>
                  <a:close/>
                  <a:moveTo>
                    <a:pt x="886" y="600"/>
                  </a:moveTo>
                  <a:lnTo>
                    <a:pt x="886" y="600"/>
                  </a:lnTo>
                  <a:lnTo>
                    <a:pt x="886" y="598"/>
                  </a:lnTo>
                  <a:lnTo>
                    <a:pt x="886" y="598"/>
                  </a:lnTo>
                  <a:lnTo>
                    <a:pt x="890" y="598"/>
                  </a:lnTo>
                  <a:lnTo>
                    <a:pt x="890" y="598"/>
                  </a:lnTo>
                  <a:lnTo>
                    <a:pt x="900" y="596"/>
                  </a:lnTo>
                  <a:lnTo>
                    <a:pt x="900" y="596"/>
                  </a:lnTo>
                  <a:lnTo>
                    <a:pt x="894" y="600"/>
                  </a:lnTo>
                  <a:lnTo>
                    <a:pt x="894" y="600"/>
                  </a:lnTo>
                  <a:lnTo>
                    <a:pt x="896" y="602"/>
                  </a:lnTo>
                  <a:lnTo>
                    <a:pt x="896" y="602"/>
                  </a:lnTo>
                  <a:lnTo>
                    <a:pt x="892" y="604"/>
                  </a:lnTo>
                  <a:lnTo>
                    <a:pt x="886" y="604"/>
                  </a:lnTo>
                  <a:lnTo>
                    <a:pt x="886" y="604"/>
                  </a:lnTo>
                  <a:lnTo>
                    <a:pt x="886" y="606"/>
                  </a:lnTo>
                  <a:lnTo>
                    <a:pt x="886" y="606"/>
                  </a:lnTo>
                  <a:lnTo>
                    <a:pt x="882" y="604"/>
                  </a:lnTo>
                  <a:lnTo>
                    <a:pt x="882" y="604"/>
                  </a:lnTo>
                  <a:lnTo>
                    <a:pt x="880" y="602"/>
                  </a:lnTo>
                  <a:lnTo>
                    <a:pt x="880" y="602"/>
                  </a:lnTo>
                  <a:lnTo>
                    <a:pt x="886" y="600"/>
                  </a:lnTo>
                  <a:lnTo>
                    <a:pt x="886" y="600"/>
                  </a:lnTo>
                  <a:close/>
                  <a:moveTo>
                    <a:pt x="806" y="596"/>
                  </a:moveTo>
                  <a:lnTo>
                    <a:pt x="806" y="596"/>
                  </a:lnTo>
                  <a:lnTo>
                    <a:pt x="806" y="596"/>
                  </a:lnTo>
                  <a:lnTo>
                    <a:pt x="806" y="596"/>
                  </a:lnTo>
                  <a:lnTo>
                    <a:pt x="806" y="596"/>
                  </a:lnTo>
                  <a:lnTo>
                    <a:pt x="806" y="596"/>
                  </a:lnTo>
                  <a:lnTo>
                    <a:pt x="810" y="598"/>
                  </a:lnTo>
                  <a:lnTo>
                    <a:pt x="810" y="598"/>
                  </a:lnTo>
                  <a:lnTo>
                    <a:pt x="810" y="596"/>
                  </a:lnTo>
                  <a:lnTo>
                    <a:pt x="810" y="596"/>
                  </a:lnTo>
                  <a:lnTo>
                    <a:pt x="810" y="596"/>
                  </a:lnTo>
                  <a:lnTo>
                    <a:pt x="810" y="596"/>
                  </a:lnTo>
                  <a:lnTo>
                    <a:pt x="810" y="598"/>
                  </a:lnTo>
                  <a:lnTo>
                    <a:pt x="810" y="598"/>
                  </a:lnTo>
                  <a:lnTo>
                    <a:pt x="812" y="598"/>
                  </a:lnTo>
                  <a:lnTo>
                    <a:pt x="812" y="598"/>
                  </a:lnTo>
                  <a:lnTo>
                    <a:pt x="818" y="598"/>
                  </a:lnTo>
                  <a:lnTo>
                    <a:pt x="818" y="598"/>
                  </a:lnTo>
                  <a:lnTo>
                    <a:pt x="824" y="600"/>
                  </a:lnTo>
                  <a:lnTo>
                    <a:pt x="824" y="600"/>
                  </a:lnTo>
                  <a:lnTo>
                    <a:pt x="824" y="600"/>
                  </a:lnTo>
                  <a:lnTo>
                    <a:pt x="824" y="600"/>
                  </a:lnTo>
                  <a:lnTo>
                    <a:pt x="824" y="600"/>
                  </a:lnTo>
                  <a:lnTo>
                    <a:pt x="824" y="600"/>
                  </a:lnTo>
                  <a:lnTo>
                    <a:pt x="824" y="602"/>
                  </a:lnTo>
                  <a:lnTo>
                    <a:pt x="824" y="602"/>
                  </a:lnTo>
                  <a:lnTo>
                    <a:pt x="830" y="600"/>
                  </a:lnTo>
                  <a:lnTo>
                    <a:pt x="830" y="600"/>
                  </a:lnTo>
                  <a:lnTo>
                    <a:pt x="828" y="602"/>
                  </a:lnTo>
                  <a:lnTo>
                    <a:pt x="828" y="602"/>
                  </a:lnTo>
                  <a:lnTo>
                    <a:pt x="816" y="602"/>
                  </a:lnTo>
                  <a:lnTo>
                    <a:pt x="816" y="602"/>
                  </a:lnTo>
                  <a:lnTo>
                    <a:pt x="816" y="602"/>
                  </a:lnTo>
                  <a:lnTo>
                    <a:pt x="806" y="600"/>
                  </a:lnTo>
                  <a:lnTo>
                    <a:pt x="806" y="600"/>
                  </a:lnTo>
                  <a:lnTo>
                    <a:pt x="806" y="596"/>
                  </a:lnTo>
                  <a:lnTo>
                    <a:pt x="806" y="596"/>
                  </a:lnTo>
                  <a:close/>
                  <a:moveTo>
                    <a:pt x="718" y="570"/>
                  </a:moveTo>
                  <a:lnTo>
                    <a:pt x="718" y="570"/>
                  </a:lnTo>
                  <a:lnTo>
                    <a:pt x="724" y="572"/>
                  </a:lnTo>
                  <a:lnTo>
                    <a:pt x="730" y="572"/>
                  </a:lnTo>
                  <a:lnTo>
                    <a:pt x="730" y="572"/>
                  </a:lnTo>
                  <a:lnTo>
                    <a:pt x="736" y="572"/>
                  </a:lnTo>
                  <a:lnTo>
                    <a:pt x="736" y="572"/>
                  </a:lnTo>
                  <a:lnTo>
                    <a:pt x="736" y="572"/>
                  </a:lnTo>
                  <a:lnTo>
                    <a:pt x="734" y="576"/>
                  </a:lnTo>
                  <a:lnTo>
                    <a:pt x="734" y="580"/>
                  </a:lnTo>
                  <a:lnTo>
                    <a:pt x="734" y="580"/>
                  </a:lnTo>
                  <a:lnTo>
                    <a:pt x="734" y="582"/>
                  </a:lnTo>
                  <a:lnTo>
                    <a:pt x="734" y="582"/>
                  </a:lnTo>
                  <a:lnTo>
                    <a:pt x="734" y="582"/>
                  </a:lnTo>
                  <a:lnTo>
                    <a:pt x="732" y="586"/>
                  </a:lnTo>
                  <a:lnTo>
                    <a:pt x="732" y="586"/>
                  </a:lnTo>
                  <a:lnTo>
                    <a:pt x="724" y="582"/>
                  </a:lnTo>
                  <a:lnTo>
                    <a:pt x="716" y="578"/>
                  </a:lnTo>
                  <a:lnTo>
                    <a:pt x="716" y="578"/>
                  </a:lnTo>
                  <a:lnTo>
                    <a:pt x="712" y="578"/>
                  </a:lnTo>
                  <a:lnTo>
                    <a:pt x="710" y="576"/>
                  </a:lnTo>
                  <a:lnTo>
                    <a:pt x="710" y="576"/>
                  </a:lnTo>
                  <a:lnTo>
                    <a:pt x="712" y="572"/>
                  </a:lnTo>
                  <a:lnTo>
                    <a:pt x="714" y="572"/>
                  </a:lnTo>
                  <a:lnTo>
                    <a:pt x="718" y="570"/>
                  </a:lnTo>
                  <a:lnTo>
                    <a:pt x="718" y="570"/>
                  </a:lnTo>
                  <a:close/>
                  <a:moveTo>
                    <a:pt x="676" y="528"/>
                  </a:moveTo>
                  <a:lnTo>
                    <a:pt x="676" y="528"/>
                  </a:lnTo>
                  <a:lnTo>
                    <a:pt x="682" y="524"/>
                  </a:lnTo>
                  <a:lnTo>
                    <a:pt x="682" y="524"/>
                  </a:lnTo>
                  <a:lnTo>
                    <a:pt x="682" y="522"/>
                  </a:lnTo>
                  <a:lnTo>
                    <a:pt x="682" y="522"/>
                  </a:lnTo>
                  <a:lnTo>
                    <a:pt x="684" y="522"/>
                  </a:lnTo>
                  <a:lnTo>
                    <a:pt x="684" y="522"/>
                  </a:lnTo>
                  <a:lnTo>
                    <a:pt x="684" y="522"/>
                  </a:lnTo>
                  <a:lnTo>
                    <a:pt x="684" y="522"/>
                  </a:lnTo>
                  <a:lnTo>
                    <a:pt x="684" y="532"/>
                  </a:lnTo>
                  <a:lnTo>
                    <a:pt x="684" y="536"/>
                  </a:lnTo>
                  <a:lnTo>
                    <a:pt x="682" y="538"/>
                  </a:lnTo>
                  <a:lnTo>
                    <a:pt x="682" y="538"/>
                  </a:lnTo>
                  <a:lnTo>
                    <a:pt x="680" y="538"/>
                  </a:lnTo>
                  <a:lnTo>
                    <a:pt x="680" y="538"/>
                  </a:lnTo>
                  <a:lnTo>
                    <a:pt x="680" y="538"/>
                  </a:lnTo>
                  <a:lnTo>
                    <a:pt x="678" y="538"/>
                  </a:lnTo>
                  <a:lnTo>
                    <a:pt x="678" y="538"/>
                  </a:lnTo>
                  <a:lnTo>
                    <a:pt x="678" y="536"/>
                  </a:lnTo>
                  <a:lnTo>
                    <a:pt x="678" y="536"/>
                  </a:lnTo>
                  <a:lnTo>
                    <a:pt x="678" y="536"/>
                  </a:lnTo>
                  <a:lnTo>
                    <a:pt x="678" y="536"/>
                  </a:lnTo>
                  <a:lnTo>
                    <a:pt x="676" y="534"/>
                  </a:lnTo>
                  <a:lnTo>
                    <a:pt x="676" y="534"/>
                  </a:lnTo>
                  <a:lnTo>
                    <a:pt x="678" y="534"/>
                  </a:lnTo>
                  <a:lnTo>
                    <a:pt x="678" y="534"/>
                  </a:lnTo>
                  <a:lnTo>
                    <a:pt x="678" y="534"/>
                  </a:lnTo>
                  <a:lnTo>
                    <a:pt x="678" y="534"/>
                  </a:lnTo>
                  <a:lnTo>
                    <a:pt x="678" y="534"/>
                  </a:lnTo>
                  <a:lnTo>
                    <a:pt x="676" y="532"/>
                  </a:lnTo>
                  <a:lnTo>
                    <a:pt x="676" y="532"/>
                  </a:lnTo>
                  <a:lnTo>
                    <a:pt x="678" y="532"/>
                  </a:lnTo>
                  <a:lnTo>
                    <a:pt x="678" y="532"/>
                  </a:lnTo>
                  <a:lnTo>
                    <a:pt x="676" y="530"/>
                  </a:lnTo>
                  <a:lnTo>
                    <a:pt x="676" y="530"/>
                  </a:lnTo>
                  <a:lnTo>
                    <a:pt x="676" y="530"/>
                  </a:lnTo>
                  <a:lnTo>
                    <a:pt x="676" y="530"/>
                  </a:lnTo>
                  <a:lnTo>
                    <a:pt x="676" y="528"/>
                  </a:lnTo>
                  <a:lnTo>
                    <a:pt x="676" y="528"/>
                  </a:lnTo>
                  <a:close/>
                  <a:moveTo>
                    <a:pt x="674" y="544"/>
                  </a:moveTo>
                  <a:lnTo>
                    <a:pt x="674" y="544"/>
                  </a:lnTo>
                  <a:lnTo>
                    <a:pt x="678" y="544"/>
                  </a:lnTo>
                  <a:lnTo>
                    <a:pt x="682" y="540"/>
                  </a:lnTo>
                  <a:lnTo>
                    <a:pt x="682" y="540"/>
                  </a:lnTo>
                  <a:lnTo>
                    <a:pt x="686" y="544"/>
                  </a:lnTo>
                  <a:lnTo>
                    <a:pt x="688" y="546"/>
                  </a:lnTo>
                  <a:lnTo>
                    <a:pt x="688" y="548"/>
                  </a:lnTo>
                  <a:lnTo>
                    <a:pt x="688" y="548"/>
                  </a:lnTo>
                  <a:lnTo>
                    <a:pt x="686" y="552"/>
                  </a:lnTo>
                  <a:lnTo>
                    <a:pt x="686" y="552"/>
                  </a:lnTo>
                  <a:lnTo>
                    <a:pt x="686" y="556"/>
                  </a:lnTo>
                  <a:lnTo>
                    <a:pt x="686" y="556"/>
                  </a:lnTo>
                  <a:lnTo>
                    <a:pt x="686" y="558"/>
                  </a:lnTo>
                  <a:lnTo>
                    <a:pt x="684" y="562"/>
                  </a:lnTo>
                  <a:lnTo>
                    <a:pt x="684" y="562"/>
                  </a:lnTo>
                  <a:lnTo>
                    <a:pt x="682" y="560"/>
                  </a:lnTo>
                  <a:lnTo>
                    <a:pt x="680" y="560"/>
                  </a:lnTo>
                  <a:lnTo>
                    <a:pt x="680" y="560"/>
                  </a:lnTo>
                  <a:lnTo>
                    <a:pt x="678" y="564"/>
                  </a:lnTo>
                  <a:lnTo>
                    <a:pt x="678" y="564"/>
                  </a:lnTo>
                  <a:lnTo>
                    <a:pt x="676" y="562"/>
                  </a:lnTo>
                  <a:lnTo>
                    <a:pt x="676" y="558"/>
                  </a:lnTo>
                  <a:lnTo>
                    <a:pt x="676" y="550"/>
                  </a:lnTo>
                  <a:lnTo>
                    <a:pt x="676" y="550"/>
                  </a:lnTo>
                  <a:lnTo>
                    <a:pt x="674" y="544"/>
                  </a:lnTo>
                  <a:lnTo>
                    <a:pt x="674" y="544"/>
                  </a:lnTo>
                  <a:lnTo>
                    <a:pt x="674" y="544"/>
                  </a:lnTo>
                  <a:lnTo>
                    <a:pt x="674" y="544"/>
                  </a:lnTo>
                  <a:close/>
                  <a:moveTo>
                    <a:pt x="554" y="360"/>
                  </a:moveTo>
                  <a:lnTo>
                    <a:pt x="554" y="360"/>
                  </a:lnTo>
                  <a:lnTo>
                    <a:pt x="556" y="358"/>
                  </a:lnTo>
                  <a:lnTo>
                    <a:pt x="556" y="358"/>
                  </a:lnTo>
                  <a:lnTo>
                    <a:pt x="554" y="356"/>
                  </a:lnTo>
                  <a:lnTo>
                    <a:pt x="554" y="356"/>
                  </a:lnTo>
                  <a:lnTo>
                    <a:pt x="556" y="354"/>
                  </a:lnTo>
                  <a:lnTo>
                    <a:pt x="556" y="354"/>
                  </a:lnTo>
                  <a:lnTo>
                    <a:pt x="558" y="354"/>
                  </a:lnTo>
                  <a:lnTo>
                    <a:pt x="558" y="354"/>
                  </a:lnTo>
                  <a:lnTo>
                    <a:pt x="556" y="350"/>
                  </a:lnTo>
                  <a:lnTo>
                    <a:pt x="556" y="350"/>
                  </a:lnTo>
                  <a:lnTo>
                    <a:pt x="560" y="350"/>
                  </a:lnTo>
                  <a:lnTo>
                    <a:pt x="560" y="350"/>
                  </a:lnTo>
                  <a:lnTo>
                    <a:pt x="558" y="346"/>
                  </a:lnTo>
                  <a:lnTo>
                    <a:pt x="558" y="346"/>
                  </a:lnTo>
                  <a:lnTo>
                    <a:pt x="560" y="344"/>
                  </a:lnTo>
                  <a:lnTo>
                    <a:pt x="560" y="344"/>
                  </a:lnTo>
                  <a:lnTo>
                    <a:pt x="564" y="346"/>
                  </a:lnTo>
                  <a:lnTo>
                    <a:pt x="564" y="346"/>
                  </a:lnTo>
                  <a:lnTo>
                    <a:pt x="570" y="346"/>
                  </a:lnTo>
                  <a:lnTo>
                    <a:pt x="572" y="344"/>
                  </a:lnTo>
                  <a:lnTo>
                    <a:pt x="576" y="344"/>
                  </a:lnTo>
                  <a:lnTo>
                    <a:pt x="576" y="344"/>
                  </a:lnTo>
                  <a:lnTo>
                    <a:pt x="576" y="346"/>
                  </a:lnTo>
                  <a:lnTo>
                    <a:pt x="576" y="346"/>
                  </a:lnTo>
                  <a:lnTo>
                    <a:pt x="576" y="346"/>
                  </a:lnTo>
                  <a:lnTo>
                    <a:pt x="574" y="350"/>
                  </a:lnTo>
                  <a:lnTo>
                    <a:pt x="570" y="350"/>
                  </a:lnTo>
                  <a:lnTo>
                    <a:pt x="568" y="352"/>
                  </a:lnTo>
                  <a:lnTo>
                    <a:pt x="566" y="356"/>
                  </a:lnTo>
                  <a:lnTo>
                    <a:pt x="566" y="356"/>
                  </a:lnTo>
                  <a:lnTo>
                    <a:pt x="566" y="356"/>
                  </a:lnTo>
                  <a:lnTo>
                    <a:pt x="566" y="356"/>
                  </a:lnTo>
                  <a:lnTo>
                    <a:pt x="576" y="356"/>
                  </a:lnTo>
                  <a:lnTo>
                    <a:pt x="582" y="356"/>
                  </a:lnTo>
                  <a:lnTo>
                    <a:pt x="586" y="358"/>
                  </a:lnTo>
                  <a:lnTo>
                    <a:pt x="586" y="358"/>
                  </a:lnTo>
                  <a:lnTo>
                    <a:pt x="586" y="360"/>
                  </a:lnTo>
                  <a:lnTo>
                    <a:pt x="586" y="360"/>
                  </a:lnTo>
                  <a:lnTo>
                    <a:pt x="582" y="366"/>
                  </a:lnTo>
                  <a:lnTo>
                    <a:pt x="580" y="370"/>
                  </a:lnTo>
                  <a:lnTo>
                    <a:pt x="576" y="372"/>
                  </a:lnTo>
                  <a:lnTo>
                    <a:pt x="576" y="372"/>
                  </a:lnTo>
                  <a:lnTo>
                    <a:pt x="576" y="372"/>
                  </a:lnTo>
                  <a:lnTo>
                    <a:pt x="576" y="372"/>
                  </a:lnTo>
                  <a:lnTo>
                    <a:pt x="578" y="374"/>
                  </a:lnTo>
                  <a:lnTo>
                    <a:pt x="578" y="374"/>
                  </a:lnTo>
                  <a:lnTo>
                    <a:pt x="578" y="374"/>
                  </a:lnTo>
                  <a:lnTo>
                    <a:pt x="578" y="374"/>
                  </a:lnTo>
                  <a:lnTo>
                    <a:pt x="574" y="376"/>
                  </a:lnTo>
                  <a:lnTo>
                    <a:pt x="570" y="376"/>
                  </a:lnTo>
                  <a:lnTo>
                    <a:pt x="570" y="376"/>
                  </a:lnTo>
                  <a:lnTo>
                    <a:pt x="570" y="376"/>
                  </a:lnTo>
                  <a:lnTo>
                    <a:pt x="570" y="376"/>
                  </a:lnTo>
                  <a:lnTo>
                    <a:pt x="574" y="378"/>
                  </a:lnTo>
                  <a:lnTo>
                    <a:pt x="578" y="376"/>
                  </a:lnTo>
                  <a:lnTo>
                    <a:pt x="578" y="376"/>
                  </a:lnTo>
                  <a:lnTo>
                    <a:pt x="584" y="380"/>
                  </a:lnTo>
                  <a:lnTo>
                    <a:pt x="588" y="382"/>
                  </a:lnTo>
                  <a:lnTo>
                    <a:pt x="588" y="382"/>
                  </a:lnTo>
                  <a:lnTo>
                    <a:pt x="590" y="388"/>
                  </a:lnTo>
                  <a:lnTo>
                    <a:pt x="590" y="392"/>
                  </a:lnTo>
                  <a:lnTo>
                    <a:pt x="590" y="392"/>
                  </a:lnTo>
                  <a:lnTo>
                    <a:pt x="592" y="392"/>
                  </a:lnTo>
                  <a:lnTo>
                    <a:pt x="596" y="394"/>
                  </a:lnTo>
                  <a:lnTo>
                    <a:pt x="596" y="394"/>
                  </a:lnTo>
                  <a:lnTo>
                    <a:pt x="600" y="398"/>
                  </a:lnTo>
                  <a:lnTo>
                    <a:pt x="600" y="398"/>
                  </a:lnTo>
                  <a:lnTo>
                    <a:pt x="600" y="404"/>
                  </a:lnTo>
                  <a:lnTo>
                    <a:pt x="600" y="404"/>
                  </a:lnTo>
                  <a:lnTo>
                    <a:pt x="604" y="408"/>
                  </a:lnTo>
                  <a:lnTo>
                    <a:pt x="604" y="410"/>
                  </a:lnTo>
                  <a:lnTo>
                    <a:pt x="602" y="414"/>
                  </a:lnTo>
                  <a:lnTo>
                    <a:pt x="602" y="414"/>
                  </a:lnTo>
                  <a:lnTo>
                    <a:pt x="606" y="414"/>
                  </a:lnTo>
                  <a:lnTo>
                    <a:pt x="606" y="414"/>
                  </a:lnTo>
                  <a:lnTo>
                    <a:pt x="608" y="412"/>
                  </a:lnTo>
                  <a:lnTo>
                    <a:pt x="612" y="414"/>
                  </a:lnTo>
                  <a:lnTo>
                    <a:pt x="616" y="416"/>
                  </a:lnTo>
                  <a:lnTo>
                    <a:pt x="616" y="416"/>
                  </a:lnTo>
                  <a:lnTo>
                    <a:pt x="616" y="420"/>
                  </a:lnTo>
                  <a:lnTo>
                    <a:pt x="616" y="420"/>
                  </a:lnTo>
                  <a:lnTo>
                    <a:pt x="612" y="426"/>
                  </a:lnTo>
                  <a:lnTo>
                    <a:pt x="606" y="430"/>
                  </a:lnTo>
                  <a:lnTo>
                    <a:pt x="606" y="430"/>
                  </a:lnTo>
                  <a:lnTo>
                    <a:pt x="606" y="430"/>
                  </a:lnTo>
                  <a:lnTo>
                    <a:pt x="614" y="430"/>
                  </a:lnTo>
                  <a:lnTo>
                    <a:pt x="614" y="430"/>
                  </a:lnTo>
                  <a:lnTo>
                    <a:pt x="614" y="434"/>
                  </a:lnTo>
                  <a:lnTo>
                    <a:pt x="614" y="434"/>
                  </a:lnTo>
                  <a:lnTo>
                    <a:pt x="612" y="434"/>
                  </a:lnTo>
                  <a:lnTo>
                    <a:pt x="610" y="436"/>
                  </a:lnTo>
                  <a:lnTo>
                    <a:pt x="610" y="436"/>
                  </a:lnTo>
                  <a:lnTo>
                    <a:pt x="608" y="436"/>
                  </a:lnTo>
                  <a:lnTo>
                    <a:pt x="604" y="438"/>
                  </a:lnTo>
                  <a:lnTo>
                    <a:pt x="604" y="438"/>
                  </a:lnTo>
                  <a:lnTo>
                    <a:pt x="600" y="438"/>
                  </a:lnTo>
                  <a:lnTo>
                    <a:pt x="600" y="438"/>
                  </a:lnTo>
                  <a:lnTo>
                    <a:pt x="596" y="438"/>
                  </a:lnTo>
                  <a:lnTo>
                    <a:pt x="596" y="438"/>
                  </a:lnTo>
                  <a:lnTo>
                    <a:pt x="592" y="438"/>
                  </a:lnTo>
                  <a:lnTo>
                    <a:pt x="592" y="438"/>
                  </a:lnTo>
                  <a:lnTo>
                    <a:pt x="586" y="438"/>
                  </a:lnTo>
                  <a:lnTo>
                    <a:pt x="586" y="438"/>
                  </a:lnTo>
                  <a:lnTo>
                    <a:pt x="586" y="440"/>
                  </a:lnTo>
                  <a:lnTo>
                    <a:pt x="586" y="440"/>
                  </a:lnTo>
                  <a:lnTo>
                    <a:pt x="580" y="438"/>
                  </a:lnTo>
                  <a:lnTo>
                    <a:pt x="572" y="440"/>
                  </a:lnTo>
                  <a:lnTo>
                    <a:pt x="572" y="440"/>
                  </a:lnTo>
                  <a:lnTo>
                    <a:pt x="572" y="442"/>
                  </a:lnTo>
                  <a:lnTo>
                    <a:pt x="570" y="444"/>
                  </a:lnTo>
                  <a:lnTo>
                    <a:pt x="566" y="442"/>
                  </a:lnTo>
                  <a:lnTo>
                    <a:pt x="566" y="442"/>
                  </a:lnTo>
                  <a:lnTo>
                    <a:pt x="566" y="442"/>
                  </a:lnTo>
                  <a:lnTo>
                    <a:pt x="564" y="442"/>
                  </a:lnTo>
                  <a:lnTo>
                    <a:pt x="564" y="442"/>
                  </a:lnTo>
                  <a:lnTo>
                    <a:pt x="558" y="446"/>
                  </a:lnTo>
                  <a:lnTo>
                    <a:pt x="558" y="446"/>
                  </a:lnTo>
                  <a:lnTo>
                    <a:pt x="556" y="446"/>
                  </a:lnTo>
                  <a:lnTo>
                    <a:pt x="556" y="446"/>
                  </a:lnTo>
                  <a:lnTo>
                    <a:pt x="552" y="444"/>
                  </a:lnTo>
                  <a:lnTo>
                    <a:pt x="552" y="444"/>
                  </a:lnTo>
                  <a:lnTo>
                    <a:pt x="554" y="444"/>
                  </a:lnTo>
                  <a:lnTo>
                    <a:pt x="554" y="444"/>
                  </a:lnTo>
                  <a:lnTo>
                    <a:pt x="560" y="440"/>
                  </a:lnTo>
                  <a:lnTo>
                    <a:pt x="562" y="438"/>
                  </a:lnTo>
                  <a:lnTo>
                    <a:pt x="564" y="434"/>
                  </a:lnTo>
                  <a:lnTo>
                    <a:pt x="564" y="434"/>
                  </a:lnTo>
                  <a:lnTo>
                    <a:pt x="566" y="434"/>
                  </a:lnTo>
                  <a:lnTo>
                    <a:pt x="566" y="432"/>
                  </a:lnTo>
                  <a:lnTo>
                    <a:pt x="566" y="432"/>
                  </a:lnTo>
                  <a:lnTo>
                    <a:pt x="572" y="432"/>
                  </a:lnTo>
                  <a:lnTo>
                    <a:pt x="576" y="432"/>
                  </a:lnTo>
                  <a:lnTo>
                    <a:pt x="576" y="432"/>
                  </a:lnTo>
                  <a:lnTo>
                    <a:pt x="578" y="430"/>
                  </a:lnTo>
                  <a:lnTo>
                    <a:pt x="578" y="428"/>
                  </a:lnTo>
                  <a:lnTo>
                    <a:pt x="578" y="428"/>
                  </a:lnTo>
                  <a:lnTo>
                    <a:pt x="574" y="430"/>
                  </a:lnTo>
                  <a:lnTo>
                    <a:pt x="572" y="430"/>
                  </a:lnTo>
                  <a:lnTo>
                    <a:pt x="572" y="430"/>
                  </a:lnTo>
                  <a:lnTo>
                    <a:pt x="568" y="428"/>
                  </a:lnTo>
                  <a:lnTo>
                    <a:pt x="568" y="428"/>
                  </a:lnTo>
                  <a:lnTo>
                    <a:pt x="560" y="426"/>
                  </a:lnTo>
                  <a:lnTo>
                    <a:pt x="560" y="426"/>
                  </a:lnTo>
                  <a:lnTo>
                    <a:pt x="558" y="424"/>
                  </a:lnTo>
                  <a:lnTo>
                    <a:pt x="558" y="424"/>
                  </a:lnTo>
                  <a:lnTo>
                    <a:pt x="558" y="424"/>
                  </a:lnTo>
                  <a:lnTo>
                    <a:pt x="558" y="424"/>
                  </a:lnTo>
                  <a:lnTo>
                    <a:pt x="562" y="422"/>
                  </a:lnTo>
                  <a:lnTo>
                    <a:pt x="568" y="418"/>
                  </a:lnTo>
                  <a:lnTo>
                    <a:pt x="568" y="418"/>
                  </a:lnTo>
                  <a:lnTo>
                    <a:pt x="568" y="414"/>
                  </a:lnTo>
                  <a:lnTo>
                    <a:pt x="568" y="414"/>
                  </a:lnTo>
                  <a:lnTo>
                    <a:pt x="564" y="414"/>
                  </a:lnTo>
                  <a:lnTo>
                    <a:pt x="564" y="414"/>
                  </a:lnTo>
                  <a:lnTo>
                    <a:pt x="564" y="414"/>
                  </a:lnTo>
                  <a:lnTo>
                    <a:pt x="566" y="410"/>
                  </a:lnTo>
                  <a:lnTo>
                    <a:pt x="568" y="410"/>
                  </a:lnTo>
                  <a:lnTo>
                    <a:pt x="578" y="408"/>
                  </a:lnTo>
                  <a:lnTo>
                    <a:pt x="578" y="408"/>
                  </a:lnTo>
                  <a:lnTo>
                    <a:pt x="578" y="408"/>
                  </a:lnTo>
                  <a:lnTo>
                    <a:pt x="576" y="404"/>
                  </a:lnTo>
                  <a:lnTo>
                    <a:pt x="578" y="398"/>
                  </a:lnTo>
                  <a:lnTo>
                    <a:pt x="578" y="398"/>
                  </a:lnTo>
                  <a:lnTo>
                    <a:pt x="578" y="398"/>
                  </a:lnTo>
                  <a:lnTo>
                    <a:pt x="574" y="398"/>
                  </a:lnTo>
                  <a:lnTo>
                    <a:pt x="574" y="398"/>
                  </a:lnTo>
                  <a:lnTo>
                    <a:pt x="572" y="396"/>
                  </a:lnTo>
                  <a:lnTo>
                    <a:pt x="572" y="396"/>
                  </a:lnTo>
                  <a:lnTo>
                    <a:pt x="574" y="392"/>
                  </a:lnTo>
                  <a:lnTo>
                    <a:pt x="576" y="390"/>
                  </a:lnTo>
                  <a:lnTo>
                    <a:pt x="576" y="390"/>
                  </a:lnTo>
                  <a:lnTo>
                    <a:pt x="572" y="390"/>
                  </a:lnTo>
                  <a:lnTo>
                    <a:pt x="568" y="390"/>
                  </a:lnTo>
                  <a:lnTo>
                    <a:pt x="568" y="390"/>
                  </a:lnTo>
                  <a:lnTo>
                    <a:pt x="564" y="390"/>
                  </a:lnTo>
                  <a:lnTo>
                    <a:pt x="564" y="390"/>
                  </a:lnTo>
                  <a:lnTo>
                    <a:pt x="564" y="392"/>
                  </a:lnTo>
                  <a:lnTo>
                    <a:pt x="564" y="392"/>
                  </a:lnTo>
                  <a:lnTo>
                    <a:pt x="558" y="390"/>
                  </a:lnTo>
                  <a:lnTo>
                    <a:pt x="558" y="390"/>
                  </a:lnTo>
                  <a:lnTo>
                    <a:pt x="560" y="386"/>
                  </a:lnTo>
                  <a:lnTo>
                    <a:pt x="562" y="382"/>
                  </a:lnTo>
                  <a:lnTo>
                    <a:pt x="562" y="382"/>
                  </a:lnTo>
                  <a:lnTo>
                    <a:pt x="560" y="380"/>
                  </a:lnTo>
                  <a:lnTo>
                    <a:pt x="560" y="378"/>
                  </a:lnTo>
                  <a:lnTo>
                    <a:pt x="560" y="378"/>
                  </a:lnTo>
                  <a:lnTo>
                    <a:pt x="562" y="376"/>
                  </a:lnTo>
                  <a:lnTo>
                    <a:pt x="562" y="376"/>
                  </a:lnTo>
                  <a:lnTo>
                    <a:pt x="562" y="374"/>
                  </a:lnTo>
                  <a:lnTo>
                    <a:pt x="562" y="374"/>
                  </a:lnTo>
                  <a:lnTo>
                    <a:pt x="562" y="374"/>
                  </a:lnTo>
                  <a:lnTo>
                    <a:pt x="554" y="380"/>
                  </a:lnTo>
                  <a:lnTo>
                    <a:pt x="554" y="378"/>
                  </a:lnTo>
                  <a:lnTo>
                    <a:pt x="554" y="378"/>
                  </a:lnTo>
                  <a:lnTo>
                    <a:pt x="554" y="376"/>
                  </a:lnTo>
                  <a:lnTo>
                    <a:pt x="556" y="374"/>
                  </a:lnTo>
                  <a:lnTo>
                    <a:pt x="558" y="370"/>
                  </a:lnTo>
                  <a:lnTo>
                    <a:pt x="558" y="370"/>
                  </a:lnTo>
                  <a:lnTo>
                    <a:pt x="556" y="368"/>
                  </a:lnTo>
                  <a:lnTo>
                    <a:pt x="556" y="368"/>
                  </a:lnTo>
                  <a:lnTo>
                    <a:pt x="554" y="368"/>
                  </a:lnTo>
                  <a:lnTo>
                    <a:pt x="554" y="368"/>
                  </a:lnTo>
                  <a:lnTo>
                    <a:pt x="552" y="370"/>
                  </a:lnTo>
                  <a:lnTo>
                    <a:pt x="552" y="370"/>
                  </a:lnTo>
                  <a:lnTo>
                    <a:pt x="550" y="370"/>
                  </a:lnTo>
                  <a:lnTo>
                    <a:pt x="550" y="370"/>
                  </a:lnTo>
                  <a:lnTo>
                    <a:pt x="554" y="364"/>
                  </a:lnTo>
                  <a:lnTo>
                    <a:pt x="554" y="364"/>
                  </a:lnTo>
                  <a:lnTo>
                    <a:pt x="554" y="360"/>
                  </a:lnTo>
                  <a:lnTo>
                    <a:pt x="554" y="360"/>
                  </a:lnTo>
                  <a:close/>
                  <a:moveTo>
                    <a:pt x="554" y="384"/>
                  </a:moveTo>
                  <a:lnTo>
                    <a:pt x="554" y="384"/>
                  </a:lnTo>
                  <a:lnTo>
                    <a:pt x="554" y="384"/>
                  </a:lnTo>
                  <a:lnTo>
                    <a:pt x="554" y="384"/>
                  </a:lnTo>
                  <a:lnTo>
                    <a:pt x="554" y="380"/>
                  </a:lnTo>
                  <a:lnTo>
                    <a:pt x="554" y="380"/>
                  </a:lnTo>
                  <a:lnTo>
                    <a:pt x="556" y="380"/>
                  </a:lnTo>
                  <a:lnTo>
                    <a:pt x="556" y="380"/>
                  </a:lnTo>
                  <a:lnTo>
                    <a:pt x="556" y="382"/>
                  </a:lnTo>
                  <a:lnTo>
                    <a:pt x="556" y="382"/>
                  </a:lnTo>
                  <a:lnTo>
                    <a:pt x="554" y="384"/>
                  </a:lnTo>
                  <a:lnTo>
                    <a:pt x="554" y="384"/>
                  </a:lnTo>
                  <a:close/>
                  <a:moveTo>
                    <a:pt x="512" y="420"/>
                  </a:moveTo>
                  <a:lnTo>
                    <a:pt x="512" y="420"/>
                  </a:lnTo>
                  <a:lnTo>
                    <a:pt x="518" y="420"/>
                  </a:lnTo>
                  <a:lnTo>
                    <a:pt x="518" y="420"/>
                  </a:lnTo>
                  <a:lnTo>
                    <a:pt x="520" y="418"/>
                  </a:lnTo>
                  <a:lnTo>
                    <a:pt x="520" y="418"/>
                  </a:lnTo>
                  <a:lnTo>
                    <a:pt x="522" y="416"/>
                  </a:lnTo>
                  <a:lnTo>
                    <a:pt x="524" y="416"/>
                  </a:lnTo>
                  <a:lnTo>
                    <a:pt x="524" y="416"/>
                  </a:lnTo>
                  <a:lnTo>
                    <a:pt x="520" y="416"/>
                  </a:lnTo>
                  <a:lnTo>
                    <a:pt x="520" y="416"/>
                  </a:lnTo>
                  <a:lnTo>
                    <a:pt x="520" y="416"/>
                  </a:lnTo>
                  <a:lnTo>
                    <a:pt x="520" y="416"/>
                  </a:lnTo>
                  <a:lnTo>
                    <a:pt x="522" y="414"/>
                  </a:lnTo>
                  <a:lnTo>
                    <a:pt x="522" y="414"/>
                  </a:lnTo>
                  <a:lnTo>
                    <a:pt x="522" y="412"/>
                  </a:lnTo>
                  <a:lnTo>
                    <a:pt x="522" y="412"/>
                  </a:lnTo>
                  <a:lnTo>
                    <a:pt x="522" y="410"/>
                  </a:lnTo>
                  <a:lnTo>
                    <a:pt x="526" y="410"/>
                  </a:lnTo>
                  <a:lnTo>
                    <a:pt x="526" y="410"/>
                  </a:lnTo>
                  <a:lnTo>
                    <a:pt x="526" y="408"/>
                  </a:lnTo>
                  <a:lnTo>
                    <a:pt x="526" y="408"/>
                  </a:lnTo>
                  <a:lnTo>
                    <a:pt x="520" y="408"/>
                  </a:lnTo>
                  <a:lnTo>
                    <a:pt x="516" y="408"/>
                  </a:lnTo>
                  <a:lnTo>
                    <a:pt x="516" y="408"/>
                  </a:lnTo>
                  <a:lnTo>
                    <a:pt x="516" y="406"/>
                  </a:lnTo>
                  <a:lnTo>
                    <a:pt x="516" y="406"/>
                  </a:lnTo>
                  <a:lnTo>
                    <a:pt x="516" y="404"/>
                  </a:lnTo>
                  <a:lnTo>
                    <a:pt x="516" y="404"/>
                  </a:lnTo>
                  <a:lnTo>
                    <a:pt x="518" y="404"/>
                  </a:lnTo>
                  <a:lnTo>
                    <a:pt x="518" y="404"/>
                  </a:lnTo>
                  <a:lnTo>
                    <a:pt x="518" y="402"/>
                  </a:lnTo>
                  <a:lnTo>
                    <a:pt x="520" y="402"/>
                  </a:lnTo>
                  <a:lnTo>
                    <a:pt x="518" y="402"/>
                  </a:lnTo>
                  <a:lnTo>
                    <a:pt x="518" y="402"/>
                  </a:lnTo>
                  <a:lnTo>
                    <a:pt x="518" y="400"/>
                  </a:lnTo>
                  <a:lnTo>
                    <a:pt x="516" y="400"/>
                  </a:lnTo>
                  <a:lnTo>
                    <a:pt x="516" y="400"/>
                  </a:lnTo>
                  <a:lnTo>
                    <a:pt x="516" y="400"/>
                  </a:lnTo>
                  <a:lnTo>
                    <a:pt x="518" y="396"/>
                  </a:lnTo>
                  <a:lnTo>
                    <a:pt x="518" y="396"/>
                  </a:lnTo>
                  <a:lnTo>
                    <a:pt x="528" y="398"/>
                  </a:lnTo>
                  <a:lnTo>
                    <a:pt x="528" y="398"/>
                  </a:lnTo>
                  <a:lnTo>
                    <a:pt x="528" y="396"/>
                  </a:lnTo>
                  <a:lnTo>
                    <a:pt x="528" y="396"/>
                  </a:lnTo>
                  <a:lnTo>
                    <a:pt x="530" y="394"/>
                  </a:lnTo>
                  <a:lnTo>
                    <a:pt x="532" y="392"/>
                  </a:lnTo>
                  <a:lnTo>
                    <a:pt x="526" y="392"/>
                  </a:lnTo>
                  <a:lnTo>
                    <a:pt x="526" y="392"/>
                  </a:lnTo>
                  <a:lnTo>
                    <a:pt x="528" y="392"/>
                  </a:lnTo>
                  <a:lnTo>
                    <a:pt x="528" y="392"/>
                  </a:lnTo>
                  <a:lnTo>
                    <a:pt x="530" y="392"/>
                  </a:lnTo>
                  <a:lnTo>
                    <a:pt x="530" y="392"/>
                  </a:lnTo>
                  <a:lnTo>
                    <a:pt x="532" y="386"/>
                  </a:lnTo>
                  <a:lnTo>
                    <a:pt x="536" y="386"/>
                  </a:lnTo>
                  <a:lnTo>
                    <a:pt x="536" y="386"/>
                  </a:lnTo>
                  <a:lnTo>
                    <a:pt x="538" y="386"/>
                  </a:lnTo>
                  <a:lnTo>
                    <a:pt x="540" y="388"/>
                  </a:lnTo>
                  <a:lnTo>
                    <a:pt x="540" y="388"/>
                  </a:lnTo>
                  <a:lnTo>
                    <a:pt x="546" y="386"/>
                  </a:lnTo>
                  <a:lnTo>
                    <a:pt x="552" y="386"/>
                  </a:lnTo>
                  <a:lnTo>
                    <a:pt x="552" y="386"/>
                  </a:lnTo>
                  <a:lnTo>
                    <a:pt x="554" y="396"/>
                  </a:lnTo>
                  <a:lnTo>
                    <a:pt x="554" y="396"/>
                  </a:lnTo>
                  <a:lnTo>
                    <a:pt x="552" y="400"/>
                  </a:lnTo>
                  <a:lnTo>
                    <a:pt x="548" y="402"/>
                  </a:lnTo>
                  <a:lnTo>
                    <a:pt x="548" y="402"/>
                  </a:lnTo>
                  <a:lnTo>
                    <a:pt x="550" y="408"/>
                  </a:lnTo>
                  <a:lnTo>
                    <a:pt x="550" y="414"/>
                  </a:lnTo>
                  <a:lnTo>
                    <a:pt x="550" y="414"/>
                  </a:lnTo>
                  <a:lnTo>
                    <a:pt x="550" y="418"/>
                  </a:lnTo>
                  <a:lnTo>
                    <a:pt x="548" y="420"/>
                  </a:lnTo>
                  <a:lnTo>
                    <a:pt x="548" y="420"/>
                  </a:lnTo>
                  <a:lnTo>
                    <a:pt x="544" y="422"/>
                  </a:lnTo>
                  <a:lnTo>
                    <a:pt x="544" y="422"/>
                  </a:lnTo>
                  <a:lnTo>
                    <a:pt x="542" y="422"/>
                  </a:lnTo>
                  <a:lnTo>
                    <a:pt x="542" y="422"/>
                  </a:lnTo>
                  <a:lnTo>
                    <a:pt x="536" y="422"/>
                  </a:lnTo>
                  <a:lnTo>
                    <a:pt x="536" y="422"/>
                  </a:lnTo>
                  <a:lnTo>
                    <a:pt x="530" y="428"/>
                  </a:lnTo>
                  <a:lnTo>
                    <a:pt x="530" y="428"/>
                  </a:lnTo>
                  <a:lnTo>
                    <a:pt x="526" y="428"/>
                  </a:lnTo>
                  <a:lnTo>
                    <a:pt x="526" y="428"/>
                  </a:lnTo>
                  <a:lnTo>
                    <a:pt x="518" y="430"/>
                  </a:lnTo>
                  <a:lnTo>
                    <a:pt x="518" y="430"/>
                  </a:lnTo>
                  <a:lnTo>
                    <a:pt x="518" y="426"/>
                  </a:lnTo>
                  <a:lnTo>
                    <a:pt x="518" y="426"/>
                  </a:lnTo>
                  <a:lnTo>
                    <a:pt x="514" y="426"/>
                  </a:lnTo>
                  <a:lnTo>
                    <a:pt x="514" y="426"/>
                  </a:lnTo>
                  <a:lnTo>
                    <a:pt x="514" y="424"/>
                  </a:lnTo>
                  <a:lnTo>
                    <a:pt x="514" y="424"/>
                  </a:lnTo>
                  <a:lnTo>
                    <a:pt x="516" y="422"/>
                  </a:lnTo>
                  <a:lnTo>
                    <a:pt x="516" y="422"/>
                  </a:lnTo>
                  <a:lnTo>
                    <a:pt x="516" y="422"/>
                  </a:lnTo>
                  <a:lnTo>
                    <a:pt x="512" y="422"/>
                  </a:lnTo>
                  <a:lnTo>
                    <a:pt x="512" y="422"/>
                  </a:lnTo>
                  <a:lnTo>
                    <a:pt x="512" y="420"/>
                  </a:lnTo>
                  <a:lnTo>
                    <a:pt x="512" y="420"/>
                  </a:lnTo>
                  <a:close/>
                  <a:moveTo>
                    <a:pt x="440" y="282"/>
                  </a:moveTo>
                  <a:lnTo>
                    <a:pt x="440" y="282"/>
                  </a:lnTo>
                  <a:lnTo>
                    <a:pt x="432" y="280"/>
                  </a:lnTo>
                  <a:lnTo>
                    <a:pt x="432" y="280"/>
                  </a:lnTo>
                  <a:lnTo>
                    <a:pt x="428" y="276"/>
                  </a:lnTo>
                  <a:lnTo>
                    <a:pt x="428" y="276"/>
                  </a:lnTo>
                  <a:lnTo>
                    <a:pt x="418" y="276"/>
                  </a:lnTo>
                  <a:lnTo>
                    <a:pt x="412" y="276"/>
                  </a:lnTo>
                  <a:lnTo>
                    <a:pt x="410" y="274"/>
                  </a:lnTo>
                  <a:lnTo>
                    <a:pt x="410" y="274"/>
                  </a:lnTo>
                  <a:lnTo>
                    <a:pt x="414" y="272"/>
                  </a:lnTo>
                  <a:lnTo>
                    <a:pt x="418" y="268"/>
                  </a:lnTo>
                  <a:lnTo>
                    <a:pt x="418" y="268"/>
                  </a:lnTo>
                  <a:lnTo>
                    <a:pt x="414" y="266"/>
                  </a:lnTo>
                  <a:lnTo>
                    <a:pt x="410" y="264"/>
                  </a:lnTo>
                  <a:lnTo>
                    <a:pt x="410" y="264"/>
                  </a:lnTo>
                  <a:lnTo>
                    <a:pt x="404" y="264"/>
                  </a:lnTo>
                  <a:lnTo>
                    <a:pt x="400" y="264"/>
                  </a:lnTo>
                  <a:lnTo>
                    <a:pt x="400" y="264"/>
                  </a:lnTo>
                  <a:lnTo>
                    <a:pt x="400" y="264"/>
                  </a:lnTo>
                  <a:lnTo>
                    <a:pt x="400" y="264"/>
                  </a:lnTo>
                  <a:lnTo>
                    <a:pt x="400" y="262"/>
                  </a:lnTo>
                  <a:lnTo>
                    <a:pt x="400" y="262"/>
                  </a:lnTo>
                  <a:lnTo>
                    <a:pt x="402" y="262"/>
                  </a:lnTo>
                  <a:lnTo>
                    <a:pt x="406" y="260"/>
                  </a:lnTo>
                  <a:lnTo>
                    <a:pt x="416" y="258"/>
                  </a:lnTo>
                  <a:lnTo>
                    <a:pt x="416" y="258"/>
                  </a:lnTo>
                  <a:lnTo>
                    <a:pt x="416" y="256"/>
                  </a:lnTo>
                  <a:lnTo>
                    <a:pt x="416" y="256"/>
                  </a:lnTo>
                  <a:lnTo>
                    <a:pt x="416" y="254"/>
                  </a:lnTo>
                  <a:lnTo>
                    <a:pt x="416" y="254"/>
                  </a:lnTo>
                  <a:lnTo>
                    <a:pt x="408" y="252"/>
                  </a:lnTo>
                  <a:lnTo>
                    <a:pt x="408" y="252"/>
                  </a:lnTo>
                  <a:lnTo>
                    <a:pt x="404" y="252"/>
                  </a:lnTo>
                  <a:lnTo>
                    <a:pt x="400" y="254"/>
                  </a:lnTo>
                  <a:lnTo>
                    <a:pt x="398" y="254"/>
                  </a:lnTo>
                  <a:lnTo>
                    <a:pt x="394" y="252"/>
                  </a:lnTo>
                  <a:lnTo>
                    <a:pt x="394" y="252"/>
                  </a:lnTo>
                  <a:lnTo>
                    <a:pt x="394" y="250"/>
                  </a:lnTo>
                  <a:lnTo>
                    <a:pt x="394" y="250"/>
                  </a:lnTo>
                  <a:lnTo>
                    <a:pt x="402" y="248"/>
                  </a:lnTo>
                  <a:lnTo>
                    <a:pt x="402" y="248"/>
                  </a:lnTo>
                  <a:lnTo>
                    <a:pt x="402" y="248"/>
                  </a:lnTo>
                  <a:lnTo>
                    <a:pt x="402" y="248"/>
                  </a:lnTo>
                  <a:lnTo>
                    <a:pt x="400" y="244"/>
                  </a:lnTo>
                  <a:lnTo>
                    <a:pt x="400" y="244"/>
                  </a:lnTo>
                  <a:lnTo>
                    <a:pt x="402" y="244"/>
                  </a:lnTo>
                  <a:lnTo>
                    <a:pt x="404" y="244"/>
                  </a:lnTo>
                  <a:lnTo>
                    <a:pt x="406" y="246"/>
                  </a:lnTo>
                  <a:lnTo>
                    <a:pt x="410" y="244"/>
                  </a:lnTo>
                  <a:lnTo>
                    <a:pt x="410" y="244"/>
                  </a:lnTo>
                  <a:lnTo>
                    <a:pt x="410" y="244"/>
                  </a:lnTo>
                  <a:lnTo>
                    <a:pt x="406" y="240"/>
                  </a:lnTo>
                  <a:lnTo>
                    <a:pt x="406" y="240"/>
                  </a:lnTo>
                  <a:lnTo>
                    <a:pt x="406" y="240"/>
                  </a:lnTo>
                  <a:lnTo>
                    <a:pt x="406" y="240"/>
                  </a:lnTo>
                  <a:lnTo>
                    <a:pt x="408" y="238"/>
                  </a:lnTo>
                  <a:lnTo>
                    <a:pt x="408" y="238"/>
                  </a:lnTo>
                  <a:lnTo>
                    <a:pt x="416" y="242"/>
                  </a:lnTo>
                  <a:lnTo>
                    <a:pt x="418" y="244"/>
                  </a:lnTo>
                  <a:lnTo>
                    <a:pt x="420" y="246"/>
                  </a:lnTo>
                  <a:lnTo>
                    <a:pt x="420" y="246"/>
                  </a:lnTo>
                  <a:lnTo>
                    <a:pt x="420" y="250"/>
                  </a:lnTo>
                  <a:lnTo>
                    <a:pt x="418" y="252"/>
                  </a:lnTo>
                  <a:lnTo>
                    <a:pt x="418" y="252"/>
                  </a:lnTo>
                  <a:lnTo>
                    <a:pt x="422" y="256"/>
                  </a:lnTo>
                  <a:lnTo>
                    <a:pt x="422" y="256"/>
                  </a:lnTo>
                  <a:lnTo>
                    <a:pt x="424" y="254"/>
                  </a:lnTo>
                  <a:lnTo>
                    <a:pt x="424" y="254"/>
                  </a:lnTo>
                  <a:lnTo>
                    <a:pt x="430" y="250"/>
                  </a:lnTo>
                  <a:lnTo>
                    <a:pt x="430" y="250"/>
                  </a:lnTo>
                  <a:lnTo>
                    <a:pt x="428" y="248"/>
                  </a:lnTo>
                  <a:lnTo>
                    <a:pt x="430" y="244"/>
                  </a:lnTo>
                  <a:lnTo>
                    <a:pt x="430" y="244"/>
                  </a:lnTo>
                  <a:lnTo>
                    <a:pt x="430" y="244"/>
                  </a:lnTo>
                  <a:lnTo>
                    <a:pt x="432" y="244"/>
                  </a:lnTo>
                  <a:lnTo>
                    <a:pt x="432" y="244"/>
                  </a:lnTo>
                  <a:lnTo>
                    <a:pt x="434" y="246"/>
                  </a:lnTo>
                  <a:lnTo>
                    <a:pt x="436" y="250"/>
                  </a:lnTo>
                  <a:lnTo>
                    <a:pt x="436" y="250"/>
                  </a:lnTo>
                  <a:lnTo>
                    <a:pt x="438" y="248"/>
                  </a:lnTo>
                  <a:lnTo>
                    <a:pt x="438" y="248"/>
                  </a:lnTo>
                  <a:lnTo>
                    <a:pt x="438" y="248"/>
                  </a:lnTo>
                  <a:lnTo>
                    <a:pt x="436" y="246"/>
                  </a:lnTo>
                  <a:lnTo>
                    <a:pt x="436" y="246"/>
                  </a:lnTo>
                  <a:lnTo>
                    <a:pt x="440" y="244"/>
                  </a:lnTo>
                  <a:lnTo>
                    <a:pt x="444" y="244"/>
                  </a:lnTo>
                  <a:lnTo>
                    <a:pt x="444" y="244"/>
                  </a:lnTo>
                  <a:lnTo>
                    <a:pt x="446" y="246"/>
                  </a:lnTo>
                  <a:lnTo>
                    <a:pt x="448" y="248"/>
                  </a:lnTo>
                  <a:lnTo>
                    <a:pt x="448" y="248"/>
                  </a:lnTo>
                  <a:lnTo>
                    <a:pt x="448" y="244"/>
                  </a:lnTo>
                  <a:lnTo>
                    <a:pt x="448" y="244"/>
                  </a:lnTo>
                  <a:lnTo>
                    <a:pt x="456" y="244"/>
                  </a:lnTo>
                  <a:lnTo>
                    <a:pt x="458" y="244"/>
                  </a:lnTo>
                  <a:lnTo>
                    <a:pt x="462" y="242"/>
                  </a:lnTo>
                  <a:lnTo>
                    <a:pt x="462" y="238"/>
                  </a:lnTo>
                  <a:lnTo>
                    <a:pt x="462" y="238"/>
                  </a:lnTo>
                  <a:lnTo>
                    <a:pt x="466" y="240"/>
                  </a:lnTo>
                  <a:lnTo>
                    <a:pt x="466" y="240"/>
                  </a:lnTo>
                  <a:lnTo>
                    <a:pt x="468" y="242"/>
                  </a:lnTo>
                  <a:lnTo>
                    <a:pt x="470" y="242"/>
                  </a:lnTo>
                  <a:lnTo>
                    <a:pt x="476" y="244"/>
                  </a:lnTo>
                  <a:lnTo>
                    <a:pt x="476" y="244"/>
                  </a:lnTo>
                  <a:lnTo>
                    <a:pt x="476" y="246"/>
                  </a:lnTo>
                  <a:lnTo>
                    <a:pt x="476" y="246"/>
                  </a:lnTo>
                  <a:lnTo>
                    <a:pt x="476" y="250"/>
                  </a:lnTo>
                  <a:lnTo>
                    <a:pt x="476" y="250"/>
                  </a:lnTo>
                  <a:lnTo>
                    <a:pt x="478" y="250"/>
                  </a:lnTo>
                  <a:lnTo>
                    <a:pt x="478" y="250"/>
                  </a:lnTo>
                  <a:lnTo>
                    <a:pt x="482" y="252"/>
                  </a:lnTo>
                  <a:lnTo>
                    <a:pt x="486" y="252"/>
                  </a:lnTo>
                  <a:lnTo>
                    <a:pt x="486" y="252"/>
                  </a:lnTo>
                  <a:lnTo>
                    <a:pt x="486" y="258"/>
                  </a:lnTo>
                  <a:lnTo>
                    <a:pt x="484" y="262"/>
                  </a:lnTo>
                  <a:lnTo>
                    <a:pt x="484" y="262"/>
                  </a:lnTo>
                  <a:lnTo>
                    <a:pt x="480" y="264"/>
                  </a:lnTo>
                  <a:lnTo>
                    <a:pt x="480" y="264"/>
                  </a:lnTo>
                  <a:lnTo>
                    <a:pt x="480" y="266"/>
                  </a:lnTo>
                  <a:lnTo>
                    <a:pt x="480" y="266"/>
                  </a:lnTo>
                  <a:lnTo>
                    <a:pt x="476" y="270"/>
                  </a:lnTo>
                  <a:lnTo>
                    <a:pt x="472" y="268"/>
                  </a:lnTo>
                  <a:lnTo>
                    <a:pt x="472" y="268"/>
                  </a:lnTo>
                  <a:lnTo>
                    <a:pt x="466" y="272"/>
                  </a:lnTo>
                  <a:lnTo>
                    <a:pt x="460" y="276"/>
                  </a:lnTo>
                  <a:lnTo>
                    <a:pt x="460" y="276"/>
                  </a:lnTo>
                  <a:lnTo>
                    <a:pt x="452" y="276"/>
                  </a:lnTo>
                  <a:lnTo>
                    <a:pt x="452" y="276"/>
                  </a:lnTo>
                  <a:lnTo>
                    <a:pt x="448" y="280"/>
                  </a:lnTo>
                  <a:lnTo>
                    <a:pt x="446" y="282"/>
                  </a:lnTo>
                  <a:lnTo>
                    <a:pt x="440" y="282"/>
                  </a:lnTo>
                  <a:lnTo>
                    <a:pt x="440" y="282"/>
                  </a:lnTo>
                  <a:close/>
                  <a:moveTo>
                    <a:pt x="676" y="890"/>
                  </a:moveTo>
                  <a:lnTo>
                    <a:pt x="676" y="890"/>
                  </a:lnTo>
                  <a:lnTo>
                    <a:pt x="674" y="890"/>
                  </a:lnTo>
                  <a:lnTo>
                    <a:pt x="674" y="888"/>
                  </a:lnTo>
                  <a:lnTo>
                    <a:pt x="674" y="888"/>
                  </a:lnTo>
                  <a:lnTo>
                    <a:pt x="676" y="884"/>
                  </a:lnTo>
                  <a:lnTo>
                    <a:pt x="676" y="884"/>
                  </a:lnTo>
                  <a:lnTo>
                    <a:pt x="680" y="886"/>
                  </a:lnTo>
                  <a:lnTo>
                    <a:pt x="680" y="886"/>
                  </a:lnTo>
                  <a:lnTo>
                    <a:pt x="678" y="888"/>
                  </a:lnTo>
                  <a:lnTo>
                    <a:pt x="676" y="890"/>
                  </a:lnTo>
                  <a:lnTo>
                    <a:pt x="676" y="890"/>
                  </a:lnTo>
                  <a:close/>
                  <a:moveTo>
                    <a:pt x="1034" y="1054"/>
                  </a:moveTo>
                  <a:lnTo>
                    <a:pt x="1034" y="1054"/>
                  </a:lnTo>
                  <a:lnTo>
                    <a:pt x="1032" y="1050"/>
                  </a:lnTo>
                  <a:lnTo>
                    <a:pt x="1032" y="1050"/>
                  </a:lnTo>
                  <a:lnTo>
                    <a:pt x="1032" y="1050"/>
                  </a:lnTo>
                  <a:lnTo>
                    <a:pt x="1032" y="1050"/>
                  </a:lnTo>
                  <a:lnTo>
                    <a:pt x="1030" y="1050"/>
                  </a:lnTo>
                  <a:lnTo>
                    <a:pt x="1030" y="1050"/>
                  </a:lnTo>
                  <a:lnTo>
                    <a:pt x="1030" y="1056"/>
                  </a:lnTo>
                  <a:lnTo>
                    <a:pt x="1032" y="1058"/>
                  </a:lnTo>
                  <a:lnTo>
                    <a:pt x="1032" y="1058"/>
                  </a:lnTo>
                  <a:lnTo>
                    <a:pt x="1030" y="1062"/>
                  </a:lnTo>
                  <a:lnTo>
                    <a:pt x="1028" y="1066"/>
                  </a:lnTo>
                  <a:lnTo>
                    <a:pt x="1028" y="1066"/>
                  </a:lnTo>
                  <a:lnTo>
                    <a:pt x="1028" y="1076"/>
                  </a:lnTo>
                  <a:lnTo>
                    <a:pt x="1028" y="1076"/>
                  </a:lnTo>
                  <a:lnTo>
                    <a:pt x="1014" y="1118"/>
                  </a:lnTo>
                  <a:lnTo>
                    <a:pt x="1014" y="1118"/>
                  </a:lnTo>
                  <a:lnTo>
                    <a:pt x="1012" y="1128"/>
                  </a:lnTo>
                  <a:lnTo>
                    <a:pt x="1010" y="1134"/>
                  </a:lnTo>
                  <a:lnTo>
                    <a:pt x="1006" y="1138"/>
                  </a:lnTo>
                  <a:lnTo>
                    <a:pt x="1006" y="1138"/>
                  </a:lnTo>
                  <a:lnTo>
                    <a:pt x="1000" y="1138"/>
                  </a:lnTo>
                  <a:lnTo>
                    <a:pt x="1000" y="1138"/>
                  </a:lnTo>
                  <a:lnTo>
                    <a:pt x="996" y="1140"/>
                  </a:lnTo>
                  <a:lnTo>
                    <a:pt x="992" y="1142"/>
                  </a:lnTo>
                  <a:lnTo>
                    <a:pt x="992" y="1142"/>
                  </a:lnTo>
                  <a:lnTo>
                    <a:pt x="990" y="1140"/>
                  </a:lnTo>
                  <a:lnTo>
                    <a:pt x="988" y="1138"/>
                  </a:lnTo>
                  <a:lnTo>
                    <a:pt x="984" y="1138"/>
                  </a:lnTo>
                  <a:lnTo>
                    <a:pt x="982" y="1136"/>
                  </a:lnTo>
                  <a:lnTo>
                    <a:pt x="982" y="1136"/>
                  </a:lnTo>
                  <a:lnTo>
                    <a:pt x="982" y="1132"/>
                  </a:lnTo>
                  <a:lnTo>
                    <a:pt x="982" y="1132"/>
                  </a:lnTo>
                  <a:lnTo>
                    <a:pt x="980" y="1130"/>
                  </a:lnTo>
                  <a:lnTo>
                    <a:pt x="980" y="1126"/>
                  </a:lnTo>
                  <a:lnTo>
                    <a:pt x="980" y="1126"/>
                  </a:lnTo>
                  <a:lnTo>
                    <a:pt x="980" y="1122"/>
                  </a:lnTo>
                  <a:lnTo>
                    <a:pt x="980" y="1122"/>
                  </a:lnTo>
                  <a:lnTo>
                    <a:pt x="976" y="1112"/>
                  </a:lnTo>
                  <a:lnTo>
                    <a:pt x="976" y="1112"/>
                  </a:lnTo>
                  <a:lnTo>
                    <a:pt x="976" y="1108"/>
                  </a:lnTo>
                  <a:lnTo>
                    <a:pt x="978" y="1104"/>
                  </a:lnTo>
                  <a:lnTo>
                    <a:pt x="978" y="1104"/>
                  </a:lnTo>
                  <a:lnTo>
                    <a:pt x="980" y="1102"/>
                  </a:lnTo>
                  <a:lnTo>
                    <a:pt x="980" y="1102"/>
                  </a:lnTo>
                  <a:lnTo>
                    <a:pt x="984" y="1096"/>
                  </a:lnTo>
                  <a:lnTo>
                    <a:pt x="986" y="1090"/>
                  </a:lnTo>
                  <a:lnTo>
                    <a:pt x="986" y="1086"/>
                  </a:lnTo>
                  <a:lnTo>
                    <a:pt x="986" y="1086"/>
                  </a:lnTo>
                  <a:lnTo>
                    <a:pt x="984" y="1082"/>
                  </a:lnTo>
                  <a:lnTo>
                    <a:pt x="984" y="1082"/>
                  </a:lnTo>
                  <a:lnTo>
                    <a:pt x="986" y="1080"/>
                  </a:lnTo>
                  <a:lnTo>
                    <a:pt x="986" y="1080"/>
                  </a:lnTo>
                  <a:lnTo>
                    <a:pt x="982" y="1074"/>
                  </a:lnTo>
                  <a:lnTo>
                    <a:pt x="982" y="1068"/>
                  </a:lnTo>
                  <a:lnTo>
                    <a:pt x="982" y="1068"/>
                  </a:lnTo>
                  <a:lnTo>
                    <a:pt x="984" y="1064"/>
                  </a:lnTo>
                  <a:lnTo>
                    <a:pt x="986" y="1058"/>
                  </a:lnTo>
                  <a:lnTo>
                    <a:pt x="986" y="1058"/>
                  </a:lnTo>
                  <a:lnTo>
                    <a:pt x="990" y="1058"/>
                  </a:lnTo>
                  <a:lnTo>
                    <a:pt x="990" y="1058"/>
                  </a:lnTo>
                  <a:lnTo>
                    <a:pt x="992" y="1056"/>
                  </a:lnTo>
                  <a:lnTo>
                    <a:pt x="992" y="1056"/>
                  </a:lnTo>
                  <a:lnTo>
                    <a:pt x="996" y="1056"/>
                  </a:lnTo>
                  <a:lnTo>
                    <a:pt x="996" y="1056"/>
                  </a:lnTo>
                  <a:lnTo>
                    <a:pt x="996" y="1054"/>
                  </a:lnTo>
                  <a:lnTo>
                    <a:pt x="996" y="1054"/>
                  </a:lnTo>
                  <a:lnTo>
                    <a:pt x="1000" y="1054"/>
                  </a:lnTo>
                  <a:lnTo>
                    <a:pt x="1002" y="1054"/>
                  </a:lnTo>
                  <a:lnTo>
                    <a:pt x="1002" y="1054"/>
                  </a:lnTo>
                  <a:lnTo>
                    <a:pt x="1002" y="1052"/>
                  </a:lnTo>
                  <a:lnTo>
                    <a:pt x="1002" y="1052"/>
                  </a:lnTo>
                  <a:lnTo>
                    <a:pt x="1006" y="1050"/>
                  </a:lnTo>
                  <a:lnTo>
                    <a:pt x="1006" y="1050"/>
                  </a:lnTo>
                  <a:lnTo>
                    <a:pt x="1008" y="1050"/>
                  </a:lnTo>
                  <a:lnTo>
                    <a:pt x="1008" y="1050"/>
                  </a:lnTo>
                  <a:lnTo>
                    <a:pt x="1010" y="1050"/>
                  </a:lnTo>
                  <a:lnTo>
                    <a:pt x="1010" y="1050"/>
                  </a:lnTo>
                  <a:lnTo>
                    <a:pt x="1008" y="1048"/>
                  </a:lnTo>
                  <a:lnTo>
                    <a:pt x="1008" y="1048"/>
                  </a:lnTo>
                  <a:lnTo>
                    <a:pt x="1012" y="1044"/>
                  </a:lnTo>
                  <a:lnTo>
                    <a:pt x="1012" y="1044"/>
                  </a:lnTo>
                  <a:lnTo>
                    <a:pt x="1012" y="1044"/>
                  </a:lnTo>
                  <a:lnTo>
                    <a:pt x="1012" y="1046"/>
                  </a:lnTo>
                  <a:lnTo>
                    <a:pt x="1012" y="1046"/>
                  </a:lnTo>
                  <a:lnTo>
                    <a:pt x="1014" y="1044"/>
                  </a:lnTo>
                  <a:lnTo>
                    <a:pt x="1014" y="1044"/>
                  </a:lnTo>
                  <a:lnTo>
                    <a:pt x="1014" y="1040"/>
                  </a:lnTo>
                  <a:lnTo>
                    <a:pt x="1014" y="1040"/>
                  </a:lnTo>
                  <a:lnTo>
                    <a:pt x="1014" y="1040"/>
                  </a:lnTo>
                  <a:lnTo>
                    <a:pt x="1014" y="1040"/>
                  </a:lnTo>
                  <a:lnTo>
                    <a:pt x="1016" y="1040"/>
                  </a:lnTo>
                  <a:lnTo>
                    <a:pt x="1016" y="1040"/>
                  </a:lnTo>
                  <a:lnTo>
                    <a:pt x="1016" y="1038"/>
                  </a:lnTo>
                  <a:lnTo>
                    <a:pt x="1016" y="1038"/>
                  </a:lnTo>
                  <a:lnTo>
                    <a:pt x="1016" y="1034"/>
                  </a:lnTo>
                  <a:lnTo>
                    <a:pt x="1016" y="1034"/>
                  </a:lnTo>
                  <a:lnTo>
                    <a:pt x="1018" y="1034"/>
                  </a:lnTo>
                  <a:lnTo>
                    <a:pt x="1018" y="1034"/>
                  </a:lnTo>
                  <a:lnTo>
                    <a:pt x="1020" y="1036"/>
                  </a:lnTo>
                  <a:lnTo>
                    <a:pt x="1020" y="1036"/>
                  </a:lnTo>
                  <a:lnTo>
                    <a:pt x="1020" y="1034"/>
                  </a:lnTo>
                  <a:lnTo>
                    <a:pt x="1022" y="1034"/>
                  </a:lnTo>
                  <a:lnTo>
                    <a:pt x="1022" y="1034"/>
                  </a:lnTo>
                  <a:lnTo>
                    <a:pt x="1024" y="1030"/>
                  </a:lnTo>
                  <a:lnTo>
                    <a:pt x="1024" y="1024"/>
                  </a:lnTo>
                  <a:lnTo>
                    <a:pt x="1024" y="1024"/>
                  </a:lnTo>
                  <a:lnTo>
                    <a:pt x="1026" y="1022"/>
                  </a:lnTo>
                  <a:lnTo>
                    <a:pt x="1028" y="1024"/>
                  </a:lnTo>
                  <a:lnTo>
                    <a:pt x="1028" y="1024"/>
                  </a:lnTo>
                  <a:lnTo>
                    <a:pt x="1030" y="1026"/>
                  </a:lnTo>
                  <a:lnTo>
                    <a:pt x="1032" y="1028"/>
                  </a:lnTo>
                  <a:lnTo>
                    <a:pt x="1032" y="1028"/>
                  </a:lnTo>
                  <a:lnTo>
                    <a:pt x="1034" y="1036"/>
                  </a:lnTo>
                  <a:lnTo>
                    <a:pt x="1036" y="1044"/>
                  </a:lnTo>
                  <a:lnTo>
                    <a:pt x="1036" y="1044"/>
                  </a:lnTo>
                  <a:lnTo>
                    <a:pt x="1038" y="1048"/>
                  </a:lnTo>
                  <a:lnTo>
                    <a:pt x="1038" y="1048"/>
                  </a:lnTo>
                  <a:lnTo>
                    <a:pt x="1036" y="1052"/>
                  </a:lnTo>
                  <a:lnTo>
                    <a:pt x="1034" y="1054"/>
                  </a:lnTo>
                  <a:lnTo>
                    <a:pt x="1034" y="1054"/>
                  </a:lnTo>
                  <a:close/>
                  <a:moveTo>
                    <a:pt x="1044" y="824"/>
                  </a:moveTo>
                  <a:lnTo>
                    <a:pt x="1044" y="824"/>
                  </a:lnTo>
                  <a:lnTo>
                    <a:pt x="1042" y="826"/>
                  </a:lnTo>
                  <a:lnTo>
                    <a:pt x="1040" y="828"/>
                  </a:lnTo>
                  <a:lnTo>
                    <a:pt x="1040" y="828"/>
                  </a:lnTo>
                  <a:lnTo>
                    <a:pt x="1040" y="836"/>
                  </a:lnTo>
                  <a:lnTo>
                    <a:pt x="1040" y="836"/>
                  </a:lnTo>
                  <a:lnTo>
                    <a:pt x="1036" y="844"/>
                  </a:lnTo>
                  <a:lnTo>
                    <a:pt x="1036" y="844"/>
                  </a:lnTo>
                  <a:lnTo>
                    <a:pt x="1032" y="848"/>
                  </a:lnTo>
                  <a:lnTo>
                    <a:pt x="1032" y="848"/>
                  </a:lnTo>
                  <a:lnTo>
                    <a:pt x="1032" y="850"/>
                  </a:lnTo>
                  <a:lnTo>
                    <a:pt x="1032" y="850"/>
                  </a:lnTo>
                  <a:lnTo>
                    <a:pt x="1026" y="860"/>
                  </a:lnTo>
                  <a:lnTo>
                    <a:pt x="1026" y="860"/>
                  </a:lnTo>
                  <a:lnTo>
                    <a:pt x="1024" y="864"/>
                  </a:lnTo>
                  <a:lnTo>
                    <a:pt x="1024" y="864"/>
                  </a:lnTo>
                  <a:lnTo>
                    <a:pt x="1022" y="870"/>
                  </a:lnTo>
                  <a:lnTo>
                    <a:pt x="1018" y="876"/>
                  </a:lnTo>
                  <a:lnTo>
                    <a:pt x="1008" y="884"/>
                  </a:lnTo>
                  <a:lnTo>
                    <a:pt x="1008" y="884"/>
                  </a:lnTo>
                  <a:lnTo>
                    <a:pt x="1002" y="894"/>
                  </a:lnTo>
                  <a:lnTo>
                    <a:pt x="1002" y="894"/>
                  </a:lnTo>
                  <a:lnTo>
                    <a:pt x="980" y="910"/>
                  </a:lnTo>
                  <a:lnTo>
                    <a:pt x="980" y="910"/>
                  </a:lnTo>
                  <a:lnTo>
                    <a:pt x="960" y="930"/>
                  </a:lnTo>
                  <a:lnTo>
                    <a:pt x="960" y="930"/>
                  </a:lnTo>
                  <a:lnTo>
                    <a:pt x="960" y="932"/>
                  </a:lnTo>
                  <a:lnTo>
                    <a:pt x="960" y="932"/>
                  </a:lnTo>
                  <a:lnTo>
                    <a:pt x="958" y="934"/>
                  </a:lnTo>
                  <a:lnTo>
                    <a:pt x="956" y="934"/>
                  </a:lnTo>
                  <a:lnTo>
                    <a:pt x="956" y="934"/>
                  </a:lnTo>
                  <a:lnTo>
                    <a:pt x="954" y="936"/>
                  </a:lnTo>
                  <a:lnTo>
                    <a:pt x="954" y="938"/>
                  </a:lnTo>
                  <a:lnTo>
                    <a:pt x="950" y="940"/>
                  </a:lnTo>
                  <a:lnTo>
                    <a:pt x="950" y="940"/>
                  </a:lnTo>
                  <a:lnTo>
                    <a:pt x="948" y="944"/>
                  </a:lnTo>
                  <a:lnTo>
                    <a:pt x="948" y="946"/>
                  </a:lnTo>
                  <a:lnTo>
                    <a:pt x="944" y="950"/>
                  </a:lnTo>
                  <a:lnTo>
                    <a:pt x="944" y="950"/>
                  </a:lnTo>
                  <a:lnTo>
                    <a:pt x="944" y="954"/>
                  </a:lnTo>
                  <a:lnTo>
                    <a:pt x="944" y="956"/>
                  </a:lnTo>
                  <a:lnTo>
                    <a:pt x="944" y="956"/>
                  </a:lnTo>
                  <a:lnTo>
                    <a:pt x="940" y="958"/>
                  </a:lnTo>
                  <a:lnTo>
                    <a:pt x="940" y="958"/>
                  </a:lnTo>
                  <a:lnTo>
                    <a:pt x="938" y="964"/>
                  </a:lnTo>
                  <a:lnTo>
                    <a:pt x="938" y="970"/>
                  </a:lnTo>
                  <a:lnTo>
                    <a:pt x="938" y="970"/>
                  </a:lnTo>
                  <a:lnTo>
                    <a:pt x="940" y="974"/>
                  </a:lnTo>
                  <a:lnTo>
                    <a:pt x="944" y="976"/>
                  </a:lnTo>
                  <a:lnTo>
                    <a:pt x="944" y="976"/>
                  </a:lnTo>
                  <a:lnTo>
                    <a:pt x="940" y="984"/>
                  </a:lnTo>
                  <a:lnTo>
                    <a:pt x="940" y="984"/>
                  </a:lnTo>
                  <a:lnTo>
                    <a:pt x="942" y="986"/>
                  </a:lnTo>
                  <a:lnTo>
                    <a:pt x="942" y="986"/>
                  </a:lnTo>
                  <a:lnTo>
                    <a:pt x="942" y="994"/>
                  </a:lnTo>
                  <a:lnTo>
                    <a:pt x="944" y="1002"/>
                  </a:lnTo>
                  <a:lnTo>
                    <a:pt x="944" y="1002"/>
                  </a:lnTo>
                  <a:lnTo>
                    <a:pt x="950" y="1006"/>
                  </a:lnTo>
                  <a:lnTo>
                    <a:pt x="952" y="1010"/>
                  </a:lnTo>
                  <a:lnTo>
                    <a:pt x="952" y="1010"/>
                  </a:lnTo>
                  <a:lnTo>
                    <a:pt x="950" y="1014"/>
                  </a:lnTo>
                  <a:lnTo>
                    <a:pt x="950" y="1014"/>
                  </a:lnTo>
                  <a:lnTo>
                    <a:pt x="952" y="1020"/>
                  </a:lnTo>
                  <a:lnTo>
                    <a:pt x="952" y="1026"/>
                  </a:lnTo>
                  <a:lnTo>
                    <a:pt x="952" y="1026"/>
                  </a:lnTo>
                  <a:lnTo>
                    <a:pt x="950" y="1028"/>
                  </a:lnTo>
                  <a:lnTo>
                    <a:pt x="950" y="1028"/>
                  </a:lnTo>
                  <a:lnTo>
                    <a:pt x="952" y="1034"/>
                  </a:lnTo>
                  <a:lnTo>
                    <a:pt x="952" y="1042"/>
                  </a:lnTo>
                  <a:lnTo>
                    <a:pt x="952" y="1042"/>
                  </a:lnTo>
                  <a:lnTo>
                    <a:pt x="954" y="1042"/>
                  </a:lnTo>
                  <a:lnTo>
                    <a:pt x="954" y="1042"/>
                  </a:lnTo>
                  <a:lnTo>
                    <a:pt x="954" y="1044"/>
                  </a:lnTo>
                  <a:lnTo>
                    <a:pt x="954" y="1044"/>
                  </a:lnTo>
                  <a:lnTo>
                    <a:pt x="952" y="1048"/>
                  </a:lnTo>
                  <a:lnTo>
                    <a:pt x="952" y="1048"/>
                  </a:lnTo>
                  <a:lnTo>
                    <a:pt x="952" y="1050"/>
                  </a:lnTo>
                  <a:lnTo>
                    <a:pt x="952" y="1050"/>
                  </a:lnTo>
                  <a:lnTo>
                    <a:pt x="948" y="1056"/>
                  </a:lnTo>
                  <a:lnTo>
                    <a:pt x="942" y="1062"/>
                  </a:lnTo>
                  <a:lnTo>
                    <a:pt x="942" y="1062"/>
                  </a:lnTo>
                  <a:lnTo>
                    <a:pt x="934" y="1066"/>
                  </a:lnTo>
                  <a:lnTo>
                    <a:pt x="924" y="1070"/>
                  </a:lnTo>
                  <a:lnTo>
                    <a:pt x="924" y="1070"/>
                  </a:lnTo>
                  <a:lnTo>
                    <a:pt x="918" y="1076"/>
                  </a:lnTo>
                  <a:lnTo>
                    <a:pt x="912" y="1082"/>
                  </a:lnTo>
                  <a:lnTo>
                    <a:pt x="912" y="1082"/>
                  </a:lnTo>
                  <a:lnTo>
                    <a:pt x="902" y="1090"/>
                  </a:lnTo>
                  <a:lnTo>
                    <a:pt x="902" y="1096"/>
                  </a:lnTo>
                  <a:lnTo>
                    <a:pt x="902" y="1096"/>
                  </a:lnTo>
                  <a:lnTo>
                    <a:pt x="904" y="1098"/>
                  </a:lnTo>
                  <a:lnTo>
                    <a:pt x="904" y="1100"/>
                  </a:lnTo>
                  <a:lnTo>
                    <a:pt x="904" y="1100"/>
                  </a:lnTo>
                  <a:lnTo>
                    <a:pt x="904" y="1106"/>
                  </a:lnTo>
                  <a:lnTo>
                    <a:pt x="906" y="1110"/>
                  </a:lnTo>
                  <a:lnTo>
                    <a:pt x="906" y="1110"/>
                  </a:lnTo>
                  <a:lnTo>
                    <a:pt x="908" y="1110"/>
                  </a:lnTo>
                  <a:lnTo>
                    <a:pt x="908" y="1110"/>
                  </a:lnTo>
                  <a:lnTo>
                    <a:pt x="908" y="1122"/>
                  </a:lnTo>
                  <a:lnTo>
                    <a:pt x="908" y="1122"/>
                  </a:lnTo>
                  <a:lnTo>
                    <a:pt x="906" y="1124"/>
                  </a:lnTo>
                  <a:lnTo>
                    <a:pt x="906" y="1124"/>
                  </a:lnTo>
                  <a:lnTo>
                    <a:pt x="906" y="1126"/>
                  </a:lnTo>
                  <a:lnTo>
                    <a:pt x="906" y="1126"/>
                  </a:lnTo>
                  <a:lnTo>
                    <a:pt x="908" y="1126"/>
                  </a:lnTo>
                  <a:lnTo>
                    <a:pt x="908" y="1128"/>
                  </a:lnTo>
                  <a:lnTo>
                    <a:pt x="908" y="1128"/>
                  </a:lnTo>
                  <a:lnTo>
                    <a:pt x="906" y="1132"/>
                  </a:lnTo>
                  <a:lnTo>
                    <a:pt x="900" y="1134"/>
                  </a:lnTo>
                  <a:lnTo>
                    <a:pt x="890" y="1138"/>
                  </a:lnTo>
                  <a:lnTo>
                    <a:pt x="890" y="1138"/>
                  </a:lnTo>
                  <a:lnTo>
                    <a:pt x="886" y="1142"/>
                  </a:lnTo>
                  <a:lnTo>
                    <a:pt x="882" y="1146"/>
                  </a:lnTo>
                  <a:lnTo>
                    <a:pt x="882" y="1146"/>
                  </a:lnTo>
                  <a:lnTo>
                    <a:pt x="884" y="1146"/>
                  </a:lnTo>
                  <a:lnTo>
                    <a:pt x="884" y="1146"/>
                  </a:lnTo>
                  <a:lnTo>
                    <a:pt x="886" y="1148"/>
                  </a:lnTo>
                  <a:lnTo>
                    <a:pt x="886" y="1148"/>
                  </a:lnTo>
                  <a:lnTo>
                    <a:pt x="886" y="1156"/>
                  </a:lnTo>
                  <a:lnTo>
                    <a:pt x="884" y="1164"/>
                  </a:lnTo>
                  <a:lnTo>
                    <a:pt x="884" y="1164"/>
                  </a:lnTo>
                  <a:lnTo>
                    <a:pt x="880" y="1164"/>
                  </a:lnTo>
                  <a:lnTo>
                    <a:pt x="880" y="1164"/>
                  </a:lnTo>
                  <a:lnTo>
                    <a:pt x="882" y="1166"/>
                  </a:lnTo>
                  <a:lnTo>
                    <a:pt x="882" y="1170"/>
                  </a:lnTo>
                  <a:lnTo>
                    <a:pt x="882" y="1170"/>
                  </a:lnTo>
                  <a:lnTo>
                    <a:pt x="878" y="1174"/>
                  </a:lnTo>
                  <a:lnTo>
                    <a:pt x="872" y="1178"/>
                  </a:lnTo>
                  <a:lnTo>
                    <a:pt x="872" y="1178"/>
                  </a:lnTo>
                  <a:lnTo>
                    <a:pt x="858" y="1196"/>
                  </a:lnTo>
                  <a:lnTo>
                    <a:pt x="842" y="1212"/>
                  </a:lnTo>
                  <a:lnTo>
                    <a:pt x="842" y="1212"/>
                  </a:lnTo>
                  <a:lnTo>
                    <a:pt x="834" y="1218"/>
                  </a:lnTo>
                  <a:lnTo>
                    <a:pt x="834" y="1218"/>
                  </a:lnTo>
                  <a:lnTo>
                    <a:pt x="828" y="1220"/>
                  </a:lnTo>
                  <a:lnTo>
                    <a:pt x="824" y="1220"/>
                  </a:lnTo>
                  <a:lnTo>
                    <a:pt x="824" y="1220"/>
                  </a:lnTo>
                  <a:lnTo>
                    <a:pt x="822" y="1222"/>
                  </a:lnTo>
                  <a:lnTo>
                    <a:pt x="822" y="1222"/>
                  </a:lnTo>
                  <a:lnTo>
                    <a:pt x="818" y="1222"/>
                  </a:lnTo>
                  <a:lnTo>
                    <a:pt x="818" y="1222"/>
                  </a:lnTo>
                  <a:lnTo>
                    <a:pt x="814" y="1224"/>
                  </a:lnTo>
                  <a:lnTo>
                    <a:pt x="814" y="1224"/>
                  </a:lnTo>
                  <a:lnTo>
                    <a:pt x="810" y="1222"/>
                  </a:lnTo>
                  <a:lnTo>
                    <a:pt x="806" y="1222"/>
                  </a:lnTo>
                  <a:lnTo>
                    <a:pt x="806" y="1222"/>
                  </a:lnTo>
                  <a:lnTo>
                    <a:pt x="802" y="1222"/>
                  </a:lnTo>
                  <a:lnTo>
                    <a:pt x="802" y="1222"/>
                  </a:lnTo>
                  <a:lnTo>
                    <a:pt x="798" y="1222"/>
                  </a:lnTo>
                  <a:lnTo>
                    <a:pt x="792" y="1222"/>
                  </a:lnTo>
                  <a:lnTo>
                    <a:pt x="792" y="1222"/>
                  </a:lnTo>
                  <a:lnTo>
                    <a:pt x="790" y="1226"/>
                  </a:lnTo>
                  <a:lnTo>
                    <a:pt x="790" y="1226"/>
                  </a:lnTo>
                  <a:lnTo>
                    <a:pt x="784" y="1226"/>
                  </a:lnTo>
                  <a:lnTo>
                    <a:pt x="778" y="1226"/>
                  </a:lnTo>
                  <a:lnTo>
                    <a:pt x="778" y="1226"/>
                  </a:lnTo>
                  <a:lnTo>
                    <a:pt x="776" y="1228"/>
                  </a:lnTo>
                  <a:lnTo>
                    <a:pt x="774" y="1230"/>
                  </a:lnTo>
                  <a:lnTo>
                    <a:pt x="774" y="1230"/>
                  </a:lnTo>
                  <a:lnTo>
                    <a:pt x="768" y="1228"/>
                  </a:lnTo>
                  <a:lnTo>
                    <a:pt x="768" y="1228"/>
                  </a:lnTo>
                  <a:lnTo>
                    <a:pt x="768" y="1224"/>
                  </a:lnTo>
                  <a:lnTo>
                    <a:pt x="768" y="1224"/>
                  </a:lnTo>
                  <a:lnTo>
                    <a:pt x="764" y="1224"/>
                  </a:lnTo>
                  <a:lnTo>
                    <a:pt x="764" y="1224"/>
                  </a:lnTo>
                  <a:lnTo>
                    <a:pt x="764" y="1222"/>
                  </a:lnTo>
                  <a:lnTo>
                    <a:pt x="764" y="1222"/>
                  </a:lnTo>
                  <a:lnTo>
                    <a:pt x="762" y="1224"/>
                  </a:lnTo>
                  <a:lnTo>
                    <a:pt x="762" y="1224"/>
                  </a:lnTo>
                  <a:lnTo>
                    <a:pt x="762" y="1224"/>
                  </a:lnTo>
                  <a:lnTo>
                    <a:pt x="762" y="1224"/>
                  </a:lnTo>
                  <a:lnTo>
                    <a:pt x="760" y="1224"/>
                  </a:lnTo>
                  <a:lnTo>
                    <a:pt x="760" y="1224"/>
                  </a:lnTo>
                  <a:lnTo>
                    <a:pt x="760" y="1224"/>
                  </a:lnTo>
                  <a:lnTo>
                    <a:pt x="760" y="1224"/>
                  </a:lnTo>
                  <a:lnTo>
                    <a:pt x="762" y="1218"/>
                  </a:lnTo>
                  <a:lnTo>
                    <a:pt x="762" y="1218"/>
                  </a:lnTo>
                  <a:lnTo>
                    <a:pt x="758" y="1214"/>
                  </a:lnTo>
                  <a:lnTo>
                    <a:pt x="756" y="1210"/>
                  </a:lnTo>
                  <a:lnTo>
                    <a:pt x="756" y="1210"/>
                  </a:lnTo>
                  <a:lnTo>
                    <a:pt x="760" y="1210"/>
                  </a:lnTo>
                  <a:lnTo>
                    <a:pt x="760" y="1210"/>
                  </a:lnTo>
                  <a:lnTo>
                    <a:pt x="760" y="1204"/>
                  </a:lnTo>
                  <a:lnTo>
                    <a:pt x="758" y="1198"/>
                  </a:lnTo>
                  <a:lnTo>
                    <a:pt x="754" y="1190"/>
                  </a:lnTo>
                  <a:lnTo>
                    <a:pt x="754" y="1190"/>
                  </a:lnTo>
                  <a:lnTo>
                    <a:pt x="750" y="1180"/>
                  </a:lnTo>
                  <a:lnTo>
                    <a:pt x="746" y="1172"/>
                  </a:lnTo>
                  <a:lnTo>
                    <a:pt x="746" y="1172"/>
                  </a:lnTo>
                  <a:lnTo>
                    <a:pt x="736" y="1160"/>
                  </a:lnTo>
                  <a:lnTo>
                    <a:pt x="736" y="1160"/>
                  </a:lnTo>
                  <a:lnTo>
                    <a:pt x="732" y="1150"/>
                  </a:lnTo>
                  <a:lnTo>
                    <a:pt x="732" y="1150"/>
                  </a:lnTo>
                  <a:lnTo>
                    <a:pt x="732" y="1148"/>
                  </a:lnTo>
                  <a:lnTo>
                    <a:pt x="732" y="1148"/>
                  </a:lnTo>
                  <a:lnTo>
                    <a:pt x="730" y="1142"/>
                  </a:lnTo>
                  <a:lnTo>
                    <a:pt x="730" y="1142"/>
                  </a:lnTo>
                  <a:lnTo>
                    <a:pt x="730" y="1138"/>
                  </a:lnTo>
                  <a:lnTo>
                    <a:pt x="730" y="1136"/>
                  </a:lnTo>
                  <a:lnTo>
                    <a:pt x="730" y="1136"/>
                  </a:lnTo>
                  <a:lnTo>
                    <a:pt x="728" y="1130"/>
                  </a:lnTo>
                  <a:lnTo>
                    <a:pt x="728" y="1130"/>
                  </a:lnTo>
                  <a:lnTo>
                    <a:pt x="726" y="1118"/>
                  </a:lnTo>
                  <a:lnTo>
                    <a:pt x="726" y="1118"/>
                  </a:lnTo>
                  <a:lnTo>
                    <a:pt x="728" y="1114"/>
                  </a:lnTo>
                  <a:lnTo>
                    <a:pt x="726" y="1110"/>
                  </a:lnTo>
                  <a:lnTo>
                    <a:pt x="720" y="1102"/>
                  </a:lnTo>
                  <a:lnTo>
                    <a:pt x="720" y="1102"/>
                  </a:lnTo>
                  <a:lnTo>
                    <a:pt x="710" y="1082"/>
                  </a:lnTo>
                  <a:lnTo>
                    <a:pt x="710" y="1082"/>
                  </a:lnTo>
                  <a:lnTo>
                    <a:pt x="708" y="1078"/>
                  </a:lnTo>
                  <a:lnTo>
                    <a:pt x="704" y="1074"/>
                  </a:lnTo>
                  <a:lnTo>
                    <a:pt x="704" y="1074"/>
                  </a:lnTo>
                  <a:lnTo>
                    <a:pt x="704" y="1064"/>
                  </a:lnTo>
                  <a:lnTo>
                    <a:pt x="704" y="1054"/>
                  </a:lnTo>
                  <a:lnTo>
                    <a:pt x="704" y="1054"/>
                  </a:lnTo>
                  <a:lnTo>
                    <a:pt x="706" y="1050"/>
                  </a:lnTo>
                  <a:lnTo>
                    <a:pt x="708" y="1044"/>
                  </a:lnTo>
                  <a:lnTo>
                    <a:pt x="710" y="1034"/>
                  </a:lnTo>
                  <a:lnTo>
                    <a:pt x="710" y="1034"/>
                  </a:lnTo>
                  <a:lnTo>
                    <a:pt x="714" y="1030"/>
                  </a:lnTo>
                  <a:lnTo>
                    <a:pt x="714" y="1030"/>
                  </a:lnTo>
                  <a:lnTo>
                    <a:pt x="714" y="1026"/>
                  </a:lnTo>
                  <a:lnTo>
                    <a:pt x="714" y="1026"/>
                  </a:lnTo>
                  <a:lnTo>
                    <a:pt x="718" y="1026"/>
                  </a:lnTo>
                  <a:lnTo>
                    <a:pt x="718" y="1026"/>
                  </a:lnTo>
                  <a:lnTo>
                    <a:pt x="720" y="1022"/>
                  </a:lnTo>
                  <a:lnTo>
                    <a:pt x="722" y="1016"/>
                  </a:lnTo>
                  <a:lnTo>
                    <a:pt x="722" y="1016"/>
                  </a:lnTo>
                  <a:lnTo>
                    <a:pt x="720" y="1008"/>
                  </a:lnTo>
                  <a:lnTo>
                    <a:pt x="720" y="1008"/>
                  </a:lnTo>
                  <a:lnTo>
                    <a:pt x="716" y="1000"/>
                  </a:lnTo>
                  <a:lnTo>
                    <a:pt x="716" y="996"/>
                  </a:lnTo>
                  <a:lnTo>
                    <a:pt x="718" y="992"/>
                  </a:lnTo>
                  <a:lnTo>
                    <a:pt x="718" y="992"/>
                  </a:lnTo>
                  <a:lnTo>
                    <a:pt x="718" y="988"/>
                  </a:lnTo>
                  <a:lnTo>
                    <a:pt x="718" y="986"/>
                  </a:lnTo>
                  <a:lnTo>
                    <a:pt x="714" y="982"/>
                  </a:lnTo>
                  <a:lnTo>
                    <a:pt x="714" y="982"/>
                  </a:lnTo>
                  <a:lnTo>
                    <a:pt x="712" y="976"/>
                  </a:lnTo>
                  <a:lnTo>
                    <a:pt x="712" y="976"/>
                  </a:lnTo>
                  <a:lnTo>
                    <a:pt x="708" y="970"/>
                  </a:lnTo>
                  <a:lnTo>
                    <a:pt x="708" y="970"/>
                  </a:lnTo>
                  <a:lnTo>
                    <a:pt x="708" y="966"/>
                  </a:lnTo>
                  <a:lnTo>
                    <a:pt x="708" y="962"/>
                  </a:lnTo>
                  <a:lnTo>
                    <a:pt x="708" y="962"/>
                  </a:lnTo>
                  <a:lnTo>
                    <a:pt x="704" y="956"/>
                  </a:lnTo>
                  <a:lnTo>
                    <a:pt x="704" y="956"/>
                  </a:lnTo>
                  <a:lnTo>
                    <a:pt x="694" y="946"/>
                  </a:lnTo>
                  <a:lnTo>
                    <a:pt x="694" y="946"/>
                  </a:lnTo>
                  <a:lnTo>
                    <a:pt x="688" y="940"/>
                  </a:lnTo>
                  <a:lnTo>
                    <a:pt x="688" y="940"/>
                  </a:lnTo>
                  <a:lnTo>
                    <a:pt x="688" y="938"/>
                  </a:lnTo>
                  <a:lnTo>
                    <a:pt x="688" y="938"/>
                  </a:lnTo>
                  <a:lnTo>
                    <a:pt x="686" y="938"/>
                  </a:lnTo>
                  <a:lnTo>
                    <a:pt x="686" y="938"/>
                  </a:lnTo>
                  <a:lnTo>
                    <a:pt x="682" y="932"/>
                  </a:lnTo>
                  <a:lnTo>
                    <a:pt x="682" y="932"/>
                  </a:lnTo>
                  <a:lnTo>
                    <a:pt x="682" y="932"/>
                  </a:lnTo>
                  <a:lnTo>
                    <a:pt x="682" y="932"/>
                  </a:lnTo>
                  <a:lnTo>
                    <a:pt x="684" y="930"/>
                  </a:lnTo>
                  <a:lnTo>
                    <a:pt x="684" y="930"/>
                  </a:lnTo>
                  <a:lnTo>
                    <a:pt x="680" y="928"/>
                  </a:lnTo>
                  <a:lnTo>
                    <a:pt x="680" y="928"/>
                  </a:lnTo>
                  <a:lnTo>
                    <a:pt x="678" y="924"/>
                  </a:lnTo>
                  <a:lnTo>
                    <a:pt x="678" y="924"/>
                  </a:lnTo>
                  <a:lnTo>
                    <a:pt x="682" y="920"/>
                  </a:lnTo>
                  <a:lnTo>
                    <a:pt x="684" y="916"/>
                  </a:lnTo>
                  <a:lnTo>
                    <a:pt x="684" y="916"/>
                  </a:lnTo>
                  <a:lnTo>
                    <a:pt x="688" y="916"/>
                  </a:lnTo>
                  <a:lnTo>
                    <a:pt x="688" y="916"/>
                  </a:lnTo>
                  <a:lnTo>
                    <a:pt x="688" y="916"/>
                  </a:lnTo>
                  <a:lnTo>
                    <a:pt x="684" y="912"/>
                  </a:lnTo>
                  <a:lnTo>
                    <a:pt x="684" y="912"/>
                  </a:lnTo>
                  <a:lnTo>
                    <a:pt x="686" y="910"/>
                  </a:lnTo>
                  <a:lnTo>
                    <a:pt x="686" y="906"/>
                  </a:lnTo>
                  <a:lnTo>
                    <a:pt x="686" y="906"/>
                  </a:lnTo>
                  <a:lnTo>
                    <a:pt x="684" y="906"/>
                  </a:lnTo>
                  <a:lnTo>
                    <a:pt x="684" y="906"/>
                  </a:lnTo>
                  <a:lnTo>
                    <a:pt x="684" y="906"/>
                  </a:lnTo>
                  <a:lnTo>
                    <a:pt x="684" y="906"/>
                  </a:lnTo>
                  <a:lnTo>
                    <a:pt x="686" y="902"/>
                  </a:lnTo>
                  <a:lnTo>
                    <a:pt x="688" y="898"/>
                  </a:lnTo>
                  <a:lnTo>
                    <a:pt x="688" y="898"/>
                  </a:lnTo>
                  <a:lnTo>
                    <a:pt x="688" y="896"/>
                  </a:lnTo>
                  <a:lnTo>
                    <a:pt x="688" y="896"/>
                  </a:lnTo>
                  <a:lnTo>
                    <a:pt x="688" y="892"/>
                  </a:lnTo>
                  <a:lnTo>
                    <a:pt x="688" y="892"/>
                  </a:lnTo>
                  <a:lnTo>
                    <a:pt x="686" y="884"/>
                  </a:lnTo>
                  <a:lnTo>
                    <a:pt x="686" y="884"/>
                  </a:lnTo>
                  <a:lnTo>
                    <a:pt x="686" y="884"/>
                  </a:lnTo>
                  <a:lnTo>
                    <a:pt x="686" y="884"/>
                  </a:lnTo>
                  <a:lnTo>
                    <a:pt x="686" y="882"/>
                  </a:lnTo>
                  <a:lnTo>
                    <a:pt x="686" y="882"/>
                  </a:lnTo>
                  <a:lnTo>
                    <a:pt x="686" y="882"/>
                  </a:lnTo>
                  <a:lnTo>
                    <a:pt x="686" y="882"/>
                  </a:lnTo>
                  <a:lnTo>
                    <a:pt x="680" y="880"/>
                  </a:lnTo>
                  <a:lnTo>
                    <a:pt x="680" y="876"/>
                  </a:lnTo>
                  <a:lnTo>
                    <a:pt x="680" y="876"/>
                  </a:lnTo>
                  <a:lnTo>
                    <a:pt x="676" y="876"/>
                  </a:lnTo>
                  <a:lnTo>
                    <a:pt x="674" y="876"/>
                  </a:lnTo>
                  <a:lnTo>
                    <a:pt x="674" y="876"/>
                  </a:lnTo>
                  <a:lnTo>
                    <a:pt x="674" y="876"/>
                  </a:lnTo>
                  <a:lnTo>
                    <a:pt x="674" y="876"/>
                  </a:lnTo>
                  <a:lnTo>
                    <a:pt x="670" y="878"/>
                  </a:lnTo>
                  <a:lnTo>
                    <a:pt x="664" y="878"/>
                  </a:lnTo>
                  <a:lnTo>
                    <a:pt x="664" y="878"/>
                  </a:lnTo>
                  <a:lnTo>
                    <a:pt x="660" y="880"/>
                  </a:lnTo>
                  <a:lnTo>
                    <a:pt x="654" y="878"/>
                  </a:lnTo>
                  <a:lnTo>
                    <a:pt x="650" y="876"/>
                  </a:lnTo>
                  <a:lnTo>
                    <a:pt x="648" y="872"/>
                  </a:lnTo>
                  <a:lnTo>
                    <a:pt x="648" y="872"/>
                  </a:lnTo>
                  <a:lnTo>
                    <a:pt x="650" y="868"/>
                  </a:lnTo>
                  <a:lnTo>
                    <a:pt x="650" y="868"/>
                  </a:lnTo>
                  <a:lnTo>
                    <a:pt x="648" y="868"/>
                  </a:lnTo>
                  <a:lnTo>
                    <a:pt x="648" y="868"/>
                  </a:lnTo>
                  <a:lnTo>
                    <a:pt x="646" y="868"/>
                  </a:lnTo>
                  <a:lnTo>
                    <a:pt x="646" y="868"/>
                  </a:lnTo>
                  <a:lnTo>
                    <a:pt x="646" y="866"/>
                  </a:lnTo>
                  <a:lnTo>
                    <a:pt x="646" y="866"/>
                  </a:lnTo>
                  <a:lnTo>
                    <a:pt x="640" y="862"/>
                  </a:lnTo>
                  <a:lnTo>
                    <a:pt x="636" y="860"/>
                  </a:lnTo>
                  <a:lnTo>
                    <a:pt x="636" y="860"/>
                  </a:lnTo>
                  <a:lnTo>
                    <a:pt x="634" y="862"/>
                  </a:lnTo>
                  <a:lnTo>
                    <a:pt x="634" y="862"/>
                  </a:lnTo>
                  <a:lnTo>
                    <a:pt x="614" y="862"/>
                  </a:lnTo>
                  <a:lnTo>
                    <a:pt x="614" y="862"/>
                  </a:lnTo>
                  <a:lnTo>
                    <a:pt x="612" y="864"/>
                  </a:lnTo>
                  <a:lnTo>
                    <a:pt x="610" y="866"/>
                  </a:lnTo>
                  <a:lnTo>
                    <a:pt x="610" y="866"/>
                  </a:lnTo>
                  <a:lnTo>
                    <a:pt x="602" y="868"/>
                  </a:lnTo>
                  <a:lnTo>
                    <a:pt x="602" y="868"/>
                  </a:lnTo>
                  <a:lnTo>
                    <a:pt x="584" y="876"/>
                  </a:lnTo>
                  <a:lnTo>
                    <a:pt x="584" y="876"/>
                  </a:lnTo>
                  <a:lnTo>
                    <a:pt x="576" y="870"/>
                  </a:lnTo>
                  <a:lnTo>
                    <a:pt x="576" y="870"/>
                  </a:lnTo>
                  <a:lnTo>
                    <a:pt x="576" y="872"/>
                  </a:lnTo>
                  <a:lnTo>
                    <a:pt x="576" y="872"/>
                  </a:lnTo>
                  <a:lnTo>
                    <a:pt x="572" y="872"/>
                  </a:lnTo>
                  <a:lnTo>
                    <a:pt x="570" y="870"/>
                  </a:lnTo>
                  <a:lnTo>
                    <a:pt x="570" y="870"/>
                  </a:lnTo>
                  <a:lnTo>
                    <a:pt x="562" y="870"/>
                  </a:lnTo>
                  <a:lnTo>
                    <a:pt x="558" y="872"/>
                  </a:lnTo>
                  <a:lnTo>
                    <a:pt x="558" y="872"/>
                  </a:lnTo>
                  <a:lnTo>
                    <a:pt x="548" y="874"/>
                  </a:lnTo>
                  <a:lnTo>
                    <a:pt x="548" y="874"/>
                  </a:lnTo>
                  <a:lnTo>
                    <a:pt x="538" y="878"/>
                  </a:lnTo>
                  <a:lnTo>
                    <a:pt x="538" y="878"/>
                  </a:lnTo>
                  <a:lnTo>
                    <a:pt x="532" y="876"/>
                  </a:lnTo>
                  <a:lnTo>
                    <a:pt x="528" y="874"/>
                  </a:lnTo>
                  <a:lnTo>
                    <a:pt x="528" y="874"/>
                  </a:lnTo>
                  <a:lnTo>
                    <a:pt x="520" y="868"/>
                  </a:lnTo>
                  <a:lnTo>
                    <a:pt x="514" y="864"/>
                  </a:lnTo>
                  <a:lnTo>
                    <a:pt x="514" y="864"/>
                  </a:lnTo>
                  <a:lnTo>
                    <a:pt x="506" y="860"/>
                  </a:lnTo>
                  <a:lnTo>
                    <a:pt x="506" y="860"/>
                  </a:lnTo>
                  <a:lnTo>
                    <a:pt x="502" y="856"/>
                  </a:lnTo>
                  <a:lnTo>
                    <a:pt x="496" y="852"/>
                  </a:lnTo>
                  <a:lnTo>
                    <a:pt x="496" y="852"/>
                  </a:lnTo>
                  <a:lnTo>
                    <a:pt x="496" y="850"/>
                  </a:lnTo>
                  <a:lnTo>
                    <a:pt x="496" y="850"/>
                  </a:lnTo>
                  <a:lnTo>
                    <a:pt x="492" y="848"/>
                  </a:lnTo>
                  <a:lnTo>
                    <a:pt x="488" y="844"/>
                  </a:lnTo>
                  <a:lnTo>
                    <a:pt x="490" y="844"/>
                  </a:lnTo>
                  <a:lnTo>
                    <a:pt x="490" y="844"/>
                  </a:lnTo>
                  <a:lnTo>
                    <a:pt x="492" y="842"/>
                  </a:lnTo>
                  <a:lnTo>
                    <a:pt x="492" y="842"/>
                  </a:lnTo>
                  <a:lnTo>
                    <a:pt x="490" y="842"/>
                  </a:lnTo>
                  <a:lnTo>
                    <a:pt x="490" y="842"/>
                  </a:lnTo>
                  <a:lnTo>
                    <a:pt x="490" y="840"/>
                  </a:lnTo>
                  <a:lnTo>
                    <a:pt x="490" y="838"/>
                  </a:lnTo>
                  <a:lnTo>
                    <a:pt x="490" y="838"/>
                  </a:lnTo>
                  <a:lnTo>
                    <a:pt x="488" y="836"/>
                  </a:lnTo>
                  <a:lnTo>
                    <a:pt x="484" y="834"/>
                  </a:lnTo>
                  <a:lnTo>
                    <a:pt x="484" y="834"/>
                  </a:lnTo>
                  <a:lnTo>
                    <a:pt x="484" y="830"/>
                  </a:lnTo>
                  <a:lnTo>
                    <a:pt x="484" y="830"/>
                  </a:lnTo>
                  <a:lnTo>
                    <a:pt x="480" y="828"/>
                  </a:lnTo>
                  <a:lnTo>
                    <a:pt x="476" y="826"/>
                  </a:lnTo>
                  <a:lnTo>
                    <a:pt x="476" y="826"/>
                  </a:lnTo>
                  <a:lnTo>
                    <a:pt x="476" y="822"/>
                  </a:lnTo>
                  <a:lnTo>
                    <a:pt x="476" y="822"/>
                  </a:lnTo>
                  <a:lnTo>
                    <a:pt x="474" y="822"/>
                  </a:lnTo>
                  <a:lnTo>
                    <a:pt x="474" y="822"/>
                  </a:lnTo>
                  <a:lnTo>
                    <a:pt x="472" y="820"/>
                  </a:lnTo>
                  <a:lnTo>
                    <a:pt x="472" y="820"/>
                  </a:lnTo>
                  <a:lnTo>
                    <a:pt x="470" y="820"/>
                  </a:lnTo>
                  <a:lnTo>
                    <a:pt x="470" y="820"/>
                  </a:lnTo>
                  <a:lnTo>
                    <a:pt x="470" y="816"/>
                  </a:lnTo>
                  <a:lnTo>
                    <a:pt x="472" y="814"/>
                  </a:lnTo>
                  <a:lnTo>
                    <a:pt x="472" y="814"/>
                  </a:lnTo>
                  <a:lnTo>
                    <a:pt x="470" y="814"/>
                  </a:lnTo>
                  <a:lnTo>
                    <a:pt x="466" y="814"/>
                  </a:lnTo>
                  <a:lnTo>
                    <a:pt x="466" y="814"/>
                  </a:lnTo>
                  <a:lnTo>
                    <a:pt x="462" y="812"/>
                  </a:lnTo>
                  <a:lnTo>
                    <a:pt x="462" y="812"/>
                  </a:lnTo>
                  <a:lnTo>
                    <a:pt x="462" y="810"/>
                  </a:lnTo>
                  <a:lnTo>
                    <a:pt x="462" y="810"/>
                  </a:lnTo>
                  <a:lnTo>
                    <a:pt x="460" y="810"/>
                  </a:lnTo>
                  <a:lnTo>
                    <a:pt x="458" y="808"/>
                  </a:lnTo>
                  <a:lnTo>
                    <a:pt x="458" y="808"/>
                  </a:lnTo>
                  <a:lnTo>
                    <a:pt x="458" y="804"/>
                  </a:lnTo>
                  <a:lnTo>
                    <a:pt x="458" y="800"/>
                  </a:lnTo>
                  <a:lnTo>
                    <a:pt x="458" y="800"/>
                  </a:lnTo>
                  <a:lnTo>
                    <a:pt x="460" y="800"/>
                  </a:lnTo>
                  <a:lnTo>
                    <a:pt x="460" y="800"/>
                  </a:lnTo>
                  <a:lnTo>
                    <a:pt x="460" y="798"/>
                  </a:lnTo>
                  <a:lnTo>
                    <a:pt x="460" y="798"/>
                  </a:lnTo>
                  <a:lnTo>
                    <a:pt x="458" y="792"/>
                  </a:lnTo>
                  <a:lnTo>
                    <a:pt x="456" y="790"/>
                  </a:lnTo>
                  <a:lnTo>
                    <a:pt x="452" y="788"/>
                  </a:lnTo>
                  <a:lnTo>
                    <a:pt x="452" y="788"/>
                  </a:lnTo>
                  <a:lnTo>
                    <a:pt x="452" y="788"/>
                  </a:lnTo>
                  <a:lnTo>
                    <a:pt x="452" y="788"/>
                  </a:lnTo>
                  <a:lnTo>
                    <a:pt x="458" y="784"/>
                  </a:lnTo>
                  <a:lnTo>
                    <a:pt x="460" y="776"/>
                  </a:lnTo>
                  <a:lnTo>
                    <a:pt x="460" y="776"/>
                  </a:lnTo>
                  <a:lnTo>
                    <a:pt x="462" y="770"/>
                  </a:lnTo>
                  <a:lnTo>
                    <a:pt x="462" y="770"/>
                  </a:lnTo>
                  <a:lnTo>
                    <a:pt x="464" y="758"/>
                  </a:lnTo>
                  <a:lnTo>
                    <a:pt x="464" y="752"/>
                  </a:lnTo>
                  <a:lnTo>
                    <a:pt x="460" y="748"/>
                  </a:lnTo>
                  <a:lnTo>
                    <a:pt x="460" y="748"/>
                  </a:lnTo>
                  <a:lnTo>
                    <a:pt x="462" y="744"/>
                  </a:lnTo>
                  <a:lnTo>
                    <a:pt x="462" y="740"/>
                  </a:lnTo>
                  <a:lnTo>
                    <a:pt x="460" y="736"/>
                  </a:lnTo>
                  <a:lnTo>
                    <a:pt x="458" y="734"/>
                  </a:lnTo>
                  <a:lnTo>
                    <a:pt x="458" y="734"/>
                  </a:lnTo>
                  <a:lnTo>
                    <a:pt x="456" y="736"/>
                  </a:lnTo>
                  <a:lnTo>
                    <a:pt x="456" y="736"/>
                  </a:lnTo>
                  <a:lnTo>
                    <a:pt x="456" y="728"/>
                  </a:lnTo>
                  <a:lnTo>
                    <a:pt x="458" y="724"/>
                  </a:lnTo>
                  <a:lnTo>
                    <a:pt x="458" y="724"/>
                  </a:lnTo>
                  <a:lnTo>
                    <a:pt x="462" y="720"/>
                  </a:lnTo>
                  <a:lnTo>
                    <a:pt x="462" y="720"/>
                  </a:lnTo>
                  <a:lnTo>
                    <a:pt x="468" y="706"/>
                  </a:lnTo>
                  <a:lnTo>
                    <a:pt x="468" y="706"/>
                  </a:lnTo>
                  <a:lnTo>
                    <a:pt x="472" y="702"/>
                  </a:lnTo>
                  <a:lnTo>
                    <a:pt x="474" y="700"/>
                  </a:lnTo>
                  <a:lnTo>
                    <a:pt x="474" y="700"/>
                  </a:lnTo>
                  <a:lnTo>
                    <a:pt x="474" y="696"/>
                  </a:lnTo>
                  <a:lnTo>
                    <a:pt x="474" y="696"/>
                  </a:lnTo>
                  <a:lnTo>
                    <a:pt x="478" y="686"/>
                  </a:lnTo>
                  <a:lnTo>
                    <a:pt x="478" y="686"/>
                  </a:lnTo>
                  <a:lnTo>
                    <a:pt x="482" y="684"/>
                  </a:lnTo>
                  <a:lnTo>
                    <a:pt x="486" y="682"/>
                  </a:lnTo>
                  <a:lnTo>
                    <a:pt x="486" y="682"/>
                  </a:lnTo>
                  <a:lnTo>
                    <a:pt x="488" y="676"/>
                  </a:lnTo>
                  <a:lnTo>
                    <a:pt x="490" y="672"/>
                  </a:lnTo>
                  <a:lnTo>
                    <a:pt x="492" y="670"/>
                  </a:lnTo>
                  <a:lnTo>
                    <a:pt x="492" y="670"/>
                  </a:lnTo>
                  <a:lnTo>
                    <a:pt x="500" y="668"/>
                  </a:lnTo>
                  <a:lnTo>
                    <a:pt x="500" y="668"/>
                  </a:lnTo>
                  <a:lnTo>
                    <a:pt x="510" y="662"/>
                  </a:lnTo>
                  <a:lnTo>
                    <a:pt x="518" y="654"/>
                  </a:lnTo>
                  <a:lnTo>
                    <a:pt x="518" y="654"/>
                  </a:lnTo>
                  <a:lnTo>
                    <a:pt x="520" y="648"/>
                  </a:lnTo>
                  <a:lnTo>
                    <a:pt x="518" y="646"/>
                  </a:lnTo>
                  <a:lnTo>
                    <a:pt x="518" y="642"/>
                  </a:lnTo>
                  <a:lnTo>
                    <a:pt x="518" y="638"/>
                  </a:lnTo>
                  <a:lnTo>
                    <a:pt x="518" y="638"/>
                  </a:lnTo>
                  <a:lnTo>
                    <a:pt x="522" y="632"/>
                  </a:lnTo>
                  <a:lnTo>
                    <a:pt x="522" y="632"/>
                  </a:lnTo>
                  <a:lnTo>
                    <a:pt x="522" y="626"/>
                  </a:lnTo>
                  <a:lnTo>
                    <a:pt x="522" y="626"/>
                  </a:lnTo>
                  <a:lnTo>
                    <a:pt x="530" y="618"/>
                  </a:lnTo>
                  <a:lnTo>
                    <a:pt x="530" y="618"/>
                  </a:lnTo>
                  <a:lnTo>
                    <a:pt x="538" y="616"/>
                  </a:lnTo>
                  <a:lnTo>
                    <a:pt x="542" y="614"/>
                  </a:lnTo>
                  <a:lnTo>
                    <a:pt x="544" y="610"/>
                  </a:lnTo>
                  <a:lnTo>
                    <a:pt x="544" y="610"/>
                  </a:lnTo>
                  <a:lnTo>
                    <a:pt x="548" y="602"/>
                  </a:lnTo>
                  <a:lnTo>
                    <a:pt x="552" y="594"/>
                  </a:lnTo>
                  <a:lnTo>
                    <a:pt x="552" y="594"/>
                  </a:lnTo>
                  <a:lnTo>
                    <a:pt x="554" y="594"/>
                  </a:lnTo>
                  <a:lnTo>
                    <a:pt x="554" y="594"/>
                  </a:lnTo>
                  <a:lnTo>
                    <a:pt x="558" y="598"/>
                  </a:lnTo>
                  <a:lnTo>
                    <a:pt x="562" y="600"/>
                  </a:lnTo>
                  <a:lnTo>
                    <a:pt x="562" y="600"/>
                  </a:lnTo>
                  <a:lnTo>
                    <a:pt x="572" y="600"/>
                  </a:lnTo>
                  <a:lnTo>
                    <a:pt x="576" y="598"/>
                  </a:lnTo>
                  <a:lnTo>
                    <a:pt x="576" y="598"/>
                  </a:lnTo>
                  <a:lnTo>
                    <a:pt x="580" y="602"/>
                  </a:lnTo>
                  <a:lnTo>
                    <a:pt x="586" y="602"/>
                  </a:lnTo>
                  <a:lnTo>
                    <a:pt x="586" y="602"/>
                  </a:lnTo>
                  <a:lnTo>
                    <a:pt x="590" y="600"/>
                  </a:lnTo>
                  <a:lnTo>
                    <a:pt x="592" y="596"/>
                  </a:lnTo>
                  <a:lnTo>
                    <a:pt x="592" y="596"/>
                  </a:lnTo>
                  <a:lnTo>
                    <a:pt x="600" y="594"/>
                  </a:lnTo>
                  <a:lnTo>
                    <a:pt x="600" y="594"/>
                  </a:lnTo>
                  <a:lnTo>
                    <a:pt x="602" y="594"/>
                  </a:lnTo>
                  <a:lnTo>
                    <a:pt x="602" y="594"/>
                  </a:lnTo>
                  <a:lnTo>
                    <a:pt x="606" y="592"/>
                  </a:lnTo>
                  <a:lnTo>
                    <a:pt x="610" y="588"/>
                  </a:lnTo>
                  <a:lnTo>
                    <a:pt x="610" y="588"/>
                  </a:lnTo>
                  <a:lnTo>
                    <a:pt x="616" y="588"/>
                  </a:lnTo>
                  <a:lnTo>
                    <a:pt x="622" y="588"/>
                  </a:lnTo>
                  <a:lnTo>
                    <a:pt x="622" y="588"/>
                  </a:lnTo>
                  <a:lnTo>
                    <a:pt x="626" y="586"/>
                  </a:lnTo>
                  <a:lnTo>
                    <a:pt x="626" y="586"/>
                  </a:lnTo>
                  <a:lnTo>
                    <a:pt x="628" y="586"/>
                  </a:lnTo>
                  <a:lnTo>
                    <a:pt x="632" y="586"/>
                  </a:lnTo>
                  <a:lnTo>
                    <a:pt x="632" y="586"/>
                  </a:lnTo>
                  <a:lnTo>
                    <a:pt x="634" y="584"/>
                  </a:lnTo>
                  <a:lnTo>
                    <a:pt x="634" y="584"/>
                  </a:lnTo>
                  <a:lnTo>
                    <a:pt x="638" y="584"/>
                  </a:lnTo>
                  <a:lnTo>
                    <a:pt x="642" y="584"/>
                  </a:lnTo>
                  <a:lnTo>
                    <a:pt x="646" y="586"/>
                  </a:lnTo>
                  <a:lnTo>
                    <a:pt x="650" y="586"/>
                  </a:lnTo>
                  <a:lnTo>
                    <a:pt x="650" y="586"/>
                  </a:lnTo>
                  <a:lnTo>
                    <a:pt x="654" y="584"/>
                  </a:lnTo>
                  <a:lnTo>
                    <a:pt x="658" y="582"/>
                  </a:lnTo>
                  <a:lnTo>
                    <a:pt x="658" y="582"/>
                  </a:lnTo>
                  <a:lnTo>
                    <a:pt x="662" y="584"/>
                  </a:lnTo>
                  <a:lnTo>
                    <a:pt x="662" y="584"/>
                  </a:lnTo>
                  <a:lnTo>
                    <a:pt x="666" y="582"/>
                  </a:lnTo>
                  <a:lnTo>
                    <a:pt x="666" y="582"/>
                  </a:lnTo>
                  <a:lnTo>
                    <a:pt x="670" y="584"/>
                  </a:lnTo>
                  <a:lnTo>
                    <a:pt x="670" y="584"/>
                  </a:lnTo>
                  <a:lnTo>
                    <a:pt x="674" y="584"/>
                  </a:lnTo>
                  <a:lnTo>
                    <a:pt x="678" y="584"/>
                  </a:lnTo>
                  <a:lnTo>
                    <a:pt x="684" y="580"/>
                  </a:lnTo>
                  <a:lnTo>
                    <a:pt x="684" y="580"/>
                  </a:lnTo>
                  <a:lnTo>
                    <a:pt x="686" y="580"/>
                  </a:lnTo>
                  <a:lnTo>
                    <a:pt x="686" y="580"/>
                  </a:lnTo>
                  <a:lnTo>
                    <a:pt x="690" y="582"/>
                  </a:lnTo>
                  <a:lnTo>
                    <a:pt x="690" y="582"/>
                  </a:lnTo>
                  <a:lnTo>
                    <a:pt x="692" y="586"/>
                  </a:lnTo>
                  <a:lnTo>
                    <a:pt x="692" y="586"/>
                  </a:lnTo>
                  <a:lnTo>
                    <a:pt x="692" y="586"/>
                  </a:lnTo>
                  <a:lnTo>
                    <a:pt x="692" y="586"/>
                  </a:lnTo>
                  <a:lnTo>
                    <a:pt x="698" y="582"/>
                  </a:lnTo>
                  <a:lnTo>
                    <a:pt x="698" y="582"/>
                  </a:lnTo>
                  <a:lnTo>
                    <a:pt x="696" y="586"/>
                  </a:lnTo>
                  <a:lnTo>
                    <a:pt x="694" y="590"/>
                  </a:lnTo>
                  <a:lnTo>
                    <a:pt x="694" y="592"/>
                  </a:lnTo>
                  <a:lnTo>
                    <a:pt x="698" y="596"/>
                  </a:lnTo>
                  <a:lnTo>
                    <a:pt x="698" y="596"/>
                  </a:lnTo>
                  <a:lnTo>
                    <a:pt x="698" y="600"/>
                  </a:lnTo>
                  <a:lnTo>
                    <a:pt x="698" y="600"/>
                  </a:lnTo>
                  <a:lnTo>
                    <a:pt x="694" y="606"/>
                  </a:lnTo>
                  <a:lnTo>
                    <a:pt x="688" y="610"/>
                  </a:lnTo>
                  <a:lnTo>
                    <a:pt x="688" y="610"/>
                  </a:lnTo>
                  <a:lnTo>
                    <a:pt x="692" y="614"/>
                  </a:lnTo>
                  <a:lnTo>
                    <a:pt x="694" y="616"/>
                  </a:lnTo>
                  <a:lnTo>
                    <a:pt x="694" y="616"/>
                  </a:lnTo>
                  <a:lnTo>
                    <a:pt x="698" y="616"/>
                  </a:lnTo>
                  <a:lnTo>
                    <a:pt x="698" y="616"/>
                  </a:lnTo>
                  <a:lnTo>
                    <a:pt x="700" y="620"/>
                  </a:lnTo>
                  <a:lnTo>
                    <a:pt x="700" y="620"/>
                  </a:lnTo>
                  <a:lnTo>
                    <a:pt x="710" y="624"/>
                  </a:lnTo>
                  <a:lnTo>
                    <a:pt x="710" y="624"/>
                  </a:lnTo>
                  <a:lnTo>
                    <a:pt x="718" y="624"/>
                  </a:lnTo>
                  <a:lnTo>
                    <a:pt x="718" y="624"/>
                  </a:lnTo>
                  <a:lnTo>
                    <a:pt x="724" y="624"/>
                  </a:lnTo>
                  <a:lnTo>
                    <a:pt x="724" y="624"/>
                  </a:lnTo>
                  <a:lnTo>
                    <a:pt x="728" y="626"/>
                  </a:lnTo>
                  <a:lnTo>
                    <a:pt x="728" y="626"/>
                  </a:lnTo>
                  <a:lnTo>
                    <a:pt x="732" y="628"/>
                  </a:lnTo>
                  <a:lnTo>
                    <a:pt x="732" y="628"/>
                  </a:lnTo>
                  <a:lnTo>
                    <a:pt x="734" y="630"/>
                  </a:lnTo>
                  <a:lnTo>
                    <a:pt x="736" y="632"/>
                  </a:lnTo>
                  <a:lnTo>
                    <a:pt x="736" y="636"/>
                  </a:lnTo>
                  <a:lnTo>
                    <a:pt x="738" y="638"/>
                  </a:lnTo>
                  <a:lnTo>
                    <a:pt x="738" y="638"/>
                  </a:lnTo>
                  <a:lnTo>
                    <a:pt x="746" y="640"/>
                  </a:lnTo>
                  <a:lnTo>
                    <a:pt x="754" y="642"/>
                  </a:lnTo>
                  <a:lnTo>
                    <a:pt x="754" y="642"/>
                  </a:lnTo>
                  <a:lnTo>
                    <a:pt x="760" y="646"/>
                  </a:lnTo>
                  <a:lnTo>
                    <a:pt x="766" y="648"/>
                  </a:lnTo>
                  <a:lnTo>
                    <a:pt x="766" y="648"/>
                  </a:lnTo>
                  <a:lnTo>
                    <a:pt x="768" y="648"/>
                  </a:lnTo>
                  <a:lnTo>
                    <a:pt x="770" y="646"/>
                  </a:lnTo>
                  <a:lnTo>
                    <a:pt x="770" y="646"/>
                  </a:lnTo>
                  <a:lnTo>
                    <a:pt x="774" y="642"/>
                  </a:lnTo>
                  <a:lnTo>
                    <a:pt x="776" y="640"/>
                  </a:lnTo>
                  <a:lnTo>
                    <a:pt x="774" y="636"/>
                  </a:lnTo>
                  <a:lnTo>
                    <a:pt x="776" y="630"/>
                  </a:lnTo>
                  <a:lnTo>
                    <a:pt x="776" y="630"/>
                  </a:lnTo>
                  <a:lnTo>
                    <a:pt x="778" y="628"/>
                  </a:lnTo>
                  <a:lnTo>
                    <a:pt x="784" y="624"/>
                  </a:lnTo>
                  <a:lnTo>
                    <a:pt x="792" y="624"/>
                  </a:lnTo>
                  <a:lnTo>
                    <a:pt x="798" y="624"/>
                  </a:lnTo>
                  <a:lnTo>
                    <a:pt x="798" y="624"/>
                  </a:lnTo>
                  <a:lnTo>
                    <a:pt x="800" y="628"/>
                  </a:lnTo>
                  <a:lnTo>
                    <a:pt x="802" y="630"/>
                  </a:lnTo>
                  <a:lnTo>
                    <a:pt x="802" y="630"/>
                  </a:lnTo>
                  <a:lnTo>
                    <a:pt x="812" y="632"/>
                  </a:lnTo>
                  <a:lnTo>
                    <a:pt x="816" y="632"/>
                  </a:lnTo>
                  <a:lnTo>
                    <a:pt x="816" y="632"/>
                  </a:lnTo>
                  <a:lnTo>
                    <a:pt x="818" y="634"/>
                  </a:lnTo>
                  <a:lnTo>
                    <a:pt x="820" y="636"/>
                  </a:lnTo>
                  <a:lnTo>
                    <a:pt x="828" y="636"/>
                  </a:lnTo>
                  <a:lnTo>
                    <a:pt x="828" y="636"/>
                  </a:lnTo>
                  <a:lnTo>
                    <a:pt x="842" y="638"/>
                  </a:lnTo>
                  <a:lnTo>
                    <a:pt x="842" y="638"/>
                  </a:lnTo>
                  <a:lnTo>
                    <a:pt x="842" y="640"/>
                  </a:lnTo>
                  <a:lnTo>
                    <a:pt x="842" y="640"/>
                  </a:lnTo>
                  <a:lnTo>
                    <a:pt x="848" y="640"/>
                  </a:lnTo>
                  <a:lnTo>
                    <a:pt x="848" y="640"/>
                  </a:lnTo>
                  <a:lnTo>
                    <a:pt x="852" y="642"/>
                  </a:lnTo>
                  <a:lnTo>
                    <a:pt x="854" y="642"/>
                  </a:lnTo>
                  <a:lnTo>
                    <a:pt x="854" y="642"/>
                  </a:lnTo>
                  <a:lnTo>
                    <a:pt x="858" y="640"/>
                  </a:lnTo>
                  <a:lnTo>
                    <a:pt x="858" y="640"/>
                  </a:lnTo>
                  <a:lnTo>
                    <a:pt x="866" y="636"/>
                  </a:lnTo>
                  <a:lnTo>
                    <a:pt x="876" y="636"/>
                  </a:lnTo>
                  <a:lnTo>
                    <a:pt x="876" y="636"/>
                  </a:lnTo>
                  <a:lnTo>
                    <a:pt x="876" y="638"/>
                  </a:lnTo>
                  <a:lnTo>
                    <a:pt x="878" y="640"/>
                  </a:lnTo>
                  <a:lnTo>
                    <a:pt x="878" y="640"/>
                  </a:lnTo>
                  <a:lnTo>
                    <a:pt x="882" y="640"/>
                  </a:lnTo>
                  <a:lnTo>
                    <a:pt x="886" y="640"/>
                  </a:lnTo>
                  <a:lnTo>
                    <a:pt x="886" y="640"/>
                  </a:lnTo>
                  <a:lnTo>
                    <a:pt x="890" y="640"/>
                  </a:lnTo>
                  <a:lnTo>
                    <a:pt x="892" y="640"/>
                  </a:lnTo>
                  <a:lnTo>
                    <a:pt x="896" y="638"/>
                  </a:lnTo>
                  <a:lnTo>
                    <a:pt x="896" y="638"/>
                  </a:lnTo>
                  <a:lnTo>
                    <a:pt x="904" y="656"/>
                  </a:lnTo>
                  <a:lnTo>
                    <a:pt x="904" y="656"/>
                  </a:lnTo>
                  <a:lnTo>
                    <a:pt x="902" y="658"/>
                  </a:lnTo>
                  <a:lnTo>
                    <a:pt x="900" y="662"/>
                  </a:lnTo>
                  <a:lnTo>
                    <a:pt x="898" y="670"/>
                  </a:lnTo>
                  <a:lnTo>
                    <a:pt x="898" y="670"/>
                  </a:lnTo>
                  <a:lnTo>
                    <a:pt x="896" y="670"/>
                  </a:lnTo>
                  <a:lnTo>
                    <a:pt x="896" y="670"/>
                  </a:lnTo>
                  <a:lnTo>
                    <a:pt x="888" y="662"/>
                  </a:lnTo>
                  <a:lnTo>
                    <a:pt x="884" y="652"/>
                  </a:lnTo>
                  <a:lnTo>
                    <a:pt x="884" y="652"/>
                  </a:lnTo>
                  <a:lnTo>
                    <a:pt x="882" y="654"/>
                  </a:lnTo>
                  <a:lnTo>
                    <a:pt x="882" y="654"/>
                  </a:lnTo>
                  <a:lnTo>
                    <a:pt x="882" y="658"/>
                  </a:lnTo>
                  <a:lnTo>
                    <a:pt x="884" y="662"/>
                  </a:lnTo>
                  <a:lnTo>
                    <a:pt x="890" y="670"/>
                  </a:lnTo>
                  <a:lnTo>
                    <a:pt x="890" y="670"/>
                  </a:lnTo>
                  <a:lnTo>
                    <a:pt x="894" y="682"/>
                  </a:lnTo>
                  <a:lnTo>
                    <a:pt x="894" y="682"/>
                  </a:lnTo>
                  <a:lnTo>
                    <a:pt x="906" y="702"/>
                  </a:lnTo>
                  <a:lnTo>
                    <a:pt x="906" y="702"/>
                  </a:lnTo>
                  <a:lnTo>
                    <a:pt x="910" y="706"/>
                  </a:lnTo>
                  <a:lnTo>
                    <a:pt x="910" y="706"/>
                  </a:lnTo>
                  <a:lnTo>
                    <a:pt x="908" y="708"/>
                  </a:lnTo>
                  <a:lnTo>
                    <a:pt x="908" y="708"/>
                  </a:lnTo>
                  <a:lnTo>
                    <a:pt x="910" y="716"/>
                  </a:lnTo>
                  <a:lnTo>
                    <a:pt x="910" y="716"/>
                  </a:lnTo>
                  <a:lnTo>
                    <a:pt x="916" y="718"/>
                  </a:lnTo>
                  <a:lnTo>
                    <a:pt x="916" y="718"/>
                  </a:lnTo>
                  <a:lnTo>
                    <a:pt x="920" y="724"/>
                  </a:lnTo>
                  <a:lnTo>
                    <a:pt x="922" y="730"/>
                  </a:lnTo>
                  <a:lnTo>
                    <a:pt x="922" y="730"/>
                  </a:lnTo>
                  <a:lnTo>
                    <a:pt x="924" y="742"/>
                  </a:lnTo>
                  <a:lnTo>
                    <a:pt x="924" y="748"/>
                  </a:lnTo>
                  <a:lnTo>
                    <a:pt x="926" y="752"/>
                  </a:lnTo>
                  <a:lnTo>
                    <a:pt x="926" y="752"/>
                  </a:lnTo>
                  <a:lnTo>
                    <a:pt x="930" y="756"/>
                  </a:lnTo>
                  <a:lnTo>
                    <a:pt x="934" y="758"/>
                  </a:lnTo>
                  <a:lnTo>
                    <a:pt x="936" y="760"/>
                  </a:lnTo>
                  <a:lnTo>
                    <a:pt x="936" y="760"/>
                  </a:lnTo>
                  <a:lnTo>
                    <a:pt x="940" y="774"/>
                  </a:lnTo>
                  <a:lnTo>
                    <a:pt x="942" y="780"/>
                  </a:lnTo>
                  <a:lnTo>
                    <a:pt x="946" y="786"/>
                  </a:lnTo>
                  <a:lnTo>
                    <a:pt x="946" y="786"/>
                  </a:lnTo>
                  <a:lnTo>
                    <a:pt x="946" y="786"/>
                  </a:lnTo>
                  <a:lnTo>
                    <a:pt x="946" y="786"/>
                  </a:lnTo>
                  <a:lnTo>
                    <a:pt x="946" y="782"/>
                  </a:lnTo>
                  <a:lnTo>
                    <a:pt x="946" y="782"/>
                  </a:lnTo>
                  <a:lnTo>
                    <a:pt x="950" y="786"/>
                  </a:lnTo>
                  <a:lnTo>
                    <a:pt x="950" y="786"/>
                  </a:lnTo>
                  <a:lnTo>
                    <a:pt x="954" y="788"/>
                  </a:lnTo>
                  <a:lnTo>
                    <a:pt x="954" y="788"/>
                  </a:lnTo>
                  <a:lnTo>
                    <a:pt x="962" y="796"/>
                  </a:lnTo>
                  <a:lnTo>
                    <a:pt x="962" y="796"/>
                  </a:lnTo>
                  <a:lnTo>
                    <a:pt x="966" y="796"/>
                  </a:lnTo>
                  <a:lnTo>
                    <a:pt x="966" y="796"/>
                  </a:lnTo>
                  <a:lnTo>
                    <a:pt x="968" y="800"/>
                  </a:lnTo>
                  <a:lnTo>
                    <a:pt x="968" y="802"/>
                  </a:lnTo>
                  <a:lnTo>
                    <a:pt x="968" y="802"/>
                  </a:lnTo>
                  <a:lnTo>
                    <a:pt x="974" y="806"/>
                  </a:lnTo>
                  <a:lnTo>
                    <a:pt x="976" y="808"/>
                  </a:lnTo>
                  <a:lnTo>
                    <a:pt x="978" y="812"/>
                  </a:lnTo>
                  <a:lnTo>
                    <a:pt x="978" y="812"/>
                  </a:lnTo>
                  <a:lnTo>
                    <a:pt x="970" y="816"/>
                  </a:lnTo>
                  <a:lnTo>
                    <a:pt x="970" y="816"/>
                  </a:lnTo>
                  <a:lnTo>
                    <a:pt x="970" y="816"/>
                  </a:lnTo>
                  <a:lnTo>
                    <a:pt x="970" y="816"/>
                  </a:lnTo>
                  <a:lnTo>
                    <a:pt x="970" y="816"/>
                  </a:lnTo>
                  <a:lnTo>
                    <a:pt x="976" y="816"/>
                  </a:lnTo>
                  <a:lnTo>
                    <a:pt x="976" y="816"/>
                  </a:lnTo>
                  <a:lnTo>
                    <a:pt x="980" y="822"/>
                  </a:lnTo>
                  <a:lnTo>
                    <a:pt x="984" y="826"/>
                  </a:lnTo>
                  <a:lnTo>
                    <a:pt x="990" y="826"/>
                  </a:lnTo>
                  <a:lnTo>
                    <a:pt x="990" y="826"/>
                  </a:lnTo>
                  <a:lnTo>
                    <a:pt x="998" y="822"/>
                  </a:lnTo>
                  <a:lnTo>
                    <a:pt x="998" y="822"/>
                  </a:lnTo>
                  <a:lnTo>
                    <a:pt x="1002" y="824"/>
                  </a:lnTo>
                  <a:lnTo>
                    <a:pt x="1004" y="824"/>
                  </a:lnTo>
                  <a:lnTo>
                    <a:pt x="1004" y="824"/>
                  </a:lnTo>
                  <a:lnTo>
                    <a:pt x="1010" y="820"/>
                  </a:lnTo>
                  <a:lnTo>
                    <a:pt x="1012" y="820"/>
                  </a:lnTo>
                  <a:lnTo>
                    <a:pt x="1012" y="820"/>
                  </a:lnTo>
                  <a:lnTo>
                    <a:pt x="1016" y="820"/>
                  </a:lnTo>
                  <a:lnTo>
                    <a:pt x="1016" y="820"/>
                  </a:lnTo>
                  <a:lnTo>
                    <a:pt x="1020" y="818"/>
                  </a:lnTo>
                  <a:lnTo>
                    <a:pt x="1022" y="818"/>
                  </a:lnTo>
                  <a:lnTo>
                    <a:pt x="1022" y="818"/>
                  </a:lnTo>
                  <a:lnTo>
                    <a:pt x="1028" y="818"/>
                  </a:lnTo>
                  <a:lnTo>
                    <a:pt x="1028" y="818"/>
                  </a:lnTo>
                  <a:lnTo>
                    <a:pt x="1034" y="816"/>
                  </a:lnTo>
                  <a:lnTo>
                    <a:pt x="1040" y="812"/>
                  </a:lnTo>
                  <a:lnTo>
                    <a:pt x="1040" y="812"/>
                  </a:lnTo>
                  <a:lnTo>
                    <a:pt x="1044" y="814"/>
                  </a:lnTo>
                  <a:lnTo>
                    <a:pt x="1044" y="814"/>
                  </a:lnTo>
                  <a:lnTo>
                    <a:pt x="1044" y="816"/>
                  </a:lnTo>
                  <a:lnTo>
                    <a:pt x="1044" y="816"/>
                  </a:lnTo>
                  <a:lnTo>
                    <a:pt x="1042" y="818"/>
                  </a:lnTo>
                  <a:lnTo>
                    <a:pt x="1042" y="818"/>
                  </a:lnTo>
                  <a:lnTo>
                    <a:pt x="1044" y="824"/>
                  </a:lnTo>
                  <a:lnTo>
                    <a:pt x="1044" y="824"/>
                  </a:lnTo>
                  <a:close/>
                  <a:moveTo>
                    <a:pt x="1296" y="864"/>
                  </a:moveTo>
                  <a:lnTo>
                    <a:pt x="1296" y="864"/>
                  </a:lnTo>
                  <a:lnTo>
                    <a:pt x="1292" y="860"/>
                  </a:lnTo>
                  <a:lnTo>
                    <a:pt x="1290" y="854"/>
                  </a:lnTo>
                  <a:lnTo>
                    <a:pt x="1290" y="846"/>
                  </a:lnTo>
                  <a:lnTo>
                    <a:pt x="1290" y="846"/>
                  </a:lnTo>
                  <a:lnTo>
                    <a:pt x="1290" y="844"/>
                  </a:lnTo>
                  <a:lnTo>
                    <a:pt x="1290" y="842"/>
                  </a:lnTo>
                  <a:lnTo>
                    <a:pt x="1290" y="842"/>
                  </a:lnTo>
                  <a:lnTo>
                    <a:pt x="1290" y="840"/>
                  </a:lnTo>
                  <a:lnTo>
                    <a:pt x="1290" y="840"/>
                  </a:lnTo>
                  <a:lnTo>
                    <a:pt x="1290" y="838"/>
                  </a:lnTo>
                  <a:lnTo>
                    <a:pt x="1290" y="838"/>
                  </a:lnTo>
                  <a:lnTo>
                    <a:pt x="1292" y="838"/>
                  </a:lnTo>
                  <a:lnTo>
                    <a:pt x="1292" y="838"/>
                  </a:lnTo>
                  <a:lnTo>
                    <a:pt x="1292" y="838"/>
                  </a:lnTo>
                  <a:lnTo>
                    <a:pt x="1294" y="834"/>
                  </a:lnTo>
                  <a:lnTo>
                    <a:pt x="1294" y="832"/>
                  </a:lnTo>
                  <a:lnTo>
                    <a:pt x="1294" y="832"/>
                  </a:lnTo>
                  <a:lnTo>
                    <a:pt x="1298" y="836"/>
                  </a:lnTo>
                  <a:lnTo>
                    <a:pt x="1302" y="844"/>
                  </a:lnTo>
                  <a:lnTo>
                    <a:pt x="1302" y="844"/>
                  </a:lnTo>
                  <a:lnTo>
                    <a:pt x="1304" y="844"/>
                  </a:lnTo>
                  <a:lnTo>
                    <a:pt x="1304" y="848"/>
                  </a:lnTo>
                  <a:lnTo>
                    <a:pt x="1304" y="848"/>
                  </a:lnTo>
                  <a:lnTo>
                    <a:pt x="1306" y="850"/>
                  </a:lnTo>
                  <a:lnTo>
                    <a:pt x="1308" y="854"/>
                  </a:lnTo>
                  <a:lnTo>
                    <a:pt x="1308" y="854"/>
                  </a:lnTo>
                  <a:lnTo>
                    <a:pt x="1308" y="858"/>
                  </a:lnTo>
                  <a:lnTo>
                    <a:pt x="1304" y="862"/>
                  </a:lnTo>
                  <a:lnTo>
                    <a:pt x="1300" y="864"/>
                  </a:lnTo>
                  <a:lnTo>
                    <a:pt x="1296" y="864"/>
                  </a:lnTo>
                  <a:lnTo>
                    <a:pt x="1296" y="86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34" name="Freeform 193"/>
            <p:cNvSpPr>
              <a:spLocks noEditPoints="1"/>
            </p:cNvSpPr>
            <p:nvPr/>
          </p:nvSpPr>
          <p:spPr bwMode="auto">
            <a:xfrm>
              <a:off x="803275" y="812800"/>
              <a:ext cx="377825" cy="615950"/>
            </a:xfrm>
            <a:custGeom>
              <a:avLst/>
              <a:gdLst/>
              <a:ahLst/>
              <a:cxnLst>
                <a:cxn ang="0">
                  <a:pos x="6" y="362"/>
                </a:cxn>
                <a:cxn ang="0">
                  <a:pos x="16" y="380"/>
                </a:cxn>
                <a:cxn ang="0">
                  <a:pos x="24" y="362"/>
                </a:cxn>
                <a:cxn ang="0">
                  <a:pos x="28" y="316"/>
                </a:cxn>
                <a:cxn ang="0">
                  <a:pos x="60" y="294"/>
                </a:cxn>
                <a:cxn ang="0">
                  <a:pos x="58" y="290"/>
                </a:cxn>
                <a:cxn ang="0">
                  <a:pos x="60" y="290"/>
                </a:cxn>
                <a:cxn ang="0">
                  <a:pos x="62" y="286"/>
                </a:cxn>
                <a:cxn ang="0">
                  <a:pos x="56" y="284"/>
                </a:cxn>
                <a:cxn ang="0">
                  <a:pos x="60" y="282"/>
                </a:cxn>
                <a:cxn ang="0">
                  <a:pos x="62" y="278"/>
                </a:cxn>
                <a:cxn ang="0">
                  <a:pos x="54" y="272"/>
                </a:cxn>
                <a:cxn ang="0">
                  <a:pos x="58" y="270"/>
                </a:cxn>
                <a:cxn ang="0">
                  <a:pos x="60" y="270"/>
                </a:cxn>
                <a:cxn ang="0">
                  <a:pos x="60" y="264"/>
                </a:cxn>
                <a:cxn ang="0">
                  <a:pos x="56" y="258"/>
                </a:cxn>
                <a:cxn ang="0">
                  <a:pos x="58" y="252"/>
                </a:cxn>
                <a:cxn ang="0">
                  <a:pos x="62" y="248"/>
                </a:cxn>
                <a:cxn ang="0">
                  <a:pos x="60" y="254"/>
                </a:cxn>
                <a:cxn ang="0">
                  <a:pos x="60" y="256"/>
                </a:cxn>
                <a:cxn ang="0">
                  <a:pos x="62" y="262"/>
                </a:cxn>
                <a:cxn ang="0">
                  <a:pos x="66" y="264"/>
                </a:cxn>
                <a:cxn ang="0">
                  <a:pos x="70" y="260"/>
                </a:cxn>
                <a:cxn ang="0">
                  <a:pos x="68" y="250"/>
                </a:cxn>
                <a:cxn ang="0">
                  <a:pos x="80" y="240"/>
                </a:cxn>
                <a:cxn ang="0">
                  <a:pos x="102" y="230"/>
                </a:cxn>
                <a:cxn ang="0">
                  <a:pos x="108" y="226"/>
                </a:cxn>
                <a:cxn ang="0">
                  <a:pos x="106" y="220"/>
                </a:cxn>
                <a:cxn ang="0">
                  <a:pos x="114" y="204"/>
                </a:cxn>
                <a:cxn ang="0">
                  <a:pos x="118" y="204"/>
                </a:cxn>
                <a:cxn ang="0">
                  <a:pos x="124" y="198"/>
                </a:cxn>
                <a:cxn ang="0">
                  <a:pos x="134" y="196"/>
                </a:cxn>
                <a:cxn ang="0">
                  <a:pos x="140" y="190"/>
                </a:cxn>
                <a:cxn ang="0">
                  <a:pos x="160" y="184"/>
                </a:cxn>
                <a:cxn ang="0">
                  <a:pos x="158" y="188"/>
                </a:cxn>
                <a:cxn ang="0">
                  <a:pos x="162" y="188"/>
                </a:cxn>
                <a:cxn ang="0">
                  <a:pos x="146" y="198"/>
                </a:cxn>
                <a:cxn ang="0">
                  <a:pos x="150" y="208"/>
                </a:cxn>
                <a:cxn ang="0">
                  <a:pos x="164" y="200"/>
                </a:cxn>
                <a:cxn ang="0">
                  <a:pos x="170" y="196"/>
                </a:cxn>
                <a:cxn ang="0">
                  <a:pos x="186" y="190"/>
                </a:cxn>
                <a:cxn ang="0">
                  <a:pos x="192" y="188"/>
                </a:cxn>
                <a:cxn ang="0">
                  <a:pos x="184" y="182"/>
                </a:cxn>
                <a:cxn ang="0">
                  <a:pos x="170" y="182"/>
                </a:cxn>
                <a:cxn ang="0">
                  <a:pos x="160" y="176"/>
                </a:cxn>
                <a:cxn ang="0">
                  <a:pos x="160" y="162"/>
                </a:cxn>
                <a:cxn ang="0">
                  <a:pos x="150" y="158"/>
                </a:cxn>
                <a:cxn ang="0">
                  <a:pos x="120" y="158"/>
                </a:cxn>
                <a:cxn ang="0">
                  <a:pos x="140" y="138"/>
                </a:cxn>
                <a:cxn ang="0">
                  <a:pos x="206" y="130"/>
                </a:cxn>
                <a:cxn ang="0">
                  <a:pos x="236" y="102"/>
                </a:cxn>
                <a:cxn ang="0">
                  <a:pos x="208" y="96"/>
                </a:cxn>
                <a:cxn ang="0">
                  <a:pos x="222" y="84"/>
                </a:cxn>
                <a:cxn ang="0">
                  <a:pos x="184" y="66"/>
                </a:cxn>
                <a:cxn ang="0">
                  <a:pos x="182" y="50"/>
                </a:cxn>
                <a:cxn ang="0">
                  <a:pos x="168" y="24"/>
                </a:cxn>
                <a:cxn ang="0">
                  <a:pos x="150" y="38"/>
                </a:cxn>
                <a:cxn ang="0">
                  <a:pos x="130" y="36"/>
                </a:cxn>
                <a:cxn ang="0">
                  <a:pos x="118" y="18"/>
                </a:cxn>
                <a:cxn ang="0">
                  <a:pos x="100" y="2"/>
                </a:cxn>
                <a:cxn ang="0">
                  <a:pos x="0" y="348"/>
                </a:cxn>
              </a:cxnLst>
              <a:rect l="0" t="0" r="r" b="b"/>
              <a:pathLst>
                <a:path w="238" h="388">
                  <a:moveTo>
                    <a:pt x="0" y="348"/>
                  </a:moveTo>
                  <a:lnTo>
                    <a:pt x="0" y="348"/>
                  </a:lnTo>
                  <a:lnTo>
                    <a:pt x="4" y="350"/>
                  </a:lnTo>
                  <a:lnTo>
                    <a:pt x="4" y="352"/>
                  </a:lnTo>
                  <a:lnTo>
                    <a:pt x="4" y="352"/>
                  </a:lnTo>
                  <a:lnTo>
                    <a:pt x="2" y="362"/>
                  </a:lnTo>
                  <a:lnTo>
                    <a:pt x="2" y="362"/>
                  </a:lnTo>
                  <a:lnTo>
                    <a:pt x="4" y="362"/>
                  </a:lnTo>
                  <a:lnTo>
                    <a:pt x="4" y="362"/>
                  </a:lnTo>
                  <a:lnTo>
                    <a:pt x="4" y="362"/>
                  </a:lnTo>
                  <a:lnTo>
                    <a:pt x="6" y="362"/>
                  </a:lnTo>
                  <a:lnTo>
                    <a:pt x="6" y="362"/>
                  </a:lnTo>
                  <a:lnTo>
                    <a:pt x="6" y="362"/>
                  </a:lnTo>
                  <a:lnTo>
                    <a:pt x="6" y="362"/>
                  </a:lnTo>
                  <a:lnTo>
                    <a:pt x="4" y="364"/>
                  </a:lnTo>
                  <a:lnTo>
                    <a:pt x="4" y="364"/>
                  </a:lnTo>
                  <a:lnTo>
                    <a:pt x="8" y="370"/>
                  </a:lnTo>
                  <a:lnTo>
                    <a:pt x="10" y="370"/>
                  </a:lnTo>
                  <a:lnTo>
                    <a:pt x="10" y="370"/>
                  </a:lnTo>
                  <a:lnTo>
                    <a:pt x="10" y="374"/>
                  </a:lnTo>
                  <a:lnTo>
                    <a:pt x="10" y="374"/>
                  </a:lnTo>
                  <a:lnTo>
                    <a:pt x="12" y="374"/>
                  </a:lnTo>
                  <a:lnTo>
                    <a:pt x="12" y="374"/>
                  </a:lnTo>
                  <a:lnTo>
                    <a:pt x="12" y="378"/>
                  </a:lnTo>
                  <a:lnTo>
                    <a:pt x="14" y="380"/>
                  </a:lnTo>
                  <a:lnTo>
                    <a:pt x="16" y="380"/>
                  </a:lnTo>
                  <a:lnTo>
                    <a:pt x="16" y="380"/>
                  </a:lnTo>
                  <a:lnTo>
                    <a:pt x="18" y="388"/>
                  </a:lnTo>
                  <a:lnTo>
                    <a:pt x="18" y="388"/>
                  </a:lnTo>
                  <a:lnTo>
                    <a:pt x="24" y="386"/>
                  </a:lnTo>
                  <a:lnTo>
                    <a:pt x="24" y="386"/>
                  </a:lnTo>
                  <a:lnTo>
                    <a:pt x="24" y="388"/>
                  </a:lnTo>
                  <a:lnTo>
                    <a:pt x="24" y="388"/>
                  </a:lnTo>
                  <a:lnTo>
                    <a:pt x="24" y="388"/>
                  </a:lnTo>
                  <a:lnTo>
                    <a:pt x="26" y="380"/>
                  </a:lnTo>
                  <a:lnTo>
                    <a:pt x="28" y="374"/>
                  </a:lnTo>
                  <a:lnTo>
                    <a:pt x="26" y="370"/>
                  </a:lnTo>
                  <a:lnTo>
                    <a:pt x="26" y="370"/>
                  </a:lnTo>
                  <a:lnTo>
                    <a:pt x="24" y="362"/>
                  </a:lnTo>
                  <a:lnTo>
                    <a:pt x="24" y="362"/>
                  </a:lnTo>
                  <a:lnTo>
                    <a:pt x="22" y="356"/>
                  </a:lnTo>
                  <a:lnTo>
                    <a:pt x="22" y="356"/>
                  </a:lnTo>
                  <a:lnTo>
                    <a:pt x="18" y="346"/>
                  </a:lnTo>
                  <a:lnTo>
                    <a:pt x="16" y="340"/>
                  </a:lnTo>
                  <a:lnTo>
                    <a:pt x="14" y="334"/>
                  </a:lnTo>
                  <a:lnTo>
                    <a:pt x="14" y="334"/>
                  </a:lnTo>
                  <a:lnTo>
                    <a:pt x="18" y="326"/>
                  </a:lnTo>
                  <a:lnTo>
                    <a:pt x="18" y="326"/>
                  </a:lnTo>
                  <a:lnTo>
                    <a:pt x="20" y="322"/>
                  </a:lnTo>
                  <a:lnTo>
                    <a:pt x="22" y="318"/>
                  </a:lnTo>
                  <a:lnTo>
                    <a:pt x="22" y="318"/>
                  </a:lnTo>
                  <a:lnTo>
                    <a:pt x="28" y="316"/>
                  </a:lnTo>
                  <a:lnTo>
                    <a:pt x="34" y="312"/>
                  </a:lnTo>
                  <a:lnTo>
                    <a:pt x="34" y="312"/>
                  </a:lnTo>
                  <a:lnTo>
                    <a:pt x="34" y="308"/>
                  </a:lnTo>
                  <a:lnTo>
                    <a:pt x="38" y="306"/>
                  </a:lnTo>
                  <a:lnTo>
                    <a:pt x="38" y="306"/>
                  </a:lnTo>
                  <a:lnTo>
                    <a:pt x="46" y="304"/>
                  </a:lnTo>
                  <a:lnTo>
                    <a:pt x="46" y="304"/>
                  </a:lnTo>
                  <a:lnTo>
                    <a:pt x="50" y="296"/>
                  </a:lnTo>
                  <a:lnTo>
                    <a:pt x="50" y="296"/>
                  </a:lnTo>
                  <a:lnTo>
                    <a:pt x="58" y="296"/>
                  </a:lnTo>
                  <a:lnTo>
                    <a:pt x="58" y="296"/>
                  </a:lnTo>
                  <a:lnTo>
                    <a:pt x="60" y="294"/>
                  </a:lnTo>
                  <a:lnTo>
                    <a:pt x="60" y="294"/>
                  </a:lnTo>
                  <a:lnTo>
                    <a:pt x="60" y="294"/>
                  </a:lnTo>
                  <a:lnTo>
                    <a:pt x="60" y="294"/>
                  </a:lnTo>
                  <a:lnTo>
                    <a:pt x="58" y="292"/>
                  </a:lnTo>
                  <a:lnTo>
                    <a:pt x="58" y="292"/>
                  </a:lnTo>
                  <a:lnTo>
                    <a:pt x="56" y="294"/>
                  </a:lnTo>
                  <a:lnTo>
                    <a:pt x="56" y="294"/>
                  </a:lnTo>
                  <a:lnTo>
                    <a:pt x="54" y="294"/>
                  </a:lnTo>
                  <a:lnTo>
                    <a:pt x="54" y="294"/>
                  </a:lnTo>
                  <a:lnTo>
                    <a:pt x="54" y="292"/>
                  </a:lnTo>
                  <a:lnTo>
                    <a:pt x="54" y="292"/>
                  </a:lnTo>
                  <a:lnTo>
                    <a:pt x="56" y="294"/>
                  </a:lnTo>
                  <a:lnTo>
                    <a:pt x="56" y="294"/>
                  </a:lnTo>
                  <a:lnTo>
                    <a:pt x="58" y="290"/>
                  </a:lnTo>
                  <a:lnTo>
                    <a:pt x="58" y="290"/>
                  </a:lnTo>
                  <a:lnTo>
                    <a:pt x="58" y="290"/>
                  </a:lnTo>
                  <a:lnTo>
                    <a:pt x="54" y="288"/>
                  </a:lnTo>
                  <a:lnTo>
                    <a:pt x="54" y="288"/>
                  </a:lnTo>
                  <a:lnTo>
                    <a:pt x="54" y="288"/>
                  </a:lnTo>
                  <a:lnTo>
                    <a:pt x="54" y="288"/>
                  </a:lnTo>
                  <a:lnTo>
                    <a:pt x="58" y="290"/>
                  </a:lnTo>
                  <a:lnTo>
                    <a:pt x="58" y="290"/>
                  </a:lnTo>
                  <a:lnTo>
                    <a:pt x="56" y="288"/>
                  </a:lnTo>
                  <a:lnTo>
                    <a:pt x="56" y="288"/>
                  </a:lnTo>
                  <a:lnTo>
                    <a:pt x="56" y="288"/>
                  </a:lnTo>
                  <a:lnTo>
                    <a:pt x="60" y="290"/>
                  </a:lnTo>
                  <a:lnTo>
                    <a:pt x="60" y="290"/>
                  </a:lnTo>
                  <a:lnTo>
                    <a:pt x="62" y="288"/>
                  </a:lnTo>
                  <a:lnTo>
                    <a:pt x="62" y="288"/>
                  </a:lnTo>
                  <a:lnTo>
                    <a:pt x="64" y="288"/>
                  </a:lnTo>
                  <a:lnTo>
                    <a:pt x="64" y="288"/>
                  </a:lnTo>
                  <a:lnTo>
                    <a:pt x="64" y="286"/>
                  </a:lnTo>
                  <a:lnTo>
                    <a:pt x="64" y="286"/>
                  </a:lnTo>
                  <a:lnTo>
                    <a:pt x="64" y="284"/>
                  </a:lnTo>
                  <a:lnTo>
                    <a:pt x="64" y="284"/>
                  </a:lnTo>
                  <a:lnTo>
                    <a:pt x="64" y="284"/>
                  </a:lnTo>
                  <a:lnTo>
                    <a:pt x="64" y="284"/>
                  </a:lnTo>
                  <a:lnTo>
                    <a:pt x="62" y="286"/>
                  </a:lnTo>
                  <a:lnTo>
                    <a:pt x="62" y="286"/>
                  </a:lnTo>
                  <a:lnTo>
                    <a:pt x="62" y="286"/>
                  </a:lnTo>
                  <a:lnTo>
                    <a:pt x="62" y="286"/>
                  </a:lnTo>
                  <a:lnTo>
                    <a:pt x="62" y="286"/>
                  </a:lnTo>
                  <a:lnTo>
                    <a:pt x="62" y="286"/>
                  </a:lnTo>
                  <a:lnTo>
                    <a:pt x="62" y="286"/>
                  </a:lnTo>
                  <a:lnTo>
                    <a:pt x="62" y="286"/>
                  </a:lnTo>
                  <a:lnTo>
                    <a:pt x="62" y="286"/>
                  </a:lnTo>
                  <a:lnTo>
                    <a:pt x="62" y="286"/>
                  </a:lnTo>
                  <a:lnTo>
                    <a:pt x="62" y="284"/>
                  </a:lnTo>
                  <a:lnTo>
                    <a:pt x="62" y="284"/>
                  </a:lnTo>
                  <a:lnTo>
                    <a:pt x="62" y="284"/>
                  </a:lnTo>
                  <a:lnTo>
                    <a:pt x="62" y="284"/>
                  </a:lnTo>
                  <a:lnTo>
                    <a:pt x="56" y="284"/>
                  </a:lnTo>
                  <a:lnTo>
                    <a:pt x="56" y="284"/>
                  </a:lnTo>
                  <a:lnTo>
                    <a:pt x="56" y="280"/>
                  </a:lnTo>
                  <a:lnTo>
                    <a:pt x="56" y="280"/>
                  </a:lnTo>
                  <a:lnTo>
                    <a:pt x="56" y="280"/>
                  </a:lnTo>
                  <a:lnTo>
                    <a:pt x="56" y="282"/>
                  </a:lnTo>
                  <a:lnTo>
                    <a:pt x="56" y="282"/>
                  </a:lnTo>
                  <a:lnTo>
                    <a:pt x="56" y="284"/>
                  </a:lnTo>
                  <a:lnTo>
                    <a:pt x="56" y="284"/>
                  </a:lnTo>
                  <a:lnTo>
                    <a:pt x="58" y="282"/>
                  </a:lnTo>
                  <a:lnTo>
                    <a:pt x="58" y="282"/>
                  </a:lnTo>
                  <a:lnTo>
                    <a:pt x="58" y="282"/>
                  </a:lnTo>
                  <a:lnTo>
                    <a:pt x="58" y="282"/>
                  </a:lnTo>
                  <a:lnTo>
                    <a:pt x="60" y="282"/>
                  </a:lnTo>
                  <a:lnTo>
                    <a:pt x="60" y="282"/>
                  </a:lnTo>
                  <a:lnTo>
                    <a:pt x="62" y="282"/>
                  </a:lnTo>
                  <a:lnTo>
                    <a:pt x="62" y="282"/>
                  </a:lnTo>
                  <a:lnTo>
                    <a:pt x="62" y="282"/>
                  </a:lnTo>
                  <a:lnTo>
                    <a:pt x="62" y="282"/>
                  </a:lnTo>
                  <a:lnTo>
                    <a:pt x="60" y="280"/>
                  </a:lnTo>
                  <a:lnTo>
                    <a:pt x="60" y="280"/>
                  </a:lnTo>
                  <a:lnTo>
                    <a:pt x="62" y="282"/>
                  </a:lnTo>
                  <a:lnTo>
                    <a:pt x="62" y="282"/>
                  </a:lnTo>
                  <a:lnTo>
                    <a:pt x="64" y="282"/>
                  </a:lnTo>
                  <a:lnTo>
                    <a:pt x="64" y="282"/>
                  </a:lnTo>
                  <a:lnTo>
                    <a:pt x="64" y="282"/>
                  </a:lnTo>
                  <a:lnTo>
                    <a:pt x="62" y="278"/>
                  </a:lnTo>
                  <a:lnTo>
                    <a:pt x="62" y="278"/>
                  </a:lnTo>
                  <a:lnTo>
                    <a:pt x="62" y="278"/>
                  </a:lnTo>
                  <a:lnTo>
                    <a:pt x="62" y="278"/>
                  </a:lnTo>
                  <a:lnTo>
                    <a:pt x="62" y="278"/>
                  </a:lnTo>
                  <a:lnTo>
                    <a:pt x="62" y="276"/>
                  </a:lnTo>
                  <a:lnTo>
                    <a:pt x="62" y="276"/>
                  </a:lnTo>
                  <a:lnTo>
                    <a:pt x="60" y="274"/>
                  </a:lnTo>
                  <a:lnTo>
                    <a:pt x="58" y="274"/>
                  </a:lnTo>
                  <a:lnTo>
                    <a:pt x="58" y="274"/>
                  </a:lnTo>
                  <a:lnTo>
                    <a:pt x="56" y="272"/>
                  </a:lnTo>
                  <a:lnTo>
                    <a:pt x="54" y="272"/>
                  </a:lnTo>
                  <a:lnTo>
                    <a:pt x="54" y="272"/>
                  </a:lnTo>
                  <a:lnTo>
                    <a:pt x="54" y="272"/>
                  </a:lnTo>
                  <a:lnTo>
                    <a:pt x="54" y="272"/>
                  </a:lnTo>
                  <a:lnTo>
                    <a:pt x="54" y="270"/>
                  </a:lnTo>
                  <a:lnTo>
                    <a:pt x="54" y="270"/>
                  </a:lnTo>
                  <a:lnTo>
                    <a:pt x="58" y="274"/>
                  </a:lnTo>
                  <a:lnTo>
                    <a:pt x="58" y="274"/>
                  </a:lnTo>
                  <a:lnTo>
                    <a:pt x="60" y="274"/>
                  </a:lnTo>
                  <a:lnTo>
                    <a:pt x="60" y="274"/>
                  </a:lnTo>
                  <a:lnTo>
                    <a:pt x="60" y="272"/>
                  </a:lnTo>
                  <a:lnTo>
                    <a:pt x="60" y="272"/>
                  </a:lnTo>
                  <a:lnTo>
                    <a:pt x="58" y="270"/>
                  </a:lnTo>
                  <a:lnTo>
                    <a:pt x="58" y="270"/>
                  </a:lnTo>
                  <a:lnTo>
                    <a:pt x="58" y="270"/>
                  </a:lnTo>
                  <a:lnTo>
                    <a:pt x="58" y="270"/>
                  </a:lnTo>
                  <a:lnTo>
                    <a:pt x="58" y="270"/>
                  </a:lnTo>
                  <a:lnTo>
                    <a:pt x="58" y="270"/>
                  </a:lnTo>
                  <a:lnTo>
                    <a:pt x="56" y="270"/>
                  </a:lnTo>
                  <a:lnTo>
                    <a:pt x="56" y="270"/>
                  </a:lnTo>
                  <a:lnTo>
                    <a:pt x="58" y="270"/>
                  </a:lnTo>
                  <a:lnTo>
                    <a:pt x="58" y="270"/>
                  </a:lnTo>
                  <a:lnTo>
                    <a:pt x="58" y="270"/>
                  </a:lnTo>
                  <a:lnTo>
                    <a:pt x="58" y="270"/>
                  </a:lnTo>
                  <a:lnTo>
                    <a:pt x="58" y="270"/>
                  </a:lnTo>
                  <a:lnTo>
                    <a:pt x="58" y="270"/>
                  </a:lnTo>
                  <a:lnTo>
                    <a:pt x="58" y="270"/>
                  </a:lnTo>
                  <a:lnTo>
                    <a:pt x="58" y="270"/>
                  </a:lnTo>
                  <a:lnTo>
                    <a:pt x="60" y="270"/>
                  </a:lnTo>
                  <a:lnTo>
                    <a:pt x="60" y="270"/>
                  </a:lnTo>
                  <a:lnTo>
                    <a:pt x="60" y="270"/>
                  </a:lnTo>
                  <a:lnTo>
                    <a:pt x="60" y="268"/>
                  </a:lnTo>
                  <a:lnTo>
                    <a:pt x="60" y="268"/>
                  </a:lnTo>
                  <a:lnTo>
                    <a:pt x="60" y="268"/>
                  </a:lnTo>
                  <a:lnTo>
                    <a:pt x="60" y="268"/>
                  </a:lnTo>
                  <a:lnTo>
                    <a:pt x="56" y="266"/>
                  </a:lnTo>
                  <a:lnTo>
                    <a:pt x="56" y="264"/>
                  </a:lnTo>
                  <a:lnTo>
                    <a:pt x="56" y="264"/>
                  </a:lnTo>
                  <a:lnTo>
                    <a:pt x="58" y="266"/>
                  </a:lnTo>
                  <a:lnTo>
                    <a:pt x="58" y="266"/>
                  </a:lnTo>
                  <a:lnTo>
                    <a:pt x="58" y="268"/>
                  </a:lnTo>
                  <a:lnTo>
                    <a:pt x="58" y="268"/>
                  </a:lnTo>
                  <a:lnTo>
                    <a:pt x="60" y="264"/>
                  </a:lnTo>
                  <a:lnTo>
                    <a:pt x="60" y="264"/>
                  </a:lnTo>
                  <a:lnTo>
                    <a:pt x="52" y="260"/>
                  </a:lnTo>
                  <a:lnTo>
                    <a:pt x="52" y="260"/>
                  </a:lnTo>
                  <a:lnTo>
                    <a:pt x="52" y="260"/>
                  </a:lnTo>
                  <a:lnTo>
                    <a:pt x="52" y="260"/>
                  </a:lnTo>
                  <a:lnTo>
                    <a:pt x="54" y="260"/>
                  </a:lnTo>
                  <a:lnTo>
                    <a:pt x="54" y="260"/>
                  </a:lnTo>
                  <a:lnTo>
                    <a:pt x="54" y="260"/>
                  </a:lnTo>
                  <a:lnTo>
                    <a:pt x="54" y="260"/>
                  </a:lnTo>
                  <a:lnTo>
                    <a:pt x="60" y="262"/>
                  </a:lnTo>
                  <a:lnTo>
                    <a:pt x="60" y="262"/>
                  </a:lnTo>
                  <a:lnTo>
                    <a:pt x="58" y="260"/>
                  </a:lnTo>
                  <a:lnTo>
                    <a:pt x="56" y="258"/>
                  </a:lnTo>
                  <a:lnTo>
                    <a:pt x="56" y="258"/>
                  </a:lnTo>
                  <a:lnTo>
                    <a:pt x="56" y="258"/>
                  </a:lnTo>
                  <a:lnTo>
                    <a:pt x="58" y="260"/>
                  </a:lnTo>
                  <a:lnTo>
                    <a:pt x="58" y="260"/>
                  </a:lnTo>
                  <a:lnTo>
                    <a:pt x="58" y="260"/>
                  </a:lnTo>
                  <a:lnTo>
                    <a:pt x="58" y="260"/>
                  </a:lnTo>
                  <a:lnTo>
                    <a:pt x="58" y="260"/>
                  </a:lnTo>
                  <a:lnTo>
                    <a:pt x="58" y="256"/>
                  </a:lnTo>
                  <a:lnTo>
                    <a:pt x="58" y="256"/>
                  </a:lnTo>
                  <a:lnTo>
                    <a:pt x="58" y="254"/>
                  </a:lnTo>
                  <a:lnTo>
                    <a:pt x="58" y="252"/>
                  </a:lnTo>
                  <a:lnTo>
                    <a:pt x="58" y="252"/>
                  </a:lnTo>
                  <a:lnTo>
                    <a:pt x="58" y="252"/>
                  </a:lnTo>
                  <a:lnTo>
                    <a:pt x="58" y="252"/>
                  </a:lnTo>
                  <a:lnTo>
                    <a:pt x="60" y="250"/>
                  </a:lnTo>
                  <a:lnTo>
                    <a:pt x="60" y="250"/>
                  </a:lnTo>
                  <a:lnTo>
                    <a:pt x="60" y="250"/>
                  </a:lnTo>
                  <a:lnTo>
                    <a:pt x="60" y="250"/>
                  </a:lnTo>
                  <a:lnTo>
                    <a:pt x="60" y="250"/>
                  </a:lnTo>
                  <a:lnTo>
                    <a:pt x="60" y="248"/>
                  </a:lnTo>
                  <a:lnTo>
                    <a:pt x="60" y="248"/>
                  </a:lnTo>
                  <a:lnTo>
                    <a:pt x="60" y="250"/>
                  </a:lnTo>
                  <a:lnTo>
                    <a:pt x="60" y="250"/>
                  </a:lnTo>
                  <a:lnTo>
                    <a:pt x="62" y="248"/>
                  </a:lnTo>
                  <a:lnTo>
                    <a:pt x="62" y="248"/>
                  </a:lnTo>
                  <a:lnTo>
                    <a:pt x="62" y="248"/>
                  </a:lnTo>
                  <a:lnTo>
                    <a:pt x="62" y="248"/>
                  </a:lnTo>
                  <a:lnTo>
                    <a:pt x="62" y="250"/>
                  </a:lnTo>
                  <a:lnTo>
                    <a:pt x="62" y="250"/>
                  </a:lnTo>
                  <a:lnTo>
                    <a:pt x="64" y="250"/>
                  </a:lnTo>
                  <a:lnTo>
                    <a:pt x="64" y="250"/>
                  </a:lnTo>
                  <a:lnTo>
                    <a:pt x="60" y="250"/>
                  </a:lnTo>
                  <a:lnTo>
                    <a:pt x="60" y="250"/>
                  </a:lnTo>
                  <a:lnTo>
                    <a:pt x="60" y="252"/>
                  </a:lnTo>
                  <a:lnTo>
                    <a:pt x="60" y="252"/>
                  </a:lnTo>
                  <a:lnTo>
                    <a:pt x="62" y="252"/>
                  </a:lnTo>
                  <a:lnTo>
                    <a:pt x="62" y="252"/>
                  </a:lnTo>
                  <a:lnTo>
                    <a:pt x="60" y="254"/>
                  </a:lnTo>
                  <a:lnTo>
                    <a:pt x="60" y="254"/>
                  </a:lnTo>
                  <a:lnTo>
                    <a:pt x="60" y="254"/>
                  </a:lnTo>
                  <a:lnTo>
                    <a:pt x="60" y="254"/>
                  </a:lnTo>
                  <a:lnTo>
                    <a:pt x="60" y="254"/>
                  </a:lnTo>
                  <a:lnTo>
                    <a:pt x="60" y="254"/>
                  </a:lnTo>
                  <a:lnTo>
                    <a:pt x="60" y="254"/>
                  </a:lnTo>
                  <a:lnTo>
                    <a:pt x="60" y="256"/>
                  </a:lnTo>
                  <a:lnTo>
                    <a:pt x="60" y="256"/>
                  </a:lnTo>
                  <a:lnTo>
                    <a:pt x="60" y="256"/>
                  </a:lnTo>
                  <a:lnTo>
                    <a:pt x="60" y="256"/>
                  </a:lnTo>
                  <a:lnTo>
                    <a:pt x="60" y="256"/>
                  </a:lnTo>
                  <a:lnTo>
                    <a:pt x="60" y="256"/>
                  </a:lnTo>
                  <a:lnTo>
                    <a:pt x="60" y="256"/>
                  </a:lnTo>
                  <a:lnTo>
                    <a:pt x="60" y="256"/>
                  </a:lnTo>
                  <a:lnTo>
                    <a:pt x="60" y="256"/>
                  </a:lnTo>
                  <a:lnTo>
                    <a:pt x="60" y="256"/>
                  </a:lnTo>
                  <a:lnTo>
                    <a:pt x="62" y="256"/>
                  </a:lnTo>
                  <a:lnTo>
                    <a:pt x="62" y="256"/>
                  </a:lnTo>
                  <a:lnTo>
                    <a:pt x="62" y="258"/>
                  </a:lnTo>
                  <a:lnTo>
                    <a:pt x="62" y="258"/>
                  </a:lnTo>
                  <a:lnTo>
                    <a:pt x="60" y="258"/>
                  </a:lnTo>
                  <a:lnTo>
                    <a:pt x="60" y="258"/>
                  </a:lnTo>
                  <a:lnTo>
                    <a:pt x="60" y="258"/>
                  </a:lnTo>
                  <a:lnTo>
                    <a:pt x="60" y="258"/>
                  </a:lnTo>
                  <a:lnTo>
                    <a:pt x="60" y="260"/>
                  </a:lnTo>
                  <a:lnTo>
                    <a:pt x="60" y="260"/>
                  </a:lnTo>
                  <a:lnTo>
                    <a:pt x="62" y="262"/>
                  </a:lnTo>
                  <a:lnTo>
                    <a:pt x="62" y="262"/>
                  </a:lnTo>
                  <a:lnTo>
                    <a:pt x="64" y="260"/>
                  </a:lnTo>
                  <a:lnTo>
                    <a:pt x="64" y="260"/>
                  </a:lnTo>
                  <a:lnTo>
                    <a:pt x="62" y="262"/>
                  </a:lnTo>
                  <a:lnTo>
                    <a:pt x="62" y="262"/>
                  </a:lnTo>
                  <a:lnTo>
                    <a:pt x="64" y="262"/>
                  </a:lnTo>
                  <a:lnTo>
                    <a:pt x="64" y="262"/>
                  </a:lnTo>
                  <a:lnTo>
                    <a:pt x="64" y="264"/>
                  </a:lnTo>
                  <a:lnTo>
                    <a:pt x="64" y="264"/>
                  </a:lnTo>
                  <a:lnTo>
                    <a:pt x="64" y="264"/>
                  </a:lnTo>
                  <a:lnTo>
                    <a:pt x="64" y="264"/>
                  </a:lnTo>
                  <a:lnTo>
                    <a:pt x="66" y="264"/>
                  </a:lnTo>
                  <a:lnTo>
                    <a:pt x="66" y="264"/>
                  </a:lnTo>
                  <a:lnTo>
                    <a:pt x="62" y="270"/>
                  </a:lnTo>
                  <a:lnTo>
                    <a:pt x="62" y="270"/>
                  </a:lnTo>
                  <a:lnTo>
                    <a:pt x="62" y="272"/>
                  </a:lnTo>
                  <a:lnTo>
                    <a:pt x="62" y="272"/>
                  </a:lnTo>
                  <a:lnTo>
                    <a:pt x="64" y="272"/>
                  </a:lnTo>
                  <a:lnTo>
                    <a:pt x="64" y="272"/>
                  </a:lnTo>
                  <a:lnTo>
                    <a:pt x="64" y="268"/>
                  </a:lnTo>
                  <a:lnTo>
                    <a:pt x="64" y="268"/>
                  </a:lnTo>
                  <a:lnTo>
                    <a:pt x="66" y="268"/>
                  </a:lnTo>
                  <a:lnTo>
                    <a:pt x="66" y="268"/>
                  </a:lnTo>
                  <a:lnTo>
                    <a:pt x="68" y="264"/>
                  </a:lnTo>
                  <a:lnTo>
                    <a:pt x="68" y="264"/>
                  </a:lnTo>
                  <a:lnTo>
                    <a:pt x="70" y="260"/>
                  </a:lnTo>
                  <a:lnTo>
                    <a:pt x="70" y="260"/>
                  </a:lnTo>
                  <a:lnTo>
                    <a:pt x="70" y="256"/>
                  </a:lnTo>
                  <a:lnTo>
                    <a:pt x="70" y="256"/>
                  </a:lnTo>
                  <a:lnTo>
                    <a:pt x="68" y="252"/>
                  </a:lnTo>
                  <a:lnTo>
                    <a:pt x="66" y="248"/>
                  </a:lnTo>
                  <a:lnTo>
                    <a:pt x="66" y="248"/>
                  </a:lnTo>
                  <a:lnTo>
                    <a:pt x="68" y="246"/>
                  </a:lnTo>
                  <a:lnTo>
                    <a:pt x="68" y="246"/>
                  </a:lnTo>
                  <a:lnTo>
                    <a:pt x="68" y="246"/>
                  </a:lnTo>
                  <a:lnTo>
                    <a:pt x="68" y="246"/>
                  </a:lnTo>
                  <a:lnTo>
                    <a:pt x="66" y="248"/>
                  </a:lnTo>
                  <a:lnTo>
                    <a:pt x="66" y="248"/>
                  </a:lnTo>
                  <a:lnTo>
                    <a:pt x="68" y="250"/>
                  </a:lnTo>
                  <a:lnTo>
                    <a:pt x="72" y="252"/>
                  </a:lnTo>
                  <a:lnTo>
                    <a:pt x="72" y="252"/>
                  </a:lnTo>
                  <a:lnTo>
                    <a:pt x="72" y="254"/>
                  </a:lnTo>
                  <a:lnTo>
                    <a:pt x="72" y="254"/>
                  </a:lnTo>
                  <a:lnTo>
                    <a:pt x="72" y="254"/>
                  </a:lnTo>
                  <a:lnTo>
                    <a:pt x="72" y="254"/>
                  </a:lnTo>
                  <a:lnTo>
                    <a:pt x="72" y="254"/>
                  </a:lnTo>
                  <a:lnTo>
                    <a:pt x="74" y="252"/>
                  </a:lnTo>
                  <a:lnTo>
                    <a:pt x="76" y="248"/>
                  </a:lnTo>
                  <a:lnTo>
                    <a:pt x="76" y="248"/>
                  </a:lnTo>
                  <a:lnTo>
                    <a:pt x="78" y="248"/>
                  </a:lnTo>
                  <a:lnTo>
                    <a:pt x="78" y="248"/>
                  </a:lnTo>
                  <a:lnTo>
                    <a:pt x="80" y="240"/>
                  </a:lnTo>
                  <a:lnTo>
                    <a:pt x="80" y="240"/>
                  </a:lnTo>
                  <a:lnTo>
                    <a:pt x="78" y="238"/>
                  </a:lnTo>
                  <a:lnTo>
                    <a:pt x="78" y="238"/>
                  </a:lnTo>
                  <a:lnTo>
                    <a:pt x="78" y="238"/>
                  </a:lnTo>
                  <a:lnTo>
                    <a:pt x="78" y="238"/>
                  </a:lnTo>
                  <a:lnTo>
                    <a:pt x="78" y="236"/>
                  </a:lnTo>
                  <a:lnTo>
                    <a:pt x="78" y="236"/>
                  </a:lnTo>
                  <a:lnTo>
                    <a:pt x="80" y="232"/>
                  </a:lnTo>
                  <a:lnTo>
                    <a:pt x="80" y="232"/>
                  </a:lnTo>
                  <a:lnTo>
                    <a:pt x="80" y="236"/>
                  </a:lnTo>
                  <a:lnTo>
                    <a:pt x="80" y="236"/>
                  </a:lnTo>
                  <a:lnTo>
                    <a:pt x="88" y="232"/>
                  </a:lnTo>
                  <a:lnTo>
                    <a:pt x="102" y="230"/>
                  </a:lnTo>
                  <a:lnTo>
                    <a:pt x="102" y="230"/>
                  </a:lnTo>
                  <a:lnTo>
                    <a:pt x="102" y="226"/>
                  </a:lnTo>
                  <a:lnTo>
                    <a:pt x="102" y="226"/>
                  </a:lnTo>
                  <a:lnTo>
                    <a:pt x="104" y="226"/>
                  </a:lnTo>
                  <a:lnTo>
                    <a:pt x="104" y="226"/>
                  </a:lnTo>
                  <a:lnTo>
                    <a:pt x="104" y="228"/>
                  </a:lnTo>
                  <a:lnTo>
                    <a:pt x="104" y="228"/>
                  </a:lnTo>
                  <a:lnTo>
                    <a:pt x="104" y="228"/>
                  </a:lnTo>
                  <a:lnTo>
                    <a:pt x="104" y="228"/>
                  </a:lnTo>
                  <a:lnTo>
                    <a:pt x="106" y="228"/>
                  </a:lnTo>
                  <a:lnTo>
                    <a:pt x="108" y="226"/>
                  </a:lnTo>
                  <a:lnTo>
                    <a:pt x="108" y="226"/>
                  </a:lnTo>
                  <a:lnTo>
                    <a:pt x="108" y="226"/>
                  </a:lnTo>
                  <a:lnTo>
                    <a:pt x="108" y="228"/>
                  </a:lnTo>
                  <a:lnTo>
                    <a:pt x="108" y="228"/>
                  </a:lnTo>
                  <a:lnTo>
                    <a:pt x="114" y="226"/>
                  </a:lnTo>
                  <a:lnTo>
                    <a:pt x="114" y="226"/>
                  </a:lnTo>
                  <a:lnTo>
                    <a:pt x="114" y="224"/>
                  </a:lnTo>
                  <a:lnTo>
                    <a:pt x="114" y="224"/>
                  </a:lnTo>
                  <a:lnTo>
                    <a:pt x="114" y="224"/>
                  </a:lnTo>
                  <a:lnTo>
                    <a:pt x="112" y="226"/>
                  </a:lnTo>
                  <a:lnTo>
                    <a:pt x="112" y="226"/>
                  </a:lnTo>
                  <a:lnTo>
                    <a:pt x="110" y="226"/>
                  </a:lnTo>
                  <a:lnTo>
                    <a:pt x="110" y="226"/>
                  </a:lnTo>
                  <a:lnTo>
                    <a:pt x="108" y="222"/>
                  </a:lnTo>
                  <a:lnTo>
                    <a:pt x="106" y="220"/>
                  </a:lnTo>
                  <a:lnTo>
                    <a:pt x="106" y="220"/>
                  </a:lnTo>
                  <a:lnTo>
                    <a:pt x="106" y="218"/>
                  </a:lnTo>
                  <a:lnTo>
                    <a:pt x="108" y="216"/>
                  </a:lnTo>
                  <a:lnTo>
                    <a:pt x="108" y="216"/>
                  </a:lnTo>
                  <a:lnTo>
                    <a:pt x="108" y="216"/>
                  </a:lnTo>
                  <a:lnTo>
                    <a:pt x="108" y="216"/>
                  </a:lnTo>
                  <a:lnTo>
                    <a:pt x="106" y="214"/>
                  </a:lnTo>
                  <a:lnTo>
                    <a:pt x="106" y="214"/>
                  </a:lnTo>
                  <a:lnTo>
                    <a:pt x="108" y="210"/>
                  </a:lnTo>
                  <a:lnTo>
                    <a:pt x="112" y="206"/>
                  </a:lnTo>
                  <a:lnTo>
                    <a:pt x="112" y="204"/>
                  </a:lnTo>
                  <a:lnTo>
                    <a:pt x="112" y="204"/>
                  </a:lnTo>
                  <a:lnTo>
                    <a:pt x="114" y="204"/>
                  </a:lnTo>
                  <a:lnTo>
                    <a:pt x="114" y="204"/>
                  </a:lnTo>
                  <a:lnTo>
                    <a:pt x="114" y="204"/>
                  </a:lnTo>
                  <a:lnTo>
                    <a:pt x="114" y="204"/>
                  </a:lnTo>
                  <a:lnTo>
                    <a:pt x="116" y="206"/>
                  </a:lnTo>
                  <a:lnTo>
                    <a:pt x="116" y="206"/>
                  </a:lnTo>
                  <a:lnTo>
                    <a:pt x="116" y="206"/>
                  </a:lnTo>
                  <a:lnTo>
                    <a:pt x="116" y="202"/>
                  </a:lnTo>
                  <a:lnTo>
                    <a:pt x="116" y="202"/>
                  </a:lnTo>
                  <a:lnTo>
                    <a:pt x="118" y="202"/>
                  </a:lnTo>
                  <a:lnTo>
                    <a:pt x="118" y="202"/>
                  </a:lnTo>
                  <a:lnTo>
                    <a:pt x="116" y="204"/>
                  </a:lnTo>
                  <a:lnTo>
                    <a:pt x="116" y="204"/>
                  </a:lnTo>
                  <a:lnTo>
                    <a:pt x="118" y="204"/>
                  </a:lnTo>
                  <a:lnTo>
                    <a:pt x="118" y="204"/>
                  </a:lnTo>
                  <a:lnTo>
                    <a:pt x="120" y="202"/>
                  </a:lnTo>
                  <a:lnTo>
                    <a:pt x="120" y="202"/>
                  </a:lnTo>
                  <a:lnTo>
                    <a:pt x="120" y="202"/>
                  </a:lnTo>
                  <a:lnTo>
                    <a:pt x="120" y="202"/>
                  </a:lnTo>
                  <a:lnTo>
                    <a:pt x="124" y="196"/>
                  </a:lnTo>
                  <a:lnTo>
                    <a:pt x="124" y="196"/>
                  </a:lnTo>
                  <a:lnTo>
                    <a:pt x="124" y="196"/>
                  </a:lnTo>
                  <a:lnTo>
                    <a:pt x="124" y="196"/>
                  </a:lnTo>
                  <a:lnTo>
                    <a:pt x="124" y="196"/>
                  </a:lnTo>
                  <a:lnTo>
                    <a:pt x="124" y="198"/>
                  </a:lnTo>
                  <a:lnTo>
                    <a:pt x="124" y="198"/>
                  </a:lnTo>
                  <a:lnTo>
                    <a:pt x="124" y="198"/>
                  </a:lnTo>
                  <a:lnTo>
                    <a:pt x="124" y="198"/>
                  </a:lnTo>
                  <a:lnTo>
                    <a:pt x="126" y="200"/>
                  </a:lnTo>
                  <a:lnTo>
                    <a:pt x="126" y="200"/>
                  </a:lnTo>
                  <a:lnTo>
                    <a:pt x="126" y="198"/>
                  </a:lnTo>
                  <a:lnTo>
                    <a:pt x="126" y="198"/>
                  </a:lnTo>
                  <a:lnTo>
                    <a:pt x="130" y="196"/>
                  </a:lnTo>
                  <a:lnTo>
                    <a:pt x="130" y="196"/>
                  </a:lnTo>
                  <a:lnTo>
                    <a:pt x="130" y="198"/>
                  </a:lnTo>
                  <a:lnTo>
                    <a:pt x="130" y="198"/>
                  </a:lnTo>
                  <a:lnTo>
                    <a:pt x="134" y="196"/>
                  </a:lnTo>
                  <a:lnTo>
                    <a:pt x="134" y="196"/>
                  </a:lnTo>
                  <a:lnTo>
                    <a:pt x="134" y="196"/>
                  </a:lnTo>
                  <a:lnTo>
                    <a:pt x="134" y="196"/>
                  </a:lnTo>
                  <a:lnTo>
                    <a:pt x="136" y="196"/>
                  </a:lnTo>
                  <a:lnTo>
                    <a:pt x="136" y="196"/>
                  </a:lnTo>
                  <a:lnTo>
                    <a:pt x="138" y="194"/>
                  </a:lnTo>
                  <a:lnTo>
                    <a:pt x="140" y="194"/>
                  </a:lnTo>
                  <a:lnTo>
                    <a:pt x="140" y="194"/>
                  </a:lnTo>
                  <a:lnTo>
                    <a:pt x="140" y="194"/>
                  </a:lnTo>
                  <a:lnTo>
                    <a:pt x="138" y="194"/>
                  </a:lnTo>
                  <a:lnTo>
                    <a:pt x="138" y="194"/>
                  </a:lnTo>
                  <a:lnTo>
                    <a:pt x="140" y="192"/>
                  </a:lnTo>
                  <a:lnTo>
                    <a:pt x="140" y="192"/>
                  </a:lnTo>
                  <a:lnTo>
                    <a:pt x="138" y="190"/>
                  </a:lnTo>
                  <a:lnTo>
                    <a:pt x="138" y="190"/>
                  </a:lnTo>
                  <a:lnTo>
                    <a:pt x="140" y="190"/>
                  </a:lnTo>
                  <a:lnTo>
                    <a:pt x="140" y="190"/>
                  </a:lnTo>
                  <a:lnTo>
                    <a:pt x="142" y="190"/>
                  </a:lnTo>
                  <a:lnTo>
                    <a:pt x="144" y="190"/>
                  </a:lnTo>
                  <a:lnTo>
                    <a:pt x="144" y="190"/>
                  </a:lnTo>
                  <a:lnTo>
                    <a:pt x="148" y="190"/>
                  </a:lnTo>
                  <a:lnTo>
                    <a:pt x="148" y="190"/>
                  </a:lnTo>
                  <a:lnTo>
                    <a:pt x="148" y="188"/>
                  </a:lnTo>
                  <a:lnTo>
                    <a:pt x="148" y="188"/>
                  </a:lnTo>
                  <a:lnTo>
                    <a:pt x="150" y="190"/>
                  </a:lnTo>
                  <a:lnTo>
                    <a:pt x="150" y="190"/>
                  </a:lnTo>
                  <a:lnTo>
                    <a:pt x="154" y="186"/>
                  </a:lnTo>
                  <a:lnTo>
                    <a:pt x="160" y="184"/>
                  </a:lnTo>
                  <a:lnTo>
                    <a:pt x="160" y="184"/>
                  </a:lnTo>
                  <a:lnTo>
                    <a:pt x="160" y="182"/>
                  </a:lnTo>
                  <a:lnTo>
                    <a:pt x="160" y="182"/>
                  </a:lnTo>
                  <a:lnTo>
                    <a:pt x="160" y="182"/>
                  </a:lnTo>
                  <a:lnTo>
                    <a:pt x="160" y="182"/>
                  </a:lnTo>
                  <a:lnTo>
                    <a:pt x="162" y="184"/>
                  </a:lnTo>
                  <a:lnTo>
                    <a:pt x="162" y="184"/>
                  </a:lnTo>
                  <a:lnTo>
                    <a:pt x="162" y="182"/>
                  </a:lnTo>
                  <a:lnTo>
                    <a:pt x="164" y="182"/>
                  </a:lnTo>
                  <a:lnTo>
                    <a:pt x="164" y="182"/>
                  </a:lnTo>
                  <a:lnTo>
                    <a:pt x="162" y="184"/>
                  </a:lnTo>
                  <a:lnTo>
                    <a:pt x="158" y="186"/>
                  </a:lnTo>
                  <a:lnTo>
                    <a:pt x="158" y="186"/>
                  </a:lnTo>
                  <a:lnTo>
                    <a:pt x="158" y="188"/>
                  </a:lnTo>
                  <a:lnTo>
                    <a:pt x="158" y="188"/>
                  </a:lnTo>
                  <a:lnTo>
                    <a:pt x="164" y="188"/>
                  </a:lnTo>
                  <a:lnTo>
                    <a:pt x="170" y="188"/>
                  </a:lnTo>
                  <a:lnTo>
                    <a:pt x="170" y="188"/>
                  </a:lnTo>
                  <a:lnTo>
                    <a:pt x="170" y="188"/>
                  </a:lnTo>
                  <a:lnTo>
                    <a:pt x="170" y="188"/>
                  </a:lnTo>
                  <a:lnTo>
                    <a:pt x="164" y="190"/>
                  </a:lnTo>
                  <a:lnTo>
                    <a:pt x="164" y="190"/>
                  </a:lnTo>
                  <a:lnTo>
                    <a:pt x="164" y="190"/>
                  </a:lnTo>
                  <a:lnTo>
                    <a:pt x="162" y="190"/>
                  </a:lnTo>
                  <a:lnTo>
                    <a:pt x="162" y="190"/>
                  </a:lnTo>
                  <a:lnTo>
                    <a:pt x="162" y="188"/>
                  </a:lnTo>
                  <a:lnTo>
                    <a:pt x="162" y="188"/>
                  </a:lnTo>
                  <a:lnTo>
                    <a:pt x="156" y="190"/>
                  </a:lnTo>
                  <a:lnTo>
                    <a:pt x="150" y="194"/>
                  </a:lnTo>
                  <a:lnTo>
                    <a:pt x="150" y="194"/>
                  </a:lnTo>
                  <a:lnTo>
                    <a:pt x="150" y="194"/>
                  </a:lnTo>
                  <a:lnTo>
                    <a:pt x="152" y="196"/>
                  </a:lnTo>
                  <a:lnTo>
                    <a:pt x="152" y="196"/>
                  </a:lnTo>
                  <a:lnTo>
                    <a:pt x="152" y="196"/>
                  </a:lnTo>
                  <a:lnTo>
                    <a:pt x="150" y="194"/>
                  </a:lnTo>
                  <a:lnTo>
                    <a:pt x="150" y="194"/>
                  </a:lnTo>
                  <a:lnTo>
                    <a:pt x="146" y="196"/>
                  </a:lnTo>
                  <a:lnTo>
                    <a:pt x="146" y="196"/>
                  </a:lnTo>
                  <a:lnTo>
                    <a:pt x="146" y="198"/>
                  </a:lnTo>
                  <a:lnTo>
                    <a:pt x="146" y="198"/>
                  </a:lnTo>
                  <a:lnTo>
                    <a:pt x="146" y="198"/>
                  </a:lnTo>
                  <a:lnTo>
                    <a:pt x="146" y="198"/>
                  </a:lnTo>
                  <a:lnTo>
                    <a:pt x="150" y="196"/>
                  </a:lnTo>
                  <a:lnTo>
                    <a:pt x="150" y="196"/>
                  </a:lnTo>
                  <a:lnTo>
                    <a:pt x="148" y="198"/>
                  </a:lnTo>
                  <a:lnTo>
                    <a:pt x="148" y="198"/>
                  </a:lnTo>
                  <a:lnTo>
                    <a:pt x="148" y="200"/>
                  </a:lnTo>
                  <a:lnTo>
                    <a:pt x="148" y="204"/>
                  </a:lnTo>
                  <a:lnTo>
                    <a:pt x="148" y="204"/>
                  </a:lnTo>
                  <a:lnTo>
                    <a:pt x="148" y="204"/>
                  </a:lnTo>
                  <a:lnTo>
                    <a:pt x="148" y="204"/>
                  </a:lnTo>
                  <a:lnTo>
                    <a:pt x="150" y="208"/>
                  </a:lnTo>
                  <a:lnTo>
                    <a:pt x="150" y="208"/>
                  </a:lnTo>
                  <a:lnTo>
                    <a:pt x="152" y="208"/>
                  </a:lnTo>
                  <a:lnTo>
                    <a:pt x="152" y="208"/>
                  </a:lnTo>
                  <a:lnTo>
                    <a:pt x="154" y="206"/>
                  </a:lnTo>
                  <a:lnTo>
                    <a:pt x="154" y="206"/>
                  </a:lnTo>
                  <a:lnTo>
                    <a:pt x="156" y="206"/>
                  </a:lnTo>
                  <a:lnTo>
                    <a:pt x="156" y="204"/>
                  </a:lnTo>
                  <a:lnTo>
                    <a:pt x="156" y="204"/>
                  </a:lnTo>
                  <a:lnTo>
                    <a:pt x="158" y="204"/>
                  </a:lnTo>
                  <a:lnTo>
                    <a:pt x="158" y="204"/>
                  </a:lnTo>
                  <a:lnTo>
                    <a:pt x="160" y="202"/>
                  </a:lnTo>
                  <a:lnTo>
                    <a:pt x="162" y="200"/>
                  </a:lnTo>
                  <a:lnTo>
                    <a:pt x="164" y="200"/>
                  </a:lnTo>
                  <a:lnTo>
                    <a:pt x="164" y="200"/>
                  </a:lnTo>
                  <a:lnTo>
                    <a:pt x="162" y="196"/>
                  </a:lnTo>
                  <a:lnTo>
                    <a:pt x="164" y="196"/>
                  </a:lnTo>
                  <a:lnTo>
                    <a:pt x="164" y="196"/>
                  </a:lnTo>
                  <a:lnTo>
                    <a:pt x="164" y="196"/>
                  </a:lnTo>
                  <a:lnTo>
                    <a:pt x="164" y="196"/>
                  </a:lnTo>
                  <a:lnTo>
                    <a:pt x="164" y="196"/>
                  </a:lnTo>
                  <a:lnTo>
                    <a:pt x="166" y="196"/>
                  </a:lnTo>
                  <a:lnTo>
                    <a:pt x="166" y="196"/>
                  </a:lnTo>
                  <a:lnTo>
                    <a:pt x="166" y="196"/>
                  </a:lnTo>
                  <a:lnTo>
                    <a:pt x="166" y="196"/>
                  </a:lnTo>
                  <a:lnTo>
                    <a:pt x="166" y="196"/>
                  </a:lnTo>
                  <a:lnTo>
                    <a:pt x="166" y="196"/>
                  </a:lnTo>
                  <a:lnTo>
                    <a:pt x="170" y="196"/>
                  </a:lnTo>
                  <a:lnTo>
                    <a:pt x="170" y="196"/>
                  </a:lnTo>
                  <a:lnTo>
                    <a:pt x="170" y="194"/>
                  </a:lnTo>
                  <a:lnTo>
                    <a:pt x="170" y="194"/>
                  </a:lnTo>
                  <a:lnTo>
                    <a:pt x="172" y="196"/>
                  </a:lnTo>
                  <a:lnTo>
                    <a:pt x="172" y="196"/>
                  </a:lnTo>
                  <a:lnTo>
                    <a:pt x="172" y="194"/>
                  </a:lnTo>
                  <a:lnTo>
                    <a:pt x="172" y="194"/>
                  </a:lnTo>
                  <a:lnTo>
                    <a:pt x="172" y="194"/>
                  </a:lnTo>
                  <a:lnTo>
                    <a:pt x="172" y="194"/>
                  </a:lnTo>
                  <a:lnTo>
                    <a:pt x="174" y="194"/>
                  </a:lnTo>
                  <a:lnTo>
                    <a:pt x="174" y="194"/>
                  </a:lnTo>
                  <a:lnTo>
                    <a:pt x="180" y="192"/>
                  </a:lnTo>
                  <a:lnTo>
                    <a:pt x="186" y="190"/>
                  </a:lnTo>
                  <a:lnTo>
                    <a:pt x="186" y="190"/>
                  </a:lnTo>
                  <a:lnTo>
                    <a:pt x="186" y="190"/>
                  </a:lnTo>
                  <a:lnTo>
                    <a:pt x="186" y="190"/>
                  </a:lnTo>
                  <a:lnTo>
                    <a:pt x="188" y="190"/>
                  </a:lnTo>
                  <a:lnTo>
                    <a:pt x="188" y="190"/>
                  </a:lnTo>
                  <a:lnTo>
                    <a:pt x="188" y="190"/>
                  </a:lnTo>
                  <a:lnTo>
                    <a:pt x="188" y="190"/>
                  </a:lnTo>
                  <a:lnTo>
                    <a:pt x="188" y="190"/>
                  </a:lnTo>
                  <a:lnTo>
                    <a:pt x="188" y="190"/>
                  </a:lnTo>
                  <a:lnTo>
                    <a:pt x="190" y="190"/>
                  </a:lnTo>
                  <a:lnTo>
                    <a:pt x="190" y="190"/>
                  </a:lnTo>
                  <a:lnTo>
                    <a:pt x="192" y="188"/>
                  </a:lnTo>
                  <a:lnTo>
                    <a:pt x="192" y="188"/>
                  </a:lnTo>
                  <a:lnTo>
                    <a:pt x="188" y="188"/>
                  </a:lnTo>
                  <a:lnTo>
                    <a:pt x="188" y="188"/>
                  </a:lnTo>
                  <a:lnTo>
                    <a:pt x="188" y="188"/>
                  </a:lnTo>
                  <a:lnTo>
                    <a:pt x="188" y="188"/>
                  </a:lnTo>
                  <a:lnTo>
                    <a:pt x="188" y="186"/>
                  </a:lnTo>
                  <a:lnTo>
                    <a:pt x="188" y="186"/>
                  </a:lnTo>
                  <a:lnTo>
                    <a:pt x="190" y="186"/>
                  </a:lnTo>
                  <a:lnTo>
                    <a:pt x="190" y="186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4" y="184"/>
                  </a:lnTo>
                  <a:lnTo>
                    <a:pt x="184" y="182"/>
                  </a:lnTo>
                  <a:lnTo>
                    <a:pt x="184" y="182"/>
                  </a:lnTo>
                  <a:lnTo>
                    <a:pt x="180" y="184"/>
                  </a:lnTo>
                  <a:lnTo>
                    <a:pt x="180" y="184"/>
                  </a:lnTo>
                  <a:lnTo>
                    <a:pt x="176" y="184"/>
                  </a:lnTo>
                  <a:lnTo>
                    <a:pt x="176" y="184"/>
                  </a:lnTo>
                  <a:lnTo>
                    <a:pt x="178" y="184"/>
                  </a:lnTo>
                  <a:lnTo>
                    <a:pt x="176" y="184"/>
                  </a:lnTo>
                  <a:lnTo>
                    <a:pt x="176" y="184"/>
                  </a:lnTo>
                  <a:lnTo>
                    <a:pt x="176" y="184"/>
                  </a:lnTo>
                  <a:lnTo>
                    <a:pt x="176" y="184"/>
                  </a:lnTo>
                  <a:lnTo>
                    <a:pt x="174" y="184"/>
                  </a:lnTo>
                  <a:lnTo>
                    <a:pt x="172" y="184"/>
                  </a:lnTo>
                  <a:lnTo>
                    <a:pt x="172" y="184"/>
                  </a:lnTo>
                  <a:lnTo>
                    <a:pt x="170" y="182"/>
                  </a:lnTo>
                  <a:lnTo>
                    <a:pt x="170" y="182"/>
                  </a:lnTo>
                  <a:lnTo>
                    <a:pt x="168" y="182"/>
                  </a:lnTo>
                  <a:lnTo>
                    <a:pt x="168" y="182"/>
                  </a:lnTo>
                  <a:lnTo>
                    <a:pt x="166" y="180"/>
                  </a:lnTo>
                  <a:lnTo>
                    <a:pt x="164" y="180"/>
                  </a:lnTo>
                  <a:lnTo>
                    <a:pt x="164" y="180"/>
                  </a:lnTo>
                  <a:lnTo>
                    <a:pt x="164" y="180"/>
                  </a:lnTo>
                  <a:lnTo>
                    <a:pt x="168" y="180"/>
                  </a:lnTo>
                  <a:lnTo>
                    <a:pt x="168" y="180"/>
                  </a:lnTo>
                  <a:lnTo>
                    <a:pt x="168" y="180"/>
                  </a:lnTo>
                  <a:lnTo>
                    <a:pt x="168" y="180"/>
                  </a:lnTo>
                  <a:lnTo>
                    <a:pt x="162" y="178"/>
                  </a:lnTo>
                  <a:lnTo>
                    <a:pt x="160" y="176"/>
                  </a:lnTo>
                  <a:lnTo>
                    <a:pt x="160" y="174"/>
                  </a:lnTo>
                  <a:lnTo>
                    <a:pt x="160" y="174"/>
                  </a:lnTo>
                  <a:lnTo>
                    <a:pt x="158" y="174"/>
                  </a:lnTo>
                  <a:lnTo>
                    <a:pt x="158" y="174"/>
                  </a:lnTo>
                  <a:lnTo>
                    <a:pt x="158" y="170"/>
                  </a:lnTo>
                  <a:lnTo>
                    <a:pt x="158" y="170"/>
                  </a:lnTo>
                  <a:lnTo>
                    <a:pt x="154" y="170"/>
                  </a:lnTo>
                  <a:lnTo>
                    <a:pt x="154" y="170"/>
                  </a:lnTo>
                  <a:lnTo>
                    <a:pt x="156" y="166"/>
                  </a:lnTo>
                  <a:lnTo>
                    <a:pt x="158" y="164"/>
                  </a:lnTo>
                  <a:lnTo>
                    <a:pt x="158" y="164"/>
                  </a:lnTo>
                  <a:lnTo>
                    <a:pt x="160" y="162"/>
                  </a:lnTo>
                  <a:lnTo>
                    <a:pt x="160" y="162"/>
                  </a:lnTo>
                  <a:lnTo>
                    <a:pt x="158" y="160"/>
                  </a:lnTo>
                  <a:lnTo>
                    <a:pt x="158" y="160"/>
                  </a:lnTo>
                  <a:lnTo>
                    <a:pt x="156" y="162"/>
                  </a:lnTo>
                  <a:lnTo>
                    <a:pt x="156" y="160"/>
                  </a:lnTo>
                  <a:lnTo>
                    <a:pt x="156" y="160"/>
                  </a:lnTo>
                  <a:lnTo>
                    <a:pt x="152" y="164"/>
                  </a:lnTo>
                  <a:lnTo>
                    <a:pt x="152" y="164"/>
                  </a:lnTo>
                  <a:lnTo>
                    <a:pt x="150" y="160"/>
                  </a:lnTo>
                  <a:lnTo>
                    <a:pt x="144" y="158"/>
                  </a:lnTo>
                  <a:lnTo>
                    <a:pt x="144" y="158"/>
                  </a:lnTo>
                  <a:lnTo>
                    <a:pt x="144" y="158"/>
                  </a:lnTo>
                  <a:lnTo>
                    <a:pt x="146" y="158"/>
                  </a:lnTo>
                  <a:lnTo>
                    <a:pt x="150" y="158"/>
                  </a:lnTo>
                  <a:lnTo>
                    <a:pt x="150" y="158"/>
                  </a:lnTo>
                  <a:lnTo>
                    <a:pt x="154" y="158"/>
                  </a:lnTo>
                  <a:lnTo>
                    <a:pt x="154" y="158"/>
                  </a:lnTo>
                  <a:lnTo>
                    <a:pt x="160" y="156"/>
                  </a:lnTo>
                  <a:lnTo>
                    <a:pt x="164" y="152"/>
                  </a:lnTo>
                  <a:lnTo>
                    <a:pt x="164" y="152"/>
                  </a:lnTo>
                  <a:lnTo>
                    <a:pt x="160" y="148"/>
                  </a:lnTo>
                  <a:lnTo>
                    <a:pt x="156" y="146"/>
                  </a:lnTo>
                  <a:lnTo>
                    <a:pt x="150" y="146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32" y="152"/>
                  </a:lnTo>
                  <a:lnTo>
                    <a:pt x="120" y="158"/>
                  </a:lnTo>
                  <a:lnTo>
                    <a:pt x="120" y="158"/>
                  </a:lnTo>
                  <a:lnTo>
                    <a:pt x="112" y="166"/>
                  </a:lnTo>
                  <a:lnTo>
                    <a:pt x="106" y="172"/>
                  </a:lnTo>
                  <a:lnTo>
                    <a:pt x="106" y="172"/>
                  </a:lnTo>
                  <a:lnTo>
                    <a:pt x="116" y="158"/>
                  </a:lnTo>
                  <a:lnTo>
                    <a:pt x="122" y="152"/>
                  </a:lnTo>
                  <a:lnTo>
                    <a:pt x="128" y="146"/>
                  </a:lnTo>
                  <a:lnTo>
                    <a:pt x="128" y="146"/>
                  </a:lnTo>
                  <a:lnTo>
                    <a:pt x="132" y="146"/>
                  </a:lnTo>
                  <a:lnTo>
                    <a:pt x="136" y="144"/>
                  </a:lnTo>
                  <a:lnTo>
                    <a:pt x="136" y="144"/>
                  </a:lnTo>
                  <a:lnTo>
                    <a:pt x="138" y="142"/>
                  </a:lnTo>
                  <a:lnTo>
                    <a:pt x="140" y="138"/>
                  </a:lnTo>
                  <a:lnTo>
                    <a:pt x="142" y="136"/>
                  </a:lnTo>
                  <a:lnTo>
                    <a:pt x="144" y="134"/>
                  </a:lnTo>
                  <a:lnTo>
                    <a:pt x="144" y="134"/>
                  </a:lnTo>
                  <a:lnTo>
                    <a:pt x="152" y="134"/>
                  </a:lnTo>
                  <a:lnTo>
                    <a:pt x="158" y="134"/>
                  </a:lnTo>
                  <a:lnTo>
                    <a:pt x="158" y="134"/>
                  </a:lnTo>
                  <a:lnTo>
                    <a:pt x="166" y="134"/>
                  </a:lnTo>
                  <a:lnTo>
                    <a:pt x="172" y="134"/>
                  </a:lnTo>
                  <a:lnTo>
                    <a:pt x="172" y="134"/>
                  </a:lnTo>
                  <a:lnTo>
                    <a:pt x="188" y="134"/>
                  </a:lnTo>
                  <a:lnTo>
                    <a:pt x="188" y="134"/>
                  </a:lnTo>
                  <a:lnTo>
                    <a:pt x="198" y="132"/>
                  </a:lnTo>
                  <a:lnTo>
                    <a:pt x="206" y="130"/>
                  </a:lnTo>
                  <a:lnTo>
                    <a:pt x="206" y="130"/>
                  </a:lnTo>
                  <a:lnTo>
                    <a:pt x="212" y="122"/>
                  </a:lnTo>
                  <a:lnTo>
                    <a:pt x="212" y="122"/>
                  </a:lnTo>
                  <a:lnTo>
                    <a:pt x="226" y="120"/>
                  </a:lnTo>
                  <a:lnTo>
                    <a:pt x="226" y="120"/>
                  </a:lnTo>
                  <a:lnTo>
                    <a:pt x="232" y="116"/>
                  </a:lnTo>
                  <a:lnTo>
                    <a:pt x="238" y="112"/>
                  </a:lnTo>
                  <a:lnTo>
                    <a:pt x="238" y="112"/>
                  </a:lnTo>
                  <a:lnTo>
                    <a:pt x="238" y="112"/>
                  </a:lnTo>
                  <a:lnTo>
                    <a:pt x="234" y="108"/>
                  </a:lnTo>
                  <a:lnTo>
                    <a:pt x="234" y="108"/>
                  </a:lnTo>
                  <a:lnTo>
                    <a:pt x="236" y="102"/>
                  </a:lnTo>
                  <a:lnTo>
                    <a:pt x="236" y="102"/>
                  </a:lnTo>
                  <a:lnTo>
                    <a:pt x="234" y="98"/>
                  </a:lnTo>
                  <a:lnTo>
                    <a:pt x="230" y="96"/>
                  </a:lnTo>
                  <a:lnTo>
                    <a:pt x="230" y="96"/>
                  </a:lnTo>
                  <a:lnTo>
                    <a:pt x="224" y="98"/>
                  </a:lnTo>
                  <a:lnTo>
                    <a:pt x="224" y="98"/>
                  </a:lnTo>
                  <a:lnTo>
                    <a:pt x="224" y="96"/>
                  </a:lnTo>
                  <a:lnTo>
                    <a:pt x="224" y="96"/>
                  </a:lnTo>
                  <a:lnTo>
                    <a:pt x="226" y="92"/>
                  </a:lnTo>
                  <a:lnTo>
                    <a:pt x="226" y="92"/>
                  </a:lnTo>
                  <a:lnTo>
                    <a:pt x="220" y="90"/>
                  </a:lnTo>
                  <a:lnTo>
                    <a:pt x="216" y="90"/>
                  </a:lnTo>
                  <a:lnTo>
                    <a:pt x="208" y="96"/>
                  </a:lnTo>
                  <a:lnTo>
                    <a:pt x="208" y="96"/>
                  </a:lnTo>
                  <a:lnTo>
                    <a:pt x="198" y="100"/>
                  </a:lnTo>
                  <a:lnTo>
                    <a:pt x="198" y="100"/>
                  </a:lnTo>
                  <a:lnTo>
                    <a:pt x="198" y="96"/>
                  </a:lnTo>
                  <a:lnTo>
                    <a:pt x="200" y="94"/>
                  </a:lnTo>
                  <a:lnTo>
                    <a:pt x="200" y="94"/>
                  </a:lnTo>
                  <a:lnTo>
                    <a:pt x="206" y="92"/>
                  </a:lnTo>
                  <a:lnTo>
                    <a:pt x="206" y="92"/>
                  </a:lnTo>
                  <a:lnTo>
                    <a:pt x="210" y="90"/>
                  </a:lnTo>
                  <a:lnTo>
                    <a:pt x="214" y="88"/>
                  </a:lnTo>
                  <a:lnTo>
                    <a:pt x="214" y="88"/>
                  </a:lnTo>
                  <a:lnTo>
                    <a:pt x="218" y="86"/>
                  </a:lnTo>
                  <a:lnTo>
                    <a:pt x="222" y="84"/>
                  </a:lnTo>
                  <a:lnTo>
                    <a:pt x="222" y="84"/>
                  </a:lnTo>
                  <a:lnTo>
                    <a:pt x="212" y="82"/>
                  </a:lnTo>
                  <a:lnTo>
                    <a:pt x="212" y="82"/>
                  </a:lnTo>
                  <a:lnTo>
                    <a:pt x="208" y="80"/>
                  </a:lnTo>
                  <a:lnTo>
                    <a:pt x="202" y="78"/>
                  </a:lnTo>
                  <a:lnTo>
                    <a:pt x="202" y="78"/>
                  </a:lnTo>
                  <a:lnTo>
                    <a:pt x="198" y="78"/>
                  </a:lnTo>
                  <a:lnTo>
                    <a:pt x="196" y="78"/>
                  </a:lnTo>
                  <a:lnTo>
                    <a:pt x="196" y="78"/>
                  </a:lnTo>
                  <a:lnTo>
                    <a:pt x="196" y="74"/>
                  </a:lnTo>
                  <a:lnTo>
                    <a:pt x="196" y="74"/>
                  </a:lnTo>
                  <a:lnTo>
                    <a:pt x="194" y="68"/>
                  </a:lnTo>
                  <a:lnTo>
                    <a:pt x="188" y="66"/>
                  </a:lnTo>
                  <a:lnTo>
                    <a:pt x="184" y="66"/>
                  </a:lnTo>
                  <a:lnTo>
                    <a:pt x="184" y="66"/>
                  </a:lnTo>
                  <a:lnTo>
                    <a:pt x="182" y="62"/>
                  </a:lnTo>
                  <a:lnTo>
                    <a:pt x="180" y="58"/>
                  </a:lnTo>
                  <a:lnTo>
                    <a:pt x="180" y="58"/>
                  </a:lnTo>
                  <a:lnTo>
                    <a:pt x="180" y="58"/>
                  </a:lnTo>
                  <a:lnTo>
                    <a:pt x="180" y="58"/>
                  </a:lnTo>
                  <a:lnTo>
                    <a:pt x="184" y="58"/>
                  </a:lnTo>
                  <a:lnTo>
                    <a:pt x="188" y="58"/>
                  </a:lnTo>
                  <a:lnTo>
                    <a:pt x="188" y="58"/>
                  </a:lnTo>
                  <a:lnTo>
                    <a:pt x="188" y="54"/>
                  </a:lnTo>
                  <a:lnTo>
                    <a:pt x="188" y="54"/>
                  </a:lnTo>
                  <a:lnTo>
                    <a:pt x="184" y="52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84" y="48"/>
                  </a:lnTo>
                  <a:lnTo>
                    <a:pt x="184" y="48"/>
                  </a:lnTo>
                  <a:lnTo>
                    <a:pt x="182" y="46"/>
                  </a:lnTo>
                  <a:lnTo>
                    <a:pt x="180" y="44"/>
                  </a:lnTo>
                  <a:lnTo>
                    <a:pt x="178" y="42"/>
                  </a:lnTo>
                  <a:lnTo>
                    <a:pt x="176" y="38"/>
                  </a:lnTo>
                  <a:lnTo>
                    <a:pt x="176" y="38"/>
                  </a:lnTo>
                  <a:lnTo>
                    <a:pt x="174" y="38"/>
                  </a:lnTo>
                  <a:lnTo>
                    <a:pt x="174" y="38"/>
                  </a:lnTo>
                  <a:lnTo>
                    <a:pt x="176" y="34"/>
                  </a:lnTo>
                  <a:lnTo>
                    <a:pt x="176" y="34"/>
                  </a:lnTo>
                  <a:lnTo>
                    <a:pt x="168" y="24"/>
                  </a:lnTo>
                  <a:lnTo>
                    <a:pt x="164" y="18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60" y="14"/>
                  </a:lnTo>
                  <a:lnTo>
                    <a:pt x="160" y="14"/>
                  </a:lnTo>
                  <a:lnTo>
                    <a:pt x="158" y="18"/>
                  </a:lnTo>
                  <a:lnTo>
                    <a:pt x="158" y="18"/>
                  </a:lnTo>
                  <a:lnTo>
                    <a:pt x="152" y="20"/>
                  </a:lnTo>
                  <a:lnTo>
                    <a:pt x="152" y="22"/>
                  </a:lnTo>
                  <a:lnTo>
                    <a:pt x="154" y="26"/>
                  </a:lnTo>
                  <a:lnTo>
                    <a:pt x="154" y="26"/>
                  </a:lnTo>
                  <a:lnTo>
                    <a:pt x="150" y="30"/>
                  </a:lnTo>
                  <a:lnTo>
                    <a:pt x="150" y="38"/>
                  </a:lnTo>
                  <a:lnTo>
                    <a:pt x="148" y="38"/>
                  </a:lnTo>
                  <a:lnTo>
                    <a:pt x="148" y="38"/>
                  </a:lnTo>
                  <a:lnTo>
                    <a:pt x="148" y="34"/>
                  </a:lnTo>
                  <a:lnTo>
                    <a:pt x="144" y="32"/>
                  </a:lnTo>
                  <a:lnTo>
                    <a:pt x="144" y="32"/>
                  </a:lnTo>
                  <a:lnTo>
                    <a:pt x="142" y="38"/>
                  </a:lnTo>
                  <a:lnTo>
                    <a:pt x="142" y="38"/>
                  </a:lnTo>
                  <a:lnTo>
                    <a:pt x="136" y="40"/>
                  </a:lnTo>
                  <a:lnTo>
                    <a:pt x="132" y="40"/>
                  </a:lnTo>
                  <a:lnTo>
                    <a:pt x="132" y="40"/>
                  </a:lnTo>
                  <a:lnTo>
                    <a:pt x="130" y="38"/>
                  </a:lnTo>
                  <a:lnTo>
                    <a:pt x="130" y="38"/>
                  </a:lnTo>
                  <a:lnTo>
                    <a:pt x="130" y="36"/>
                  </a:lnTo>
                  <a:lnTo>
                    <a:pt x="130" y="36"/>
                  </a:lnTo>
                  <a:lnTo>
                    <a:pt x="128" y="34"/>
                  </a:lnTo>
                  <a:lnTo>
                    <a:pt x="124" y="32"/>
                  </a:lnTo>
                  <a:lnTo>
                    <a:pt x="116" y="36"/>
                  </a:lnTo>
                  <a:lnTo>
                    <a:pt x="116" y="36"/>
                  </a:lnTo>
                  <a:lnTo>
                    <a:pt x="116" y="36"/>
                  </a:lnTo>
                  <a:lnTo>
                    <a:pt x="116" y="34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8" y="30"/>
                  </a:lnTo>
                  <a:lnTo>
                    <a:pt x="118" y="30"/>
                  </a:lnTo>
                  <a:lnTo>
                    <a:pt x="120" y="26"/>
                  </a:lnTo>
                  <a:lnTo>
                    <a:pt x="118" y="18"/>
                  </a:lnTo>
                  <a:lnTo>
                    <a:pt x="116" y="12"/>
                  </a:lnTo>
                  <a:lnTo>
                    <a:pt x="118" y="10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0" y="6"/>
                  </a:lnTo>
                  <a:lnTo>
                    <a:pt x="120" y="6"/>
                  </a:lnTo>
                  <a:lnTo>
                    <a:pt x="118" y="4"/>
                  </a:lnTo>
                  <a:lnTo>
                    <a:pt x="118" y="4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78" y="40"/>
                  </a:lnTo>
                  <a:lnTo>
                    <a:pt x="60" y="80"/>
                  </a:lnTo>
                  <a:lnTo>
                    <a:pt x="44" y="122"/>
                  </a:lnTo>
                  <a:lnTo>
                    <a:pt x="30" y="166"/>
                  </a:lnTo>
                  <a:lnTo>
                    <a:pt x="18" y="210"/>
                  </a:lnTo>
                  <a:lnTo>
                    <a:pt x="10" y="254"/>
                  </a:lnTo>
                  <a:lnTo>
                    <a:pt x="4" y="302"/>
                  </a:lnTo>
                  <a:lnTo>
                    <a:pt x="0" y="348"/>
                  </a:lnTo>
                  <a:lnTo>
                    <a:pt x="0" y="348"/>
                  </a:lnTo>
                  <a:lnTo>
                    <a:pt x="0" y="348"/>
                  </a:lnTo>
                  <a:lnTo>
                    <a:pt x="0" y="348"/>
                  </a:lnTo>
                  <a:close/>
                  <a:moveTo>
                    <a:pt x="52" y="258"/>
                  </a:moveTo>
                  <a:lnTo>
                    <a:pt x="52" y="258"/>
                  </a:lnTo>
                  <a:lnTo>
                    <a:pt x="52" y="256"/>
                  </a:lnTo>
                  <a:lnTo>
                    <a:pt x="52" y="256"/>
                  </a:lnTo>
                  <a:lnTo>
                    <a:pt x="52" y="258"/>
                  </a:lnTo>
                  <a:lnTo>
                    <a:pt x="52" y="258"/>
                  </a:lnTo>
                  <a:lnTo>
                    <a:pt x="52" y="258"/>
                  </a:lnTo>
                  <a:lnTo>
                    <a:pt x="52" y="2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35" name="Freeform 194"/>
            <p:cNvSpPr>
              <a:spLocks/>
            </p:cNvSpPr>
            <p:nvPr/>
          </p:nvSpPr>
          <p:spPr bwMode="auto">
            <a:xfrm>
              <a:off x="981075" y="720725"/>
              <a:ext cx="79375" cy="82550"/>
            </a:xfrm>
            <a:custGeom>
              <a:avLst/>
              <a:gdLst/>
              <a:ahLst/>
              <a:cxnLst>
                <a:cxn ang="0">
                  <a:pos x="6" y="40"/>
                </a:cxn>
                <a:cxn ang="0">
                  <a:pos x="10" y="44"/>
                </a:cxn>
                <a:cxn ang="0">
                  <a:pos x="20" y="46"/>
                </a:cxn>
                <a:cxn ang="0">
                  <a:pos x="38" y="52"/>
                </a:cxn>
                <a:cxn ang="0">
                  <a:pos x="32" y="44"/>
                </a:cxn>
                <a:cxn ang="0">
                  <a:pos x="26" y="38"/>
                </a:cxn>
                <a:cxn ang="0">
                  <a:pos x="14" y="30"/>
                </a:cxn>
                <a:cxn ang="0">
                  <a:pos x="12" y="26"/>
                </a:cxn>
                <a:cxn ang="0">
                  <a:pos x="22" y="30"/>
                </a:cxn>
                <a:cxn ang="0">
                  <a:pos x="22" y="26"/>
                </a:cxn>
                <a:cxn ang="0">
                  <a:pos x="28" y="32"/>
                </a:cxn>
                <a:cxn ang="0">
                  <a:pos x="40" y="36"/>
                </a:cxn>
                <a:cxn ang="0">
                  <a:pos x="42" y="40"/>
                </a:cxn>
                <a:cxn ang="0">
                  <a:pos x="48" y="42"/>
                </a:cxn>
                <a:cxn ang="0">
                  <a:pos x="44" y="36"/>
                </a:cxn>
                <a:cxn ang="0">
                  <a:pos x="48" y="36"/>
                </a:cxn>
                <a:cxn ang="0">
                  <a:pos x="46" y="34"/>
                </a:cxn>
                <a:cxn ang="0">
                  <a:pos x="44" y="28"/>
                </a:cxn>
                <a:cxn ang="0">
                  <a:pos x="42" y="24"/>
                </a:cxn>
                <a:cxn ang="0">
                  <a:pos x="50" y="32"/>
                </a:cxn>
                <a:cxn ang="0">
                  <a:pos x="50" y="32"/>
                </a:cxn>
                <a:cxn ang="0">
                  <a:pos x="50" y="26"/>
                </a:cxn>
                <a:cxn ang="0">
                  <a:pos x="44" y="22"/>
                </a:cxn>
                <a:cxn ang="0">
                  <a:pos x="42" y="18"/>
                </a:cxn>
                <a:cxn ang="0">
                  <a:pos x="42" y="18"/>
                </a:cxn>
                <a:cxn ang="0">
                  <a:pos x="44" y="16"/>
                </a:cxn>
                <a:cxn ang="0">
                  <a:pos x="40" y="14"/>
                </a:cxn>
                <a:cxn ang="0">
                  <a:pos x="36" y="12"/>
                </a:cxn>
                <a:cxn ang="0">
                  <a:pos x="34" y="10"/>
                </a:cxn>
                <a:cxn ang="0">
                  <a:pos x="32" y="10"/>
                </a:cxn>
                <a:cxn ang="0">
                  <a:pos x="32" y="12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0" y="38"/>
                </a:cxn>
                <a:cxn ang="0">
                  <a:pos x="2" y="40"/>
                </a:cxn>
                <a:cxn ang="0">
                  <a:pos x="6" y="40"/>
                </a:cxn>
              </a:cxnLst>
              <a:rect l="0" t="0" r="r" b="b"/>
              <a:pathLst>
                <a:path w="50" h="52">
                  <a:moveTo>
                    <a:pt x="6" y="40"/>
                  </a:moveTo>
                  <a:lnTo>
                    <a:pt x="6" y="40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4" y="44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32" y="44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18" y="32"/>
                  </a:lnTo>
                  <a:lnTo>
                    <a:pt x="14" y="30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8" y="2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8" y="32"/>
                  </a:lnTo>
                  <a:lnTo>
                    <a:pt x="34" y="34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2" y="40"/>
                  </a:lnTo>
                  <a:lnTo>
                    <a:pt x="48" y="42"/>
                  </a:lnTo>
                  <a:lnTo>
                    <a:pt x="48" y="42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6" y="34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6" y="28"/>
                  </a:lnTo>
                  <a:lnTo>
                    <a:pt x="50" y="32"/>
                  </a:lnTo>
                  <a:lnTo>
                    <a:pt x="50" y="32"/>
                  </a:lnTo>
                  <a:lnTo>
                    <a:pt x="50" y="32"/>
                  </a:lnTo>
                  <a:lnTo>
                    <a:pt x="50" y="32"/>
                  </a:lnTo>
                  <a:lnTo>
                    <a:pt x="50" y="26"/>
                  </a:lnTo>
                  <a:lnTo>
                    <a:pt x="48" y="24"/>
                  </a:lnTo>
                  <a:lnTo>
                    <a:pt x="44" y="22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36" y="12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6" y="40"/>
                  </a:lnTo>
                  <a:lnTo>
                    <a:pt x="6" y="4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36" name="Freeform 195"/>
            <p:cNvSpPr>
              <a:spLocks/>
            </p:cNvSpPr>
            <p:nvPr/>
          </p:nvSpPr>
          <p:spPr bwMode="auto">
            <a:xfrm>
              <a:off x="901700" y="1250950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37" name="Rectangle 196"/>
            <p:cNvSpPr>
              <a:spLocks noChangeArrowheads="1"/>
            </p:cNvSpPr>
            <p:nvPr/>
          </p:nvSpPr>
          <p:spPr bwMode="auto">
            <a:xfrm>
              <a:off x="904875" y="1254125"/>
              <a:ext cx="1588" cy="15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38" name="Rectangle 197"/>
            <p:cNvSpPr>
              <a:spLocks noChangeArrowheads="1"/>
            </p:cNvSpPr>
            <p:nvPr/>
          </p:nvSpPr>
          <p:spPr bwMode="auto">
            <a:xfrm>
              <a:off x="901700" y="1266825"/>
              <a:ext cx="1588" cy="15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39" name="Freeform 198"/>
            <p:cNvSpPr>
              <a:spLocks/>
            </p:cNvSpPr>
            <p:nvPr/>
          </p:nvSpPr>
          <p:spPr bwMode="auto">
            <a:xfrm>
              <a:off x="901700" y="1250950"/>
              <a:ext cx="3175" cy="3175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40" name="Freeform 199"/>
            <p:cNvSpPr>
              <a:spLocks/>
            </p:cNvSpPr>
            <p:nvPr/>
          </p:nvSpPr>
          <p:spPr bwMode="auto">
            <a:xfrm>
              <a:off x="892175" y="1241425"/>
              <a:ext cx="3175" cy="15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41" name="Freeform 200"/>
            <p:cNvSpPr>
              <a:spLocks/>
            </p:cNvSpPr>
            <p:nvPr/>
          </p:nvSpPr>
          <p:spPr bwMode="auto">
            <a:xfrm>
              <a:off x="1031875" y="669925"/>
              <a:ext cx="73025" cy="63500"/>
            </a:xfrm>
            <a:custGeom>
              <a:avLst/>
              <a:gdLst/>
              <a:ahLst/>
              <a:cxnLst>
                <a:cxn ang="0">
                  <a:pos x="12" y="26"/>
                </a:cxn>
                <a:cxn ang="0">
                  <a:pos x="12" y="26"/>
                </a:cxn>
                <a:cxn ang="0">
                  <a:pos x="12" y="30"/>
                </a:cxn>
                <a:cxn ang="0">
                  <a:pos x="12" y="30"/>
                </a:cxn>
                <a:cxn ang="0">
                  <a:pos x="12" y="32"/>
                </a:cxn>
                <a:cxn ang="0">
                  <a:pos x="14" y="34"/>
                </a:cxn>
                <a:cxn ang="0">
                  <a:pos x="14" y="34"/>
                </a:cxn>
                <a:cxn ang="0">
                  <a:pos x="18" y="34"/>
                </a:cxn>
                <a:cxn ang="0">
                  <a:pos x="18" y="34"/>
                </a:cxn>
                <a:cxn ang="0">
                  <a:pos x="20" y="36"/>
                </a:cxn>
                <a:cxn ang="0">
                  <a:pos x="20" y="36"/>
                </a:cxn>
                <a:cxn ang="0">
                  <a:pos x="22" y="38"/>
                </a:cxn>
                <a:cxn ang="0">
                  <a:pos x="26" y="40"/>
                </a:cxn>
                <a:cxn ang="0">
                  <a:pos x="28" y="40"/>
                </a:cxn>
                <a:cxn ang="0">
                  <a:pos x="28" y="40"/>
                </a:cxn>
                <a:cxn ang="0">
                  <a:pos x="26" y="34"/>
                </a:cxn>
                <a:cxn ang="0">
                  <a:pos x="26" y="34"/>
                </a:cxn>
                <a:cxn ang="0">
                  <a:pos x="26" y="28"/>
                </a:cxn>
                <a:cxn ang="0">
                  <a:pos x="26" y="28"/>
                </a:cxn>
                <a:cxn ang="0">
                  <a:pos x="28" y="28"/>
                </a:cxn>
                <a:cxn ang="0">
                  <a:pos x="28" y="28"/>
                </a:cxn>
                <a:cxn ang="0">
                  <a:pos x="30" y="30"/>
                </a:cxn>
                <a:cxn ang="0">
                  <a:pos x="32" y="32"/>
                </a:cxn>
                <a:cxn ang="0">
                  <a:pos x="32" y="32"/>
                </a:cxn>
                <a:cxn ang="0">
                  <a:pos x="34" y="28"/>
                </a:cxn>
                <a:cxn ang="0">
                  <a:pos x="38" y="26"/>
                </a:cxn>
                <a:cxn ang="0">
                  <a:pos x="38" y="26"/>
                </a:cxn>
                <a:cxn ang="0">
                  <a:pos x="36" y="24"/>
                </a:cxn>
                <a:cxn ang="0">
                  <a:pos x="34" y="22"/>
                </a:cxn>
                <a:cxn ang="0">
                  <a:pos x="34" y="22"/>
                </a:cxn>
                <a:cxn ang="0">
                  <a:pos x="34" y="22"/>
                </a:cxn>
                <a:cxn ang="0">
                  <a:pos x="34" y="22"/>
                </a:cxn>
                <a:cxn ang="0">
                  <a:pos x="36" y="20"/>
                </a:cxn>
                <a:cxn ang="0">
                  <a:pos x="38" y="20"/>
                </a:cxn>
                <a:cxn ang="0">
                  <a:pos x="40" y="22"/>
                </a:cxn>
                <a:cxn ang="0">
                  <a:pos x="42" y="22"/>
                </a:cxn>
                <a:cxn ang="0">
                  <a:pos x="42" y="22"/>
                </a:cxn>
                <a:cxn ang="0">
                  <a:pos x="46" y="18"/>
                </a:cxn>
                <a:cxn ang="0">
                  <a:pos x="46" y="18"/>
                </a:cxn>
                <a:cxn ang="0">
                  <a:pos x="46" y="16"/>
                </a:cxn>
                <a:cxn ang="0">
                  <a:pos x="46" y="16"/>
                </a:cxn>
                <a:cxn ang="0">
                  <a:pos x="38" y="12"/>
                </a:cxn>
                <a:cxn ang="0">
                  <a:pos x="38" y="12"/>
                </a:cxn>
                <a:cxn ang="0">
                  <a:pos x="34" y="14"/>
                </a:cxn>
                <a:cxn ang="0">
                  <a:pos x="30" y="12"/>
                </a:cxn>
                <a:cxn ang="0">
                  <a:pos x="30" y="12"/>
                </a:cxn>
                <a:cxn ang="0">
                  <a:pos x="30" y="10"/>
                </a:cxn>
                <a:cxn ang="0">
                  <a:pos x="30" y="10"/>
                </a:cxn>
                <a:cxn ang="0">
                  <a:pos x="16" y="10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6" y="26"/>
                </a:cxn>
                <a:cxn ang="0">
                  <a:pos x="6" y="26"/>
                </a:cxn>
                <a:cxn ang="0">
                  <a:pos x="12" y="26"/>
                </a:cxn>
                <a:cxn ang="0">
                  <a:pos x="12" y="26"/>
                </a:cxn>
              </a:cxnLst>
              <a:rect l="0" t="0" r="r" b="b"/>
              <a:pathLst>
                <a:path w="46" h="40">
                  <a:moveTo>
                    <a:pt x="12" y="26"/>
                  </a:moveTo>
                  <a:lnTo>
                    <a:pt x="12" y="26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2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2" y="38"/>
                  </a:lnTo>
                  <a:lnTo>
                    <a:pt x="26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6" y="28"/>
                  </a:lnTo>
                  <a:lnTo>
                    <a:pt x="26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30" y="30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4" y="28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6" y="24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6" y="20"/>
                  </a:lnTo>
                  <a:lnTo>
                    <a:pt x="38" y="20"/>
                  </a:lnTo>
                  <a:lnTo>
                    <a:pt x="40" y="22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34" y="14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12" y="26"/>
                  </a:lnTo>
                  <a:lnTo>
                    <a:pt x="12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42" name="Freeform 201"/>
            <p:cNvSpPr>
              <a:spLocks noEditPoints="1"/>
            </p:cNvSpPr>
            <p:nvPr/>
          </p:nvSpPr>
          <p:spPr bwMode="auto">
            <a:xfrm>
              <a:off x="1692275" y="466725"/>
              <a:ext cx="1527175" cy="1155700"/>
            </a:xfrm>
            <a:custGeom>
              <a:avLst/>
              <a:gdLst/>
              <a:ahLst/>
              <a:cxnLst>
                <a:cxn ang="0">
                  <a:pos x="774" y="94"/>
                </a:cxn>
                <a:cxn ang="0">
                  <a:pos x="700" y="74"/>
                </a:cxn>
                <a:cxn ang="0">
                  <a:pos x="676" y="54"/>
                </a:cxn>
                <a:cxn ang="0">
                  <a:pos x="552" y="58"/>
                </a:cxn>
                <a:cxn ang="0">
                  <a:pos x="466" y="54"/>
                </a:cxn>
                <a:cxn ang="0">
                  <a:pos x="400" y="104"/>
                </a:cxn>
                <a:cxn ang="0">
                  <a:pos x="438" y="74"/>
                </a:cxn>
                <a:cxn ang="0">
                  <a:pos x="340" y="22"/>
                </a:cxn>
                <a:cxn ang="0">
                  <a:pos x="260" y="36"/>
                </a:cxn>
                <a:cxn ang="0">
                  <a:pos x="216" y="64"/>
                </a:cxn>
                <a:cxn ang="0">
                  <a:pos x="182" y="112"/>
                </a:cxn>
                <a:cxn ang="0">
                  <a:pos x="126" y="156"/>
                </a:cxn>
                <a:cxn ang="0">
                  <a:pos x="128" y="182"/>
                </a:cxn>
                <a:cxn ang="0">
                  <a:pos x="140" y="196"/>
                </a:cxn>
                <a:cxn ang="0">
                  <a:pos x="184" y="206"/>
                </a:cxn>
                <a:cxn ang="0">
                  <a:pos x="226" y="202"/>
                </a:cxn>
                <a:cxn ang="0">
                  <a:pos x="224" y="178"/>
                </a:cxn>
                <a:cxn ang="0">
                  <a:pos x="250" y="126"/>
                </a:cxn>
                <a:cxn ang="0">
                  <a:pos x="278" y="124"/>
                </a:cxn>
                <a:cxn ang="0">
                  <a:pos x="298" y="170"/>
                </a:cxn>
                <a:cxn ang="0">
                  <a:pos x="326" y="176"/>
                </a:cxn>
                <a:cxn ang="0">
                  <a:pos x="294" y="194"/>
                </a:cxn>
                <a:cxn ang="0">
                  <a:pos x="232" y="238"/>
                </a:cxn>
                <a:cxn ang="0">
                  <a:pos x="166" y="228"/>
                </a:cxn>
                <a:cxn ang="0">
                  <a:pos x="156" y="230"/>
                </a:cxn>
                <a:cxn ang="0">
                  <a:pos x="144" y="256"/>
                </a:cxn>
                <a:cxn ang="0">
                  <a:pos x="96" y="282"/>
                </a:cxn>
                <a:cxn ang="0">
                  <a:pos x="42" y="310"/>
                </a:cxn>
                <a:cxn ang="0">
                  <a:pos x="72" y="350"/>
                </a:cxn>
                <a:cxn ang="0">
                  <a:pos x="2" y="412"/>
                </a:cxn>
                <a:cxn ang="0">
                  <a:pos x="36" y="438"/>
                </a:cxn>
                <a:cxn ang="0">
                  <a:pos x="106" y="382"/>
                </a:cxn>
                <a:cxn ang="0">
                  <a:pos x="208" y="392"/>
                </a:cxn>
                <a:cxn ang="0">
                  <a:pos x="228" y="394"/>
                </a:cxn>
                <a:cxn ang="0">
                  <a:pos x="188" y="342"/>
                </a:cxn>
                <a:cxn ang="0">
                  <a:pos x="250" y="392"/>
                </a:cxn>
                <a:cxn ang="0">
                  <a:pos x="274" y="430"/>
                </a:cxn>
                <a:cxn ang="0">
                  <a:pos x="276" y="410"/>
                </a:cxn>
                <a:cxn ang="0">
                  <a:pos x="286" y="396"/>
                </a:cxn>
                <a:cxn ang="0">
                  <a:pos x="328" y="388"/>
                </a:cxn>
                <a:cxn ang="0">
                  <a:pos x="358" y="332"/>
                </a:cxn>
                <a:cxn ang="0">
                  <a:pos x="386" y="330"/>
                </a:cxn>
                <a:cxn ang="0">
                  <a:pos x="424" y="358"/>
                </a:cxn>
                <a:cxn ang="0">
                  <a:pos x="354" y="386"/>
                </a:cxn>
                <a:cxn ang="0">
                  <a:pos x="308" y="404"/>
                </a:cxn>
                <a:cxn ang="0">
                  <a:pos x="324" y="432"/>
                </a:cxn>
                <a:cxn ang="0">
                  <a:pos x="392" y="440"/>
                </a:cxn>
                <a:cxn ang="0">
                  <a:pos x="444" y="608"/>
                </a:cxn>
                <a:cxn ang="0">
                  <a:pos x="562" y="606"/>
                </a:cxn>
                <a:cxn ang="0">
                  <a:pos x="564" y="536"/>
                </a:cxn>
                <a:cxn ang="0">
                  <a:pos x="514" y="530"/>
                </a:cxn>
                <a:cxn ang="0">
                  <a:pos x="540" y="524"/>
                </a:cxn>
                <a:cxn ang="0">
                  <a:pos x="664" y="552"/>
                </a:cxn>
                <a:cxn ang="0">
                  <a:pos x="724" y="638"/>
                </a:cxn>
                <a:cxn ang="0">
                  <a:pos x="790" y="620"/>
                </a:cxn>
                <a:cxn ang="0">
                  <a:pos x="856" y="572"/>
                </a:cxn>
                <a:cxn ang="0">
                  <a:pos x="892" y="594"/>
                </a:cxn>
                <a:cxn ang="0">
                  <a:pos x="932" y="674"/>
                </a:cxn>
                <a:cxn ang="0">
                  <a:pos x="312" y="384"/>
                </a:cxn>
                <a:cxn ang="0">
                  <a:pos x="548" y="408"/>
                </a:cxn>
                <a:cxn ang="0">
                  <a:pos x="510" y="390"/>
                </a:cxn>
                <a:cxn ang="0">
                  <a:pos x="508" y="332"/>
                </a:cxn>
                <a:cxn ang="0">
                  <a:pos x="516" y="352"/>
                </a:cxn>
              </a:cxnLst>
              <a:rect l="0" t="0" r="r" b="b"/>
              <a:pathLst>
                <a:path w="962" h="728">
                  <a:moveTo>
                    <a:pt x="946" y="688"/>
                  </a:moveTo>
                  <a:lnTo>
                    <a:pt x="946" y="688"/>
                  </a:lnTo>
                  <a:lnTo>
                    <a:pt x="944" y="688"/>
                  </a:lnTo>
                  <a:lnTo>
                    <a:pt x="944" y="688"/>
                  </a:lnTo>
                  <a:lnTo>
                    <a:pt x="944" y="686"/>
                  </a:lnTo>
                  <a:lnTo>
                    <a:pt x="942" y="682"/>
                  </a:lnTo>
                  <a:lnTo>
                    <a:pt x="942" y="682"/>
                  </a:lnTo>
                  <a:lnTo>
                    <a:pt x="938" y="682"/>
                  </a:lnTo>
                  <a:lnTo>
                    <a:pt x="938" y="682"/>
                  </a:lnTo>
                  <a:lnTo>
                    <a:pt x="936" y="676"/>
                  </a:lnTo>
                  <a:lnTo>
                    <a:pt x="938" y="670"/>
                  </a:lnTo>
                  <a:lnTo>
                    <a:pt x="944" y="658"/>
                  </a:lnTo>
                  <a:lnTo>
                    <a:pt x="944" y="658"/>
                  </a:lnTo>
                  <a:lnTo>
                    <a:pt x="942" y="654"/>
                  </a:lnTo>
                  <a:lnTo>
                    <a:pt x="942" y="654"/>
                  </a:lnTo>
                  <a:lnTo>
                    <a:pt x="944" y="650"/>
                  </a:lnTo>
                  <a:lnTo>
                    <a:pt x="944" y="646"/>
                  </a:lnTo>
                  <a:lnTo>
                    <a:pt x="944" y="646"/>
                  </a:lnTo>
                  <a:lnTo>
                    <a:pt x="948" y="646"/>
                  </a:lnTo>
                  <a:lnTo>
                    <a:pt x="952" y="646"/>
                  </a:lnTo>
                  <a:lnTo>
                    <a:pt x="952" y="646"/>
                  </a:lnTo>
                  <a:lnTo>
                    <a:pt x="952" y="652"/>
                  </a:lnTo>
                  <a:lnTo>
                    <a:pt x="952" y="652"/>
                  </a:lnTo>
                  <a:lnTo>
                    <a:pt x="956" y="652"/>
                  </a:lnTo>
                  <a:lnTo>
                    <a:pt x="956" y="652"/>
                  </a:lnTo>
                  <a:lnTo>
                    <a:pt x="958" y="652"/>
                  </a:lnTo>
                  <a:lnTo>
                    <a:pt x="960" y="652"/>
                  </a:lnTo>
                  <a:lnTo>
                    <a:pt x="960" y="652"/>
                  </a:lnTo>
                  <a:lnTo>
                    <a:pt x="962" y="596"/>
                  </a:lnTo>
                  <a:lnTo>
                    <a:pt x="962" y="596"/>
                  </a:lnTo>
                  <a:lnTo>
                    <a:pt x="962" y="558"/>
                  </a:lnTo>
                  <a:lnTo>
                    <a:pt x="958" y="520"/>
                  </a:lnTo>
                  <a:lnTo>
                    <a:pt x="954" y="484"/>
                  </a:lnTo>
                  <a:lnTo>
                    <a:pt x="948" y="446"/>
                  </a:lnTo>
                  <a:lnTo>
                    <a:pt x="940" y="410"/>
                  </a:lnTo>
                  <a:lnTo>
                    <a:pt x="930" y="376"/>
                  </a:lnTo>
                  <a:lnTo>
                    <a:pt x="918" y="340"/>
                  </a:lnTo>
                  <a:lnTo>
                    <a:pt x="906" y="306"/>
                  </a:lnTo>
                  <a:lnTo>
                    <a:pt x="890" y="274"/>
                  </a:lnTo>
                  <a:lnTo>
                    <a:pt x="874" y="242"/>
                  </a:lnTo>
                  <a:lnTo>
                    <a:pt x="858" y="210"/>
                  </a:lnTo>
                  <a:lnTo>
                    <a:pt x="838" y="180"/>
                  </a:lnTo>
                  <a:lnTo>
                    <a:pt x="818" y="150"/>
                  </a:lnTo>
                  <a:lnTo>
                    <a:pt x="796" y="122"/>
                  </a:lnTo>
                  <a:lnTo>
                    <a:pt x="774" y="94"/>
                  </a:lnTo>
                  <a:lnTo>
                    <a:pt x="750" y="68"/>
                  </a:lnTo>
                  <a:lnTo>
                    <a:pt x="750" y="68"/>
                  </a:lnTo>
                  <a:lnTo>
                    <a:pt x="748" y="68"/>
                  </a:lnTo>
                  <a:lnTo>
                    <a:pt x="746" y="66"/>
                  </a:lnTo>
                  <a:lnTo>
                    <a:pt x="746" y="66"/>
                  </a:lnTo>
                  <a:lnTo>
                    <a:pt x="746" y="64"/>
                  </a:lnTo>
                  <a:lnTo>
                    <a:pt x="746" y="64"/>
                  </a:lnTo>
                  <a:lnTo>
                    <a:pt x="730" y="50"/>
                  </a:lnTo>
                  <a:lnTo>
                    <a:pt x="730" y="50"/>
                  </a:lnTo>
                  <a:lnTo>
                    <a:pt x="726" y="52"/>
                  </a:lnTo>
                  <a:lnTo>
                    <a:pt x="724" y="56"/>
                  </a:lnTo>
                  <a:lnTo>
                    <a:pt x="724" y="56"/>
                  </a:lnTo>
                  <a:lnTo>
                    <a:pt x="726" y="60"/>
                  </a:lnTo>
                  <a:lnTo>
                    <a:pt x="726" y="66"/>
                  </a:lnTo>
                  <a:lnTo>
                    <a:pt x="726" y="66"/>
                  </a:lnTo>
                  <a:lnTo>
                    <a:pt x="722" y="70"/>
                  </a:lnTo>
                  <a:lnTo>
                    <a:pt x="722" y="70"/>
                  </a:lnTo>
                  <a:lnTo>
                    <a:pt x="720" y="72"/>
                  </a:lnTo>
                  <a:lnTo>
                    <a:pt x="720" y="72"/>
                  </a:lnTo>
                  <a:lnTo>
                    <a:pt x="718" y="74"/>
                  </a:lnTo>
                  <a:lnTo>
                    <a:pt x="718" y="78"/>
                  </a:lnTo>
                  <a:lnTo>
                    <a:pt x="718" y="78"/>
                  </a:lnTo>
                  <a:lnTo>
                    <a:pt x="710" y="82"/>
                  </a:lnTo>
                  <a:lnTo>
                    <a:pt x="708" y="84"/>
                  </a:lnTo>
                  <a:lnTo>
                    <a:pt x="706" y="86"/>
                  </a:lnTo>
                  <a:lnTo>
                    <a:pt x="706" y="86"/>
                  </a:lnTo>
                  <a:lnTo>
                    <a:pt x="702" y="88"/>
                  </a:lnTo>
                  <a:lnTo>
                    <a:pt x="698" y="86"/>
                  </a:lnTo>
                  <a:lnTo>
                    <a:pt x="698" y="86"/>
                  </a:lnTo>
                  <a:lnTo>
                    <a:pt x="692" y="86"/>
                  </a:lnTo>
                  <a:lnTo>
                    <a:pt x="692" y="86"/>
                  </a:lnTo>
                  <a:lnTo>
                    <a:pt x="684" y="84"/>
                  </a:lnTo>
                  <a:lnTo>
                    <a:pt x="680" y="82"/>
                  </a:lnTo>
                  <a:lnTo>
                    <a:pt x="678" y="80"/>
                  </a:lnTo>
                  <a:lnTo>
                    <a:pt x="678" y="80"/>
                  </a:lnTo>
                  <a:lnTo>
                    <a:pt x="684" y="80"/>
                  </a:lnTo>
                  <a:lnTo>
                    <a:pt x="690" y="80"/>
                  </a:lnTo>
                  <a:lnTo>
                    <a:pt x="690" y="80"/>
                  </a:lnTo>
                  <a:lnTo>
                    <a:pt x="692" y="82"/>
                  </a:lnTo>
                  <a:lnTo>
                    <a:pt x="692" y="82"/>
                  </a:lnTo>
                  <a:lnTo>
                    <a:pt x="698" y="80"/>
                  </a:lnTo>
                  <a:lnTo>
                    <a:pt x="698" y="80"/>
                  </a:lnTo>
                  <a:lnTo>
                    <a:pt x="698" y="76"/>
                  </a:lnTo>
                  <a:lnTo>
                    <a:pt x="698" y="76"/>
                  </a:lnTo>
                  <a:lnTo>
                    <a:pt x="700" y="74"/>
                  </a:lnTo>
                  <a:lnTo>
                    <a:pt x="704" y="72"/>
                  </a:lnTo>
                  <a:lnTo>
                    <a:pt x="704" y="72"/>
                  </a:lnTo>
                  <a:lnTo>
                    <a:pt x="708" y="68"/>
                  </a:lnTo>
                  <a:lnTo>
                    <a:pt x="712" y="64"/>
                  </a:lnTo>
                  <a:lnTo>
                    <a:pt x="712" y="64"/>
                  </a:lnTo>
                  <a:lnTo>
                    <a:pt x="712" y="58"/>
                  </a:lnTo>
                  <a:lnTo>
                    <a:pt x="712" y="58"/>
                  </a:lnTo>
                  <a:lnTo>
                    <a:pt x="714" y="54"/>
                  </a:lnTo>
                  <a:lnTo>
                    <a:pt x="714" y="54"/>
                  </a:lnTo>
                  <a:lnTo>
                    <a:pt x="710" y="50"/>
                  </a:lnTo>
                  <a:lnTo>
                    <a:pt x="708" y="50"/>
                  </a:lnTo>
                  <a:lnTo>
                    <a:pt x="708" y="46"/>
                  </a:lnTo>
                  <a:lnTo>
                    <a:pt x="708" y="46"/>
                  </a:lnTo>
                  <a:lnTo>
                    <a:pt x="708" y="34"/>
                  </a:lnTo>
                  <a:lnTo>
                    <a:pt x="708" y="34"/>
                  </a:lnTo>
                  <a:lnTo>
                    <a:pt x="706" y="28"/>
                  </a:lnTo>
                  <a:lnTo>
                    <a:pt x="706" y="28"/>
                  </a:lnTo>
                  <a:lnTo>
                    <a:pt x="706" y="28"/>
                  </a:lnTo>
                  <a:lnTo>
                    <a:pt x="706" y="28"/>
                  </a:lnTo>
                  <a:lnTo>
                    <a:pt x="674" y="0"/>
                  </a:lnTo>
                  <a:lnTo>
                    <a:pt x="674" y="0"/>
                  </a:lnTo>
                  <a:lnTo>
                    <a:pt x="672" y="4"/>
                  </a:lnTo>
                  <a:lnTo>
                    <a:pt x="672" y="4"/>
                  </a:lnTo>
                  <a:lnTo>
                    <a:pt x="668" y="8"/>
                  </a:lnTo>
                  <a:lnTo>
                    <a:pt x="662" y="10"/>
                  </a:lnTo>
                  <a:lnTo>
                    <a:pt x="658" y="14"/>
                  </a:lnTo>
                  <a:lnTo>
                    <a:pt x="658" y="20"/>
                  </a:lnTo>
                  <a:lnTo>
                    <a:pt x="658" y="20"/>
                  </a:lnTo>
                  <a:lnTo>
                    <a:pt x="662" y="20"/>
                  </a:lnTo>
                  <a:lnTo>
                    <a:pt x="662" y="20"/>
                  </a:lnTo>
                  <a:lnTo>
                    <a:pt x="664" y="26"/>
                  </a:lnTo>
                  <a:lnTo>
                    <a:pt x="662" y="28"/>
                  </a:lnTo>
                  <a:lnTo>
                    <a:pt x="660" y="32"/>
                  </a:lnTo>
                  <a:lnTo>
                    <a:pt x="658" y="34"/>
                  </a:lnTo>
                  <a:lnTo>
                    <a:pt x="658" y="34"/>
                  </a:lnTo>
                  <a:lnTo>
                    <a:pt x="660" y="36"/>
                  </a:lnTo>
                  <a:lnTo>
                    <a:pt x="664" y="38"/>
                  </a:lnTo>
                  <a:lnTo>
                    <a:pt x="668" y="40"/>
                  </a:lnTo>
                  <a:lnTo>
                    <a:pt x="668" y="40"/>
                  </a:lnTo>
                  <a:lnTo>
                    <a:pt x="670" y="44"/>
                  </a:lnTo>
                  <a:lnTo>
                    <a:pt x="670" y="44"/>
                  </a:lnTo>
                  <a:lnTo>
                    <a:pt x="672" y="48"/>
                  </a:lnTo>
                  <a:lnTo>
                    <a:pt x="678" y="48"/>
                  </a:lnTo>
                  <a:lnTo>
                    <a:pt x="678" y="48"/>
                  </a:lnTo>
                  <a:lnTo>
                    <a:pt x="676" y="54"/>
                  </a:lnTo>
                  <a:lnTo>
                    <a:pt x="672" y="58"/>
                  </a:lnTo>
                  <a:lnTo>
                    <a:pt x="672" y="58"/>
                  </a:lnTo>
                  <a:lnTo>
                    <a:pt x="670" y="58"/>
                  </a:lnTo>
                  <a:lnTo>
                    <a:pt x="670" y="58"/>
                  </a:lnTo>
                  <a:lnTo>
                    <a:pt x="662" y="50"/>
                  </a:lnTo>
                  <a:lnTo>
                    <a:pt x="650" y="46"/>
                  </a:lnTo>
                  <a:lnTo>
                    <a:pt x="626" y="38"/>
                  </a:lnTo>
                  <a:lnTo>
                    <a:pt x="626" y="38"/>
                  </a:lnTo>
                  <a:lnTo>
                    <a:pt x="618" y="34"/>
                  </a:lnTo>
                  <a:lnTo>
                    <a:pt x="608" y="34"/>
                  </a:lnTo>
                  <a:lnTo>
                    <a:pt x="608" y="34"/>
                  </a:lnTo>
                  <a:lnTo>
                    <a:pt x="606" y="36"/>
                  </a:lnTo>
                  <a:lnTo>
                    <a:pt x="602" y="38"/>
                  </a:lnTo>
                  <a:lnTo>
                    <a:pt x="602" y="38"/>
                  </a:lnTo>
                  <a:lnTo>
                    <a:pt x="602" y="38"/>
                  </a:lnTo>
                  <a:lnTo>
                    <a:pt x="602" y="38"/>
                  </a:lnTo>
                  <a:lnTo>
                    <a:pt x="608" y="46"/>
                  </a:lnTo>
                  <a:lnTo>
                    <a:pt x="608" y="46"/>
                  </a:lnTo>
                  <a:lnTo>
                    <a:pt x="608" y="50"/>
                  </a:lnTo>
                  <a:lnTo>
                    <a:pt x="606" y="50"/>
                  </a:lnTo>
                  <a:lnTo>
                    <a:pt x="600" y="52"/>
                  </a:lnTo>
                  <a:lnTo>
                    <a:pt x="600" y="52"/>
                  </a:lnTo>
                  <a:lnTo>
                    <a:pt x="598" y="56"/>
                  </a:lnTo>
                  <a:lnTo>
                    <a:pt x="598" y="56"/>
                  </a:lnTo>
                  <a:lnTo>
                    <a:pt x="594" y="56"/>
                  </a:lnTo>
                  <a:lnTo>
                    <a:pt x="592" y="54"/>
                  </a:lnTo>
                  <a:lnTo>
                    <a:pt x="592" y="54"/>
                  </a:lnTo>
                  <a:lnTo>
                    <a:pt x="594" y="50"/>
                  </a:lnTo>
                  <a:lnTo>
                    <a:pt x="594" y="50"/>
                  </a:lnTo>
                  <a:lnTo>
                    <a:pt x="588" y="48"/>
                  </a:lnTo>
                  <a:lnTo>
                    <a:pt x="580" y="50"/>
                  </a:lnTo>
                  <a:lnTo>
                    <a:pt x="580" y="50"/>
                  </a:lnTo>
                  <a:lnTo>
                    <a:pt x="576" y="54"/>
                  </a:lnTo>
                  <a:lnTo>
                    <a:pt x="576" y="54"/>
                  </a:lnTo>
                  <a:lnTo>
                    <a:pt x="574" y="54"/>
                  </a:lnTo>
                  <a:lnTo>
                    <a:pt x="570" y="52"/>
                  </a:lnTo>
                  <a:lnTo>
                    <a:pt x="570" y="52"/>
                  </a:lnTo>
                  <a:lnTo>
                    <a:pt x="564" y="52"/>
                  </a:lnTo>
                  <a:lnTo>
                    <a:pt x="560" y="54"/>
                  </a:lnTo>
                  <a:lnTo>
                    <a:pt x="560" y="54"/>
                  </a:lnTo>
                  <a:lnTo>
                    <a:pt x="556" y="56"/>
                  </a:lnTo>
                  <a:lnTo>
                    <a:pt x="554" y="60"/>
                  </a:lnTo>
                  <a:lnTo>
                    <a:pt x="554" y="60"/>
                  </a:lnTo>
                  <a:lnTo>
                    <a:pt x="552" y="58"/>
                  </a:lnTo>
                  <a:lnTo>
                    <a:pt x="552" y="58"/>
                  </a:lnTo>
                  <a:lnTo>
                    <a:pt x="548" y="60"/>
                  </a:lnTo>
                  <a:lnTo>
                    <a:pt x="542" y="58"/>
                  </a:lnTo>
                  <a:lnTo>
                    <a:pt x="542" y="58"/>
                  </a:lnTo>
                  <a:lnTo>
                    <a:pt x="542" y="56"/>
                  </a:lnTo>
                  <a:lnTo>
                    <a:pt x="542" y="56"/>
                  </a:lnTo>
                  <a:lnTo>
                    <a:pt x="546" y="56"/>
                  </a:lnTo>
                  <a:lnTo>
                    <a:pt x="546" y="56"/>
                  </a:lnTo>
                  <a:lnTo>
                    <a:pt x="546" y="48"/>
                  </a:lnTo>
                  <a:lnTo>
                    <a:pt x="546" y="48"/>
                  </a:lnTo>
                  <a:lnTo>
                    <a:pt x="542" y="50"/>
                  </a:lnTo>
                  <a:lnTo>
                    <a:pt x="540" y="52"/>
                  </a:lnTo>
                  <a:lnTo>
                    <a:pt x="538" y="54"/>
                  </a:lnTo>
                  <a:lnTo>
                    <a:pt x="534" y="56"/>
                  </a:lnTo>
                  <a:lnTo>
                    <a:pt x="534" y="56"/>
                  </a:lnTo>
                  <a:lnTo>
                    <a:pt x="534" y="56"/>
                  </a:lnTo>
                  <a:lnTo>
                    <a:pt x="534" y="56"/>
                  </a:lnTo>
                  <a:lnTo>
                    <a:pt x="532" y="52"/>
                  </a:lnTo>
                  <a:lnTo>
                    <a:pt x="532" y="52"/>
                  </a:lnTo>
                  <a:lnTo>
                    <a:pt x="522" y="58"/>
                  </a:lnTo>
                  <a:lnTo>
                    <a:pt x="522" y="58"/>
                  </a:lnTo>
                  <a:lnTo>
                    <a:pt x="502" y="66"/>
                  </a:lnTo>
                  <a:lnTo>
                    <a:pt x="502" y="66"/>
                  </a:lnTo>
                  <a:lnTo>
                    <a:pt x="498" y="68"/>
                  </a:lnTo>
                  <a:lnTo>
                    <a:pt x="498" y="68"/>
                  </a:lnTo>
                  <a:lnTo>
                    <a:pt x="496" y="70"/>
                  </a:lnTo>
                  <a:lnTo>
                    <a:pt x="496" y="72"/>
                  </a:lnTo>
                  <a:lnTo>
                    <a:pt x="494" y="76"/>
                  </a:lnTo>
                  <a:lnTo>
                    <a:pt x="494" y="78"/>
                  </a:lnTo>
                  <a:lnTo>
                    <a:pt x="494" y="78"/>
                  </a:lnTo>
                  <a:lnTo>
                    <a:pt x="488" y="78"/>
                  </a:lnTo>
                  <a:lnTo>
                    <a:pt x="488" y="78"/>
                  </a:lnTo>
                  <a:lnTo>
                    <a:pt x="482" y="78"/>
                  </a:lnTo>
                  <a:lnTo>
                    <a:pt x="478" y="78"/>
                  </a:lnTo>
                  <a:lnTo>
                    <a:pt x="470" y="72"/>
                  </a:lnTo>
                  <a:lnTo>
                    <a:pt x="470" y="72"/>
                  </a:lnTo>
                  <a:lnTo>
                    <a:pt x="472" y="68"/>
                  </a:lnTo>
                  <a:lnTo>
                    <a:pt x="474" y="66"/>
                  </a:lnTo>
                  <a:lnTo>
                    <a:pt x="484" y="66"/>
                  </a:lnTo>
                  <a:lnTo>
                    <a:pt x="484" y="66"/>
                  </a:lnTo>
                  <a:lnTo>
                    <a:pt x="480" y="58"/>
                  </a:lnTo>
                  <a:lnTo>
                    <a:pt x="478" y="56"/>
                  </a:lnTo>
                  <a:lnTo>
                    <a:pt x="476" y="54"/>
                  </a:lnTo>
                  <a:lnTo>
                    <a:pt x="476" y="54"/>
                  </a:lnTo>
                  <a:lnTo>
                    <a:pt x="466" y="54"/>
                  </a:lnTo>
                  <a:lnTo>
                    <a:pt x="466" y="54"/>
                  </a:lnTo>
                  <a:lnTo>
                    <a:pt x="464" y="54"/>
                  </a:lnTo>
                  <a:lnTo>
                    <a:pt x="460" y="54"/>
                  </a:lnTo>
                  <a:lnTo>
                    <a:pt x="460" y="54"/>
                  </a:lnTo>
                  <a:lnTo>
                    <a:pt x="460" y="56"/>
                  </a:lnTo>
                  <a:lnTo>
                    <a:pt x="462" y="58"/>
                  </a:lnTo>
                  <a:lnTo>
                    <a:pt x="464" y="60"/>
                  </a:lnTo>
                  <a:lnTo>
                    <a:pt x="464" y="64"/>
                  </a:lnTo>
                  <a:lnTo>
                    <a:pt x="464" y="64"/>
                  </a:lnTo>
                  <a:lnTo>
                    <a:pt x="460" y="70"/>
                  </a:lnTo>
                  <a:lnTo>
                    <a:pt x="460" y="70"/>
                  </a:lnTo>
                  <a:lnTo>
                    <a:pt x="460" y="72"/>
                  </a:lnTo>
                  <a:lnTo>
                    <a:pt x="460" y="72"/>
                  </a:lnTo>
                  <a:lnTo>
                    <a:pt x="460" y="72"/>
                  </a:lnTo>
                  <a:lnTo>
                    <a:pt x="464" y="74"/>
                  </a:lnTo>
                  <a:lnTo>
                    <a:pt x="464" y="74"/>
                  </a:lnTo>
                  <a:lnTo>
                    <a:pt x="464" y="80"/>
                  </a:lnTo>
                  <a:lnTo>
                    <a:pt x="462" y="86"/>
                  </a:lnTo>
                  <a:lnTo>
                    <a:pt x="462" y="86"/>
                  </a:lnTo>
                  <a:lnTo>
                    <a:pt x="462" y="90"/>
                  </a:lnTo>
                  <a:lnTo>
                    <a:pt x="462" y="90"/>
                  </a:lnTo>
                  <a:lnTo>
                    <a:pt x="462" y="90"/>
                  </a:lnTo>
                  <a:lnTo>
                    <a:pt x="458" y="88"/>
                  </a:lnTo>
                  <a:lnTo>
                    <a:pt x="454" y="86"/>
                  </a:lnTo>
                  <a:lnTo>
                    <a:pt x="450" y="84"/>
                  </a:lnTo>
                  <a:lnTo>
                    <a:pt x="446" y="84"/>
                  </a:lnTo>
                  <a:lnTo>
                    <a:pt x="446" y="84"/>
                  </a:lnTo>
                  <a:lnTo>
                    <a:pt x="442" y="88"/>
                  </a:lnTo>
                  <a:lnTo>
                    <a:pt x="436" y="92"/>
                  </a:lnTo>
                  <a:lnTo>
                    <a:pt x="430" y="94"/>
                  </a:lnTo>
                  <a:lnTo>
                    <a:pt x="426" y="98"/>
                  </a:lnTo>
                  <a:lnTo>
                    <a:pt x="426" y="98"/>
                  </a:lnTo>
                  <a:lnTo>
                    <a:pt x="428" y="100"/>
                  </a:lnTo>
                  <a:lnTo>
                    <a:pt x="430" y="104"/>
                  </a:lnTo>
                  <a:lnTo>
                    <a:pt x="430" y="108"/>
                  </a:lnTo>
                  <a:lnTo>
                    <a:pt x="430" y="110"/>
                  </a:lnTo>
                  <a:lnTo>
                    <a:pt x="430" y="110"/>
                  </a:lnTo>
                  <a:lnTo>
                    <a:pt x="426" y="110"/>
                  </a:lnTo>
                  <a:lnTo>
                    <a:pt x="426" y="110"/>
                  </a:lnTo>
                  <a:lnTo>
                    <a:pt x="424" y="110"/>
                  </a:lnTo>
                  <a:lnTo>
                    <a:pt x="420" y="110"/>
                  </a:lnTo>
                  <a:lnTo>
                    <a:pt x="420" y="110"/>
                  </a:lnTo>
                  <a:lnTo>
                    <a:pt x="410" y="108"/>
                  </a:lnTo>
                  <a:lnTo>
                    <a:pt x="402" y="102"/>
                  </a:lnTo>
                  <a:lnTo>
                    <a:pt x="402" y="102"/>
                  </a:lnTo>
                  <a:lnTo>
                    <a:pt x="400" y="104"/>
                  </a:lnTo>
                  <a:lnTo>
                    <a:pt x="398" y="106"/>
                  </a:lnTo>
                  <a:lnTo>
                    <a:pt x="398" y="106"/>
                  </a:lnTo>
                  <a:lnTo>
                    <a:pt x="400" y="110"/>
                  </a:lnTo>
                  <a:lnTo>
                    <a:pt x="404" y="114"/>
                  </a:lnTo>
                  <a:lnTo>
                    <a:pt x="404" y="114"/>
                  </a:lnTo>
                  <a:lnTo>
                    <a:pt x="408" y="114"/>
                  </a:lnTo>
                  <a:lnTo>
                    <a:pt x="408" y="114"/>
                  </a:lnTo>
                  <a:lnTo>
                    <a:pt x="410" y="118"/>
                  </a:lnTo>
                  <a:lnTo>
                    <a:pt x="408" y="120"/>
                  </a:lnTo>
                  <a:lnTo>
                    <a:pt x="402" y="120"/>
                  </a:lnTo>
                  <a:lnTo>
                    <a:pt x="402" y="120"/>
                  </a:lnTo>
                  <a:lnTo>
                    <a:pt x="396" y="118"/>
                  </a:lnTo>
                  <a:lnTo>
                    <a:pt x="396" y="118"/>
                  </a:lnTo>
                  <a:lnTo>
                    <a:pt x="394" y="116"/>
                  </a:lnTo>
                  <a:lnTo>
                    <a:pt x="394" y="116"/>
                  </a:lnTo>
                  <a:lnTo>
                    <a:pt x="384" y="114"/>
                  </a:lnTo>
                  <a:lnTo>
                    <a:pt x="384" y="114"/>
                  </a:lnTo>
                  <a:lnTo>
                    <a:pt x="380" y="106"/>
                  </a:lnTo>
                  <a:lnTo>
                    <a:pt x="378" y="98"/>
                  </a:lnTo>
                  <a:lnTo>
                    <a:pt x="378" y="98"/>
                  </a:lnTo>
                  <a:lnTo>
                    <a:pt x="380" y="96"/>
                  </a:lnTo>
                  <a:lnTo>
                    <a:pt x="382" y="94"/>
                  </a:lnTo>
                  <a:lnTo>
                    <a:pt x="382" y="92"/>
                  </a:lnTo>
                  <a:lnTo>
                    <a:pt x="380" y="90"/>
                  </a:lnTo>
                  <a:lnTo>
                    <a:pt x="380" y="90"/>
                  </a:lnTo>
                  <a:lnTo>
                    <a:pt x="376" y="88"/>
                  </a:lnTo>
                  <a:lnTo>
                    <a:pt x="372" y="86"/>
                  </a:lnTo>
                  <a:lnTo>
                    <a:pt x="372" y="86"/>
                  </a:lnTo>
                  <a:lnTo>
                    <a:pt x="360" y="76"/>
                  </a:lnTo>
                  <a:lnTo>
                    <a:pt x="360" y="76"/>
                  </a:lnTo>
                  <a:lnTo>
                    <a:pt x="364" y="74"/>
                  </a:lnTo>
                  <a:lnTo>
                    <a:pt x="368" y="76"/>
                  </a:lnTo>
                  <a:lnTo>
                    <a:pt x="370" y="80"/>
                  </a:lnTo>
                  <a:lnTo>
                    <a:pt x="370" y="80"/>
                  </a:lnTo>
                  <a:lnTo>
                    <a:pt x="376" y="80"/>
                  </a:lnTo>
                  <a:lnTo>
                    <a:pt x="376" y="80"/>
                  </a:lnTo>
                  <a:lnTo>
                    <a:pt x="390" y="84"/>
                  </a:lnTo>
                  <a:lnTo>
                    <a:pt x="404" y="88"/>
                  </a:lnTo>
                  <a:lnTo>
                    <a:pt x="418" y="90"/>
                  </a:lnTo>
                  <a:lnTo>
                    <a:pt x="424" y="88"/>
                  </a:lnTo>
                  <a:lnTo>
                    <a:pt x="430" y="84"/>
                  </a:lnTo>
                  <a:lnTo>
                    <a:pt x="430" y="84"/>
                  </a:lnTo>
                  <a:lnTo>
                    <a:pt x="436" y="80"/>
                  </a:lnTo>
                  <a:lnTo>
                    <a:pt x="438" y="78"/>
                  </a:lnTo>
                  <a:lnTo>
                    <a:pt x="438" y="74"/>
                  </a:lnTo>
                  <a:lnTo>
                    <a:pt x="438" y="74"/>
                  </a:lnTo>
                  <a:lnTo>
                    <a:pt x="436" y="72"/>
                  </a:lnTo>
                  <a:lnTo>
                    <a:pt x="436" y="68"/>
                  </a:lnTo>
                  <a:lnTo>
                    <a:pt x="436" y="68"/>
                  </a:lnTo>
                  <a:lnTo>
                    <a:pt x="432" y="64"/>
                  </a:lnTo>
                  <a:lnTo>
                    <a:pt x="426" y="62"/>
                  </a:lnTo>
                  <a:lnTo>
                    <a:pt x="426" y="62"/>
                  </a:lnTo>
                  <a:lnTo>
                    <a:pt x="414" y="58"/>
                  </a:lnTo>
                  <a:lnTo>
                    <a:pt x="414" y="58"/>
                  </a:lnTo>
                  <a:lnTo>
                    <a:pt x="404" y="48"/>
                  </a:lnTo>
                  <a:lnTo>
                    <a:pt x="404" y="48"/>
                  </a:lnTo>
                  <a:lnTo>
                    <a:pt x="398" y="48"/>
                  </a:lnTo>
                  <a:lnTo>
                    <a:pt x="398" y="48"/>
                  </a:lnTo>
                  <a:lnTo>
                    <a:pt x="388" y="44"/>
                  </a:lnTo>
                  <a:lnTo>
                    <a:pt x="388" y="44"/>
                  </a:lnTo>
                  <a:lnTo>
                    <a:pt x="372" y="42"/>
                  </a:lnTo>
                  <a:lnTo>
                    <a:pt x="372" y="42"/>
                  </a:lnTo>
                  <a:lnTo>
                    <a:pt x="370" y="44"/>
                  </a:lnTo>
                  <a:lnTo>
                    <a:pt x="370" y="44"/>
                  </a:lnTo>
                  <a:lnTo>
                    <a:pt x="370" y="40"/>
                  </a:lnTo>
                  <a:lnTo>
                    <a:pt x="370" y="40"/>
                  </a:lnTo>
                  <a:lnTo>
                    <a:pt x="362" y="38"/>
                  </a:lnTo>
                  <a:lnTo>
                    <a:pt x="360" y="36"/>
                  </a:lnTo>
                  <a:lnTo>
                    <a:pt x="360" y="32"/>
                  </a:lnTo>
                  <a:lnTo>
                    <a:pt x="360" y="32"/>
                  </a:lnTo>
                  <a:lnTo>
                    <a:pt x="354" y="36"/>
                  </a:lnTo>
                  <a:lnTo>
                    <a:pt x="354" y="36"/>
                  </a:lnTo>
                  <a:lnTo>
                    <a:pt x="350" y="36"/>
                  </a:lnTo>
                  <a:lnTo>
                    <a:pt x="350" y="36"/>
                  </a:lnTo>
                  <a:lnTo>
                    <a:pt x="344" y="36"/>
                  </a:lnTo>
                  <a:lnTo>
                    <a:pt x="338" y="36"/>
                  </a:lnTo>
                  <a:lnTo>
                    <a:pt x="338" y="36"/>
                  </a:lnTo>
                  <a:lnTo>
                    <a:pt x="334" y="32"/>
                  </a:lnTo>
                  <a:lnTo>
                    <a:pt x="330" y="30"/>
                  </a:lnTo>
                  <a:lnTo>
                    <a:pt x="330" y="30"/>
                  </a:lnTo>
                  <a:lnTo>
                    <a:pt x="340" y="30"/>
                  </a:lnTo>
                  <a:lnTo>
                    <a:pt x="344" y="28"/>
                  </a:lnTo>
                  <a:lnTo>
                    <a:pt x="348" y="26"/>
                  </a:lnTo>
                  <a:lnTo>
                    <a:pt x="348" y="26"/>
                  </a:lnTo>
                  <a:lnTo>
                    <a:pt x="348" y="24"/>
                  </a:lnTo>
                  <a:lnTo>
                    <a:pt x="348" y="24"/>
                  </a:lnTo>
                  <a:lnTo>
                    <a:pt x="346" y="24"/>
                  </a:lnTo>
                  <a:lnTo>
                    <a:pt x="346" y="24"/>
                  </a:lnTo>
                  <a:lnTo>
                    <a:pt x="340" y="22"/>
                  </a:lnTo>
                  <a:lnTo>
                    <a:pt x="340" y="22"/>
                  </a:lnTo>
                  <a:lnTo>
                    <a:pt x="330" y="18"/>
                  </a:lnTo>
                  <a:lnTo>
                    <a:pt x="330" y="18"/>
                  </a:lnTo>
                  <a:lnTo>
                    <a:pt x="328" y="22"/>
                  </a:lnTo>
                  <a:lnTo>
                    <a:pt x="326" y="26"/>
                  </a:lnTo>
                  <a:lnTo>
                    <a:pt x="326" y="26"/>
                  </a:lnTo>
                  <a:lnTo>
                    <a:pt x="322" y="24"/>
                  </a:lnTo>
                  <a:lnTo>
                    <a:pt x="322" y="24"/>
                  </a:lnTo>
                  <a:lnTo>
                    <a:pt x="326" y="16"/>
                  </a:lnTo>
                  <a:lnTo>
                    <a:pt x="326" y="16"/>
                  </a:lnTo>
                  <a:lnTo>
                    <a:pt x="324" y="16"/>
                  </a:lnTo>
                  <a:lnTo>
                    <a:pt x="320" y="16"/>
                  </a:lnTo>
                  <a:lnTo>
                    <a:pt x="320" y="16"/>
                  </a:lnTo>
                  <a:lnTo>
                    <a:pt x="316" y="22"/>
                  </a:lnTo>
                  <a:lnTo>
                    <a:pt x="312" y="26"/>
                  </a:lnTo>
                  <a:lnTo>
                    <a:pt x="312" y="26"/>
                  </a:lnTo>
                  <a:lnTo>
                    <a:pt x="312" y="18"/>
                  </a:lnTo>
                  <a:lnTo>
                    <a:pt x="312" y="18"/>
                  </a:lnTo>
                  <a:lnTo>
                    <a:pt x="306" y="22"/>
                  </a:lnTo>
                  <a:lnTo>
                    <a:pt x="300" y="30"/>
                  </a:lnTo>
                  <a:lnTo>
                    <a:pt x="300" y="30"/>
                  </a:lnTo>
                  <a:lnTo>
                    <a:pt x="298" y="30"/>
                  </a:lnTo>
                  <a:lnTo>
                    <a:pt x="298" y="30"/>
                  </a:lnTo>
                  <a:lnTo>
                    <a:pt x="300" y="26"/>
                  </a:lnTo>
                  <a:lnTo>
                    <a:pt x="300" y="22"/>
                  </a:lnTo>
                  <a:lnTo>
                    <a:pt x="306" y="18"/>
                  </a:lnTo>
                  <a:lnTo>
                    <a:pt x="306" y="18"/>
                  </a:lnTo>
                  <a:lnTo>
                    <a:pt x="300" y="18"/>
                  </a:lnTo>
                  <a:lnTo>
                    <a:pt x="296" y="18"/>
                  </a:lnTo>
                  <a:lnTo>
                    <a:pt x="292" y="24"/>
                  </a:lnTo>
                  <a:lnTo>
                    <a:pt x="292" y="24"/>
                  </a:lnTo>
                  <a:lnTo>
                    <a:pt x="288" y="24"/>
                  </a:lnTo>
                  <a:lnTo>
                    <a:pt x="288" y="24"/>
                  </a:lnTo>
                  <a:lnTo>
                    <a:pt x="284" y="28"/>
                  </a:lnTo>
                  <a:lnTo>
                    <a:pt x="282" y="32"/>
                  </a:lnTo>
                  <a:lnTo>
                    <a:pt x="282" y="32"/>
                  </a:lnTo>
                  <a:lnTo>
                    <a:pt x="276" y="28"/>
                  </a:lnTo>
                  <a:lnTo>
                    <a:pt x="274" y="30"/>
                  </a:lnTo>
                  <a:lnTo>
                    <a:pt x="272" y="34"/>
                  </a:lnTo>
                  <a:lnTo>
                    <a:pt x="272" y="34"/>
                  </a:lnTo>
                  <a:lnTo>
                    <a:pt x="268" y="32"/>
                  </a:lnTo>
                  <a:lnTo>
                    <a:pt x="268" y="32"/>
                  </a:lnTo>
                  <a:lnTo>
                    <a:pt x="266" y="32"/>
                  </a:lnTo>
                  <a:lnTo>
                    <a:pt x="266" y="32"/>
                  </a:lnTo>
                  <a:lnTo>
                    <a:pt x="264" y="34"/>
                  </a:lnTo>
                  <a:lnTo>
                    <a:pt x="260" y="36"/>
                  </a:lnTo>
                  <a:lnTo>
                    <a:pt x="260" y="36"/>
                  </a:lnTo>
                  <a:lnTo>
                    <a:pt x="260" y="40"/>
                  </a:lnTo>
                  <a:lnTo>
                    <a:pt x="256" y="42"/>
                  </a:lnTo>
                  <a:lnTo>
                    <a:pt x="256" y="42"/>
                  </a:lnTo>
                  <a:lnTo>
                    <a:pt x="258" y="36"/>
                  </a:lnTo>
                  <a:lnTo>
                    <a:pt x="258" y="36"/>
                  </a:lnTo>
                  <a:lnTo>
                    <a:pt x="258" y="36"/>
                  </a:lnTo>
                  <a:lnTo>
                    <a:pt x="258" y="36"/>
                  </a:lnTo>
                  <a:lnTo>
                    <a:pt x="258" y="34"/>
                  </a:lnTo>
                  <a:lnTo>
                    <a:pt x="258" y="34"/>
                  </a:lnTo>
                  <a:lnTo>
                    <a:pt x="254" y="40"/>
                  </a:lnTo>
                  <a:lnTo>
                    <a:pt x="252" y="44"/>
                  </a:lnTo>
                  <a:lnTo>
                    <a:pt x="252" y="44"/>
                  </a:lnTo>
                  <a:lnTo>
                    <a:pt x="246" y="42"/>
                  </a:lnTo>
                  <a:lnTo>
                    <a:pt x="242" y="44"/>
                  </a:lnTo>
                  <a:lnTo>
                    <a:pt x="242" y="44"/>
                  </a:lnTo>
                  <a:lnTo>
                    <a:pt x="240" y="42"/>
                  </a:lnTo>
                  <a:lnTo>
                    <a:pt x="240" y="42"/>
                  </a:lnTo>
                  <a:lnTo>
                    <a:pt x="238" y="44"/>
                  </a:lnTo>
                  <a:lnTo>
                    <a:pt x="238" y="46"/>
                  </a:lnTo>
                  <a:lnTo>
                    <a:pt x="234" y="48"/>
                  </a:lnTo>
                  <a:lnTo>
                    <a:pt x="234" y="48"/>
                  </a:lnTo>
                  <a:lnTo>
                    <a:pt x="232" y="50"/>
                  </a:lnTo>
                  <a:lnTo>
                    <a:pt x="230" y="52"/>
                  </a:lnTo>
                  <a:lnTo>
                    <a:pt x="230" y="52"/>
                  </a:lnTo>
                  <a:lnTo>
                    <a:pt x="228" y="54"/>
                  </a:lnTo>
                  <a:lnTo>
                    <a:pt x="228" y="54"/>
                  </a:lnTo>
                  <a:lnTo>
                    <a:pt x="230" y="56"/>
                  </a:lnTo>
                  <a:lnTo>
                    <a:pt x="230" y="56"/>
                  </a:lnTo>
                  <a:lnTo>
                    <a:pt x="230" y="56"/>
                  </a:lnTo>
                  <a:lnTo>
                    <a:pt x="228" y="58"/>
                  </a:lnTo>
                  <a:lnTo>
                    <a:pt x="224" y="56"/>
                  </a:lnTo>
                  <a:lnTo>
                    <a:pt x="224" y="56"/>
                  </a:lnTo>
                  <a:lnTo>
                    <a:pt x="226" y="60"/>
                  </a:lnTo>
                  <a:lnTo>
                    <a:pt x="226" y="60"/>
                  </a:lnTo>
                  <a:lnTo>
                    <a:pt x="224" y="64"/>
                  </a:lnTo>
                  <a:lnTo>
                    <a:pt x="224" y="64"/>
                  </a:lnTo>
                  <a:lnTo>
                    <a:pt x="224" y="64"/>
                  </a:lnTo>
                  <a:lnTo>
                    <a:pt x="224" y="64"/>
                  </a:lnTo>
                  <a:lnTo>
                    <a:pt x="222" y="62"/>
                  </a:lnTo>
                  <a:lnTo>
                    <a:pt x="220" y="62"/>
                  </a:lnTo>
                  <a:lnTo>
                    <a:pt x="220" y="62"/>
                  </a:lnTo>
                  <a:lnTo>
                    <a:pt x="218" y="62"/>
                  </a:lnTo>
                  <a:lnTo>
                    <a:pt x="216" y="64"/>
                  </a:lnTo>
                  <a:lnTo>
                    <a:pt x="216" y="64"/>
                  </a:lnTo>
                  <a:lnTo>
                    <a:pt x="218" y="66"/>
                  </a:lnTo>
                  <a:lnTo>
                    <a:pt x="218" y="68"/>
                  </a:lnTo>
                  <a:lnTo>
                    <a:pt x="218" y="68"/>
                  </a:lnTo>
                  <a:lnTo>
                    <a:pt x="216" y="70"/>
                  </a:lnTo>
                  <a:lnTo>
                    <a:pt x="216" y="70"/>
                  </a:lnTo>
                  <a:lnTo>
                    <a:pt x="212" y="68"/>
                  </a:lnTo>
                  <a:lnTo>
                    <a:pt x="212" y="68"/>
                  </a:lnTo>
                  <a:lnTo>
                    <a:pt x="208" y="72"/>
                  </a:lnTo>
                  <a:lnTo>
                    <a:pt x="208" y="72"/>
                  </a:lnTo>
                  <a:lnTo>
                    <a:pt x="210" y="74"/>
                  </a:lnTo>
                  <a:lnTo>
                    <a:pt x="210" y="74"/>
                  </a:lnTo>
                  <a:lnTo>
                    <a:pt x="206" y="76"/>
                  </a:lnTo>
                  <a:lnTo>
                    <a:pt x="202" y="78"/>
                  </a:lnTo>
                  <a:lnTo>
                    <a:pt x="202" y="78"/>
                  </a:lnTo>
                  <a:lnTo>
                    <a:pt x="200" y="78"/>
                  </a:lnTo>
                  <a:lnTo>
                    <a:pt x="200" y="78"/>
                  </a:lnTo>
                  <a:lnTo>
                    <a:pt x="202" y="80"/>
                  </a:lnTo>
                  <a:lnTo>
                    <a:pt x="202" y="82"/>
                  </a:lnTo>
                  <a:lnTo>
                    <a:pt x="202" y="82"/>
                  </a:lnTo>
                  <a:lnTo>
                    <a:pt x="198" y="82"/>
                  </a:lnTo>
                  <a:lnTo>
                    <a:pt x="198" y="82"/>
                  </a:lnTo>
                  <a:lnTo>
                    <a:pt x="196" y="84"/>
                  </a:lnTo>
                  <a:lnTo>
                    <a:pt x="196" y="84"/>
                  </a:lnTo>
                  <a:lnTo>
                    <a:pt x="200" y="88"/>
                  </a:lnTo>
                  <a:lnTo>
                    <a:pt x="200" y="88"/>
                  </a:lnTo>
                  <a:lnTo>
                    <a:pt x="200" y="88"/>
                  </a:lnTo>
                  <a:lnTo>
                    <a:pt x="196" y="88"/>
                  </a:lnTo>
                  <a:lnTo>
                    <a:pt x="196" y="88"/>
                  </a:lnTo>
                  <a:lnTo>
                    <a:pt x="196" y="92"/>
                  </a:lnTo>
                  <a:lnTo>
                    <a:pt x="196" y="92"/>
                  </a:lnTo>
                  <a:lnTo>
                    <a:pt x="192" y="92"/>
                  </a:lnTo>
                  <a:lnTo>
                    <a:pt x="190" y="94"/>
                  </a:lnTo>
                  <a:lnTo>
                    <a:pt x="188" y="98"/>
                  </a:lnTo>
                  <a:lnTo>
                    <a:pt x="188" y="98"/>
                  </a:lnTo>
                  <a:lnTo>
                    <a:pt x="190" y="100"/>
                  </a:lnTo>
                  <a:lnTo>
                    <a:pt x="190" y="100"/>
                  </a:lnTo>
                  <a:lnTo>
                    <a:pt x="190" y="104"/>
                  </a:lnTo>
                  <a:lnTo>
                    <a:pt x="190" y="104"/>
                  </a:lnTo>
                  <a:lnTo>
                    <a:pt x="186" y="104"/>
                  </a:lnTo>
                  <a:lnTo>
                    <a:pt x="186" y="104"/>
                  </a:lnTo>
                  <a:lnTo>
                    <a:pt x="180" y="110"/>
                  </a:lnTo>
                  <a:lnTo>
                    <a:pt x="180" y="110"/>
                  </a:lnTo>
                  <a:lnTo>
                    <a:pt x="182" y="112"/>
                  </a:lnTo>
                  <a:lnTo>
                    <a:pt x="182" y="112"/>
                  </a:lnTo>
                  <a:lnTo>
                    <a:pt x="182" y="112"/>
                  </a:lnTo>
                  <a:lnTo>
                    <a:pt x="180" y="112"/>
                  </a:lnTo>
                  <a:lnTo>
                    <a:pt x="176" y="112"/>
                  </a:lnTo>
                  <a:lnTo>
                    <a:pt x="176" y="112"/>
                  </a:lnTo>
                  <a:lnTo>
                    <a:pt x="172" y="116"/>
                  </a:lnTo>
                  <a:lnTo>
                    <a:pt x="168" y="120"/>
                  </a:lnTo>
                  <a:lnTo>
                    <a:pt x="168" y="120"/>
                  </a:lnTo>
                  <a:lnTo>
                    <a:pt x="168" y="124"/>
                  </a:lnTo>
                  <a:lnTo>
                    <a:pt x="168" y="124"/>
                  </a:lnTo>
                  <a:lnTo>
                    <a:pt x="164" y="126"/>
                  </a:lnTo>
                  <a:lnTo>
                    <a:pt x="162" y="128"/>
                  </a:lnTo>
                  <a:lnTo>
                    <a:pt x="162" y="128"/>
                  </a:lnTo>
                  <a:lnTo>
                    <a:pt x="162" y="128"/>
                  </a:lnTo>
                  <a:lnTo>
                    <a:pt x="162" y="128"/>
                  </a:lnTo>
                  <a:lnTo>
                    <a:pt x="160" y="128"/>
                  </a:lnTo>
                  <a:lnTo>
                    <a:pt x="160" y="128"/>
                  </a:lnTo>
                  <a:lnTo>
                    <a:pt x="158" y="128"/>
                  </a:lnTo>
                  <a:lnTo>
                    <a:pt x="156" y="130"/>
                  </a:lnTo>
                  <a:lnTo>
                    <a:pt x="154" y="134"/>
                  </a:lnTo>
                  <a:lnTo>
                    <a:pt x="154" y="134"/>
                  </a:lnTo>
                  <a:lnTo>
                    <a:pt x="150" y="134"/>
                  </a:lnTo>
                  <a:lnTo>
                    <a:pt x="144" y="134"/>
                  </a:lnTo>
                  <a:lnTo>
                    <a:pt x="142" y="134"/>
                  </a:lnTo>
                  <a:lnTo>
                    <a:pt x="142" y="134"/>
                  </a:lnTo>
                  <a:lnTo>
                    <a:pt x="144" y="136"/>
                  </a:lnTo>
                  <a:lnTo>
                    <a:pt x="148" y="138"/>
                  </a:lnTo>
                  <a:lnTo>
                    <a:pt x="148" y="138"/>
                  </a:lnTo>
                  <a:lnTo>
                    <a:pt x="146" y="138"/>
                  </a:lnTo>
                  <a:lnTo>
                    <a:pt x="144" y="138"/>
                  </a:lnTo>
                  <a:lnTo>
                    <a:pt x="140" y="138"/>
                  </a:lnTo>
                  <a:lnTo>
                    <a:pt x="140" y="138"/>
                  </a:lnTo>
                  <a:lnTo>
                    <a:pt x="138" y="140"/>
                  </a:lnTo>
                  <a:lnTo>
                    <a:pt x="136" y="142"/>
                  </a:lnTo>
                  <a:lnTo>
                    <a:pt x="136" y="142"/>
                  </a:lnTo>
                  <a:lnTo>
                    <a:pt x="134" y="142"/>
                  </a:lnTo>
                  <a:lnTo>
                    <a:pt x="130" y="144"/>
                  </a:lnTo>
                  <a:lnTo>
                    <a:pt x="130" y="144"/>
                  </a:lnTo>
                  <a:lnTo>
                    <a:pt x="130" y="146"/>
                  </a:lnTo>
                  <a:lnTo>
                    <a:pt x="130" y="146"/>
                  </a:lnTo>
                  <a:lnTo>
                    <a:pt x="132" y="148"/>
                  </a:lnTo>
                  <a:lnTo>
                    <a:pt x="132" y="148"/>
                  </a:lnTo>
                  <a:lnTo>
                    <a:pt x="132" y="148"/>
                  </a:lnTo>
                  <a:lnTo>
                    <a:pt x="126" y="150"/>
                  </a:lnTo>
                  <a:lnTo>
                    <a:pt x="126" y="150"/>
                  </a:lnTo>
                  <a:lnTo>
                    <a:pt x="126" y="156"/>
                  </a:lnTo>
                  <a:lnTo>
                    <a:pt x="126" y="156"/>
                  </a:lnTo>
                  <a:lnTo>
                    <a:pt x="126" y="158"/>
                  </a:lnTo>
                  <a:lnTo>
                    <a:pt x="128" y="158"/>
                  </a:lnTo>
                  <a:lnTo>
                    <a:pt x="128" y="158"/>
                  </a:lnTo>
                  <a:lnTo>
                    <a:pt x="128" y="158"/>
                  </a:lnTo>
                  <a:lnTo>
                    <a:pt x="128" y="158"/>
                  </a:lnTo>
                  <a:lnTo>
                    <a:pt x="126" y="160"/>
                  </a:lnTo>
                  <a:lnTo>
                    <a:pt x="126" y="162"/>
                  </a:lnTo>
                  <a:lnTo>
                    <a:pt x="126" y="162"/>
                  </a:lnTo>
                  <a:lnTo>
                    <a:pt x="126" y="164"/>
                  </a:lnTo>
                  <a:lnTo>
                    <a:pt x="126" y="164"/>
                  </a:lnTo>
                  <a:lnTo>
                    <a:pt x="130" y="164"/>
                  </a:lnTo>
                  <a:lnTo>
                    <a:pt x="130" y="164"/>
                  </a:lnTo>
                  <a:lnTo>
                    <a:pt x="130" y="166"/>
                  </a:lnTo>
                  <a:lnTo>
                    <a:pt x="130" y="166"/>
                  </a:lnTo>
                  <a:lnTo>
                    <a:pt x="126" y="168"/>
                  </a:lnTo>
                  <a:lnTo>
                    <a:pt x="126" y="168"/>
                  </a:lnTo>
                  <a:lnTo>
                    <a:pt x="130" y="170"/>
                  </a:lnTo>
                  <a:lnTo>
                    <a:pt x="134" y="170"/>
                  </a:lnTo>
                  <a:lnTo>
                    <a:pt x="134" y="170"/>
                  </a:lnTo>
                  <a:lnTo>
                    <a:pt x="132" y="172"/>
                  </a:lnTo>
                  <a:lnTo>
                    <a:pt x="132" y="174"/>
                  </a:lnTo>
                  <a:lnTo>
                    <a:pt x="132" y="174"/>
                  </a:lnTo>
                  <a:lnTo>
                    <a:pt x="130" y="174"/>
                  </a:lnTo>
                  <a:lnTo>
                    <a:pt x="130" y="174"/>
                  </a:lnTo>
                  <a:lnTo>
                    <a:pt x="132" y="176"/>
                  </a:lnTo>
                  <a:lnTo>
                    <a:pt x="132" y="176"/>
                  </a:lnTo>
                  <a:lnTo>
                    <a:pt x="136" y="174"/>
                  </a:lnTo>
                  <a:lnTo>
                    <a:pt x="136" y="174"/>
                  </a:lnTo>
                  <a:lnTo>
                    <a:pt x="132" y="176"/>
                  </a:lnTo>
                  <a:lnTo>
                    <a:pt x="132" y="176"/>
                  </a:lnTo>
                  <a:lnTo>
                    <a:pt x="132" y="176"/>
                  </a:lnTo>
                  <a:lnTo>
                    <a:pt x="132" y="176"/>
                  </a:lnTo>
                  <a:lnTo>
                    <a:pt x="130" y="176"/>
                  </a:lnTo>
                  <a:lnTo>
                    <a:pt x="130" y="178"/>
                  </a:lnTo>
                  <a:lnTo>
                    <a:pt x="130" y="178"/>
                  </a:lnTo>
                  <a:lnTo>
                    <a:pt x="130" y="178"/>
                  </a:lnTo>
                  <a:lnTo>
                    <a:pt x="128" y="176"/>
                  </a:lnTo>
                  <a:lnTo>
                    <a:pt x="128" y="176"/>
                  </a:lnTo>
                  <a:lnTo>
                    <a:pt x="128" y="176"/>
                  </a:lnTo>
                  <a:lnTo>
                    <a:pt x="128" y="176"/>
                  </a:lnTo>
                  <a:lnTo>
                    <a:pt x="126" y="178"/>
                  </a:lnTo>
                  <a:lnTo>
                    <a:pt x="126" y="178"/>
                  </a:lnTo>
                  <a:lnTo>
                    <a:pt x="128" y="180"/>
                  </a:lnTo>
                  <a:lnTo>
                    <a:pt x="128" y="180"/>
                  </a:lnTo>
                  <a:lnTo>
                    <a:pt x="128" y="182"/>
                  </a:lnTo>
                  <a:lnTo>
                    <a:pt x="128" y="182"/>
                  </a:lnTo>
                  <a:lnTo>
                    <a:pt x="128" y="180"/>
                  </a:lnTo>
                  <a:lnTo>
                    <a:pt x="128" y="180"/>
                  </a:lnTo>
                  <a:lnTo>
                    <a:pt x="128" y="182"/>
                  </a:lnTo>
                  <a:lnTo>
                    <a:pt x="128" y="182"/>
                  </a:lnTo>
                  <a:lnTo>
                    <a:pt x="132" y="180"/>
                  </a:lnTo>
                  <a:lnTo>
                    <a:pt x="132" y="180"/>
                  </a:lnTo>
                  <a:lnTo>
                    <a:pt x="132" y="178"/>
                  </a:lnTo>
                  <a:lnTo>
                    <a:pt x="132" y="178"/>
                  </a:lnTo>
                  <a:lnTo>
                    <a:pt x="132" y="180"/>
                  </a:lnTo>
                  <a:lnTo>
                    <a:pt x="132" y="180"/>
                  </a:lnTo>
                  <a:lnTo>
                    <a:pt x="132" y="180"/>
                  </a:lnTo>
                  <a:lnTo>
                    <a:pt x="136" y="178"/>
                  </a:lnTo>
                  <a:lnTo>
                    <a:pt x="136" y="178"/>
                  </a:lnTo>
                  <a:lnTo>
                    <a:pt x="134" y="180"/>
                  </a:lnTo>
                  <a:lnTo>
                    <a:pt x="134" y="180"/>
                  </a:lnTo>
                  <a:lnTo>
                    <a:pt x="136" y="182"/>
                  </a:lnTo>
                  <a:lnTo>
                    <a:pt x="136" y="182"/>
                  </a:lnTo>
                  <a:lnTo>
                    <a:pt x="136" y="182"/>
                  </a:lnTo>
                  <a:lnTo>
                    <a:pt x="132" y="184"/>
                  </a:lnTo>
                  <a:lnTo>
                    <a:pt x="132" y="184"/>
                  </a:lnTo>
                  <a:lnTo>
                    <a:pt x="132" y="184"/>
                  </a:lnTo>
                  <a:lnTo>
                    <a:pt x="132" y="184"/>
                  </a:lnTo>
                  <a:lnTo>
                    <a:pt x="136" y="186"/>
                  </a:lnTo>
                  <a:lnTo>
                    <a:pt x="136" y="186"/>
                  </a:lnTo>
                  <a:lnTo>
                    <a:pt x="136" y="186"/>
                  </a:lnTo>
                  <a:lnTo>
                    <a:pt x="134" y="186"/>
                  </a:lnTo>
                  <a:lnTo>
                    <a:pt x="134" y="186"/>
                  </a:lnTo>
                  <a:lnTo>
                    <a:pt x="134" y="188"/>
                  </a:lnTo>
                  <a:lnTo>
                    <a:pt x="134" y="188"/>
                  </a:lnTo>
                  <a:lnTo>
                    <a:pt x="134" y="186"/>
                  </a:lnTo>
                  <a:lnTo>
                    <a:pt x="132" y="186"/>
                  </a:lnTo>
                  <a:lnTo>
                    <a:pt x="132" y="186"/>
                  </a:lnTo>
                  <a:lnTo>
                    <a:pt x="132" y="186"/>
                  </a:lnTo>
                  <a:lnTo>
                    <a:pt x="132" y="186"/>
                  </a:lnTo>
                  <a:lnTo>
                    <a:pt x="132" y="186"/>
                  </a:lnTo>
                  <a:lnTo>
                    <a:pt x="132" y="186"/>
                  </a:lnTo>
                  <a:lnTo>
                    <a:pt x="130" y="186"/>
                  </a:lnTo>
                  <a:lnTo>
                    <a:pt x="130" y="186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30" y="192"/>
                  </a:lnTo>
                  <a:lnTo>
                    <a:pt x="130" y="192"/>
                  </a:lnTo>
                  <a:lnTo>
                    <a:pt x="140" y="196"/>
                  </a:lnTo>
                  <a:lnTo>
                    <a:pt x="140" y="196"/>
                  </a:lnTo>
                  <a:lnTo>
                    <a:pt x="138" y="196"/>
                  </a:lnTo>
                  <a:lnTo>
                    <a:pt x="138" y="196"/>
                  </a:lnTo>
                  <a:lnTo>
                    <a:pt x="140" y="198"/>
                  </a:lnTo>
                  <a:lnTo>
                    <a:pt x="140" y="198"/>
                  </a:lnTo>
                  <a:lnTo>
                    <a:pt x="140" y="196"/>
                  </a:lnTo>
                  <a:lnTo>
                    <a:pt x="140" y="196"/>
                  </a:lnTo>
                  <a:lnTo>
                    <a:pt x="142" y="198"/>
                  </a:lnTo>
                  <a:lnTo>
                    <a:pt x="142" y="198"/>
                  </a:lnTo>
                  <a:lnTo>
                    <a:pt x="152" y="196"/>
                  </a:lnTo>
                  <a:lnTo>
                    <a:pt x="152" y="196"/>
                  </a:lnTo>
                  <a:lnTo>
                    <a:pt x="162" y="188"/>
                  </a:lnTo>
                  <a:lnTo>
                    <a:pt x="162" y="188"/>
                  </a:lnTo>
                  <a:lnTo>
                    <a:pt x="166" y="186"/>
                  </a:lnTo>
                  <a:lnTo>
                    <a:pt x="166" y="186"/>
                  </a:lnTo>
                  <a:lnTo>
                    <a:pt x="168" y="186"/>
                  </a:lnTo>
                  <a:lnTo>
                    <a:pt x="170" y="184"/>
                  </a:lnTo>
                  <a:lnTo>
                    <a:pt x="170" y="184"/>
                  </a:lnTo>
                  <a:lnTo>
                    <a:pt x="172" y="182"/>
                  </a:lnTo>
                  <a:lnTo>
                    <a:pt x="172" y="178"/>
                  </a:lnTo>
                  <a:lnTo>
                    <a:pt x="172" y="178"/>
                  </a:lnTo>
                  <a:lnTo>
                    <a:pt x="174" y="178"/>
                  </a:lnTo>
                  <a:lnTo>
                    <a:pt x="174" y="178"/>
                  </a:lnTo>
                  <a:lnTo>
                    <a:pt x="174" y="180"/>
                  </a:lnTo>
                  <a:lnTo>
                    <a:pt x="174" y="180"/>
                  </a:lnTo>
                  <a:lnTo>
                    <a:pt x="176" y="182"/>
                  </a:lnTo>
                  <a:lnTo>
                    <a:pt x="178" y="182"/>
                  </a:lnTo>
                  <a:lnTo>
                    <a:pt x="178" y="182"/>
                  </a:lnTo>
                  <a:lnTo>
                    <a:pt x="178" y="184"/>
                  </a:lnTo>
                  <a:lnTo>
                    <a:pt x="178" y="184"/>
                  </a:lnTo>
                  <a:lnTo>
                    <a:pt x="178" y="186"/>
                  </a:lnTo>
                  <a:lnTo>
                    <a:pt x="178" y="186"/>
                  </a:lnTo>
                  <a:lnTo>
                    <a:pt x="178" y="190"/>
                  </a:lnTo>
                  <a:lnTo>
                    <a:pt x="180" y="194"/>
                  </a:lnTo>
                  <a:lnTo>
                    <a:pt x="180" y="194"/>
                  </a:lnTo>
                  <a:lnTo>
                    <a:pt x="180" y="194"/>
                  </a:lnTo>
                  <a:lnTo>
                    <a:pt x="180" y="194"/>
                  </a:lnTo>
                  <a:lnTo>
                    <a:pt x="182" y="196"/>
                  </a:lnTo>
                  <a:lnTo>
                    <a:pt x="182" y="196"/>
                  </a:lnTo>
                  <a:lnTo>
                    <a:pt x="184" y="196"/>
                  </a:lnTo>
                  <a:lnTo>
                    <a:pt x="184" y="196"/>
                  </a:lnTo>
                  <a:lnTo>
                    <a:pt x="182" y="200"/>
                  </a:lnTo>
                  <a:lnTo>
                    <a:pt x="182" y="200"/>
                  </a:lnTo>
                  <a:lnTo>
                    <a:pt x="184" y="202"/>
                  </a:lnTo>
                  <a:lnTo>
                    <a:pt x="184" y="206"/>
                  </a:lnTo>
                  <a:lnTo>
                    <a:pt x="184" y="206"/>
                  </a:lnTo>
                  <a:lnTo>
                    <a:pt x="186" y="206"/>
                  </a:lnTo>
                  <a:lnTo>
                    <a:pt x="186" y="206"/>
                  </a:lnTo>
                  <a:lnTo>
                    <a:pt x="190" y="212"/>
                  </a:lnTo>
                  <a:lnTo>
                    <a:pt x="194" y="216"/>
                  </a:lnTo>
                  <a:lnTo>
                    <a:pt x="194" y="216"/>
                  </a:lnTo>
                  <a:lnTo>
                    <a:pt x="192" y="218"/>
                  </a:lnTo>
                  <a:lnTo>
                    <a:pt x="192" y="218"/>
                  </a:lnTo>
                  <a:lnTo>
                    <a:pt x="192" y="216"/>
                  </a:lnTo>
                  <a:lnTo>
                    <a:pt x="192" y="216"/>
                  </a:lnTo>
                  <a:lnTo>
                    <a:pt x="192" y="218"/>
                  </a:lnTo>
                  <a:lnTo>
                    <a:pt x="192" y="218"/>
                  </a:lnTo>
                  <a:lnTo>
                    <a:pt x="190" y="220"/>
                  </a:lnTo>
                  <a:lnTo>
                    <a:pt x="190" y="220"/>
                  </a:lnTo>
                  <a:lnTo>
                    <a:pt x="194" y="226"/>
                  </a:lnTo>
                  <a:lnTo>
                    <a:pt x="194" y="226"/>
                  </a:lnTo>
                  <a:lnTo>
                    <a:pt x="192" y="230"/>
                  </a:lnTo>
                  <a:lnTo>
                    <a:pt x="192" y="230"/>
                  </a:lnTo>
                  <a:lnTo>
                    <a:pt x="198" y="230"/>
                  </a:lnTo>
                  <a:lnTo>
                    <a:pt x="204" y="230"/>
                  </a:lnTo>
                  <a:lnTo>
                    <a:pt x="204" y="230"/>
                  </a:lnTo>
                  <a:lnTo>
                    <a:pt x="204" y="228"/>
                  </a:lnTo>
                  <a:lnTo>
                    <a:pt x="204" y="228"/>
                  </a:lnTo>
                  <a:lnTo>
                    <a:pt x="206" y="228"/>
                  </a:lnTo>
                  <a:lnTo>
                    <a:pt x="204" y="226"/>
                  </a:lnTo>
                  <a:lnTo>
                    <a:pt x="204" y="226"/>
                  </a:lnTo>
                  <a:lnTo>
                    <a:pt x="206" y="224"/>
                  </a:lnTo>
                  <a:lnTo>
                    <a:pt x="208" y="222"/>
                  </a:lnTo>
                  <a:lnTo>
                    <a:pt x="208" y="222"/>
                  </a:lnTo>
                  <a:lnTo>
                    <a:pt x="208" y="222"/>
                  </a:lnTo>
                  <a:lnTo>
                    <a:pt x="208" y="222"/>
                  </a:lnTo>
                  <a:lnTo>
                    <a:pt x="208" y="220"/>
                  </a:lnTo>
                  <a:lnTo>
                    <a:pt x="208" y="220"/>
                  </a:lnTo>
                  <a:lnTo>
                    <a:pt x="216" y="220"/>
                  </a:lnTo>
                  <a:lnTo>
                    <a:pt x="216" y="220"/>
                  </a:lnTo>
                  <a:lnTo>
                    <a:pt x="218" y="222"/>
                  </a:lnTo>
                  <a:lnTo>
                    <a:pt x="218" y="222"/>
                  </a:lnTo>
                  <a:lnTo>
                    <a:pt x="218" y="222"/>
                  </a:lnTo>
                  <a:lnTo>
                    <a:pt x="218" y="222"/>
                  </a:lnTo>
                  <a:lnTo>
                    <a:pt x="224" y="212"/>
                  </a:lnTo>
                  <a:lnTo>
                    <a:pt x="224" y="212"/>
                  </a:lnTo>
                  <a:lnTo>
                    <a:pt x="224" y="208"/>
                  </a:lnTo>
                  <a:lnTo>
                    <a:pt x="224" y="208"/>
                  </a:lnTo>
                  <a:lnTo>
                    <a:pt x="226" y="204"/>
                  </a:lnTo>
                  <a:lnTo>
                    <a:pt x="226" y="204"/>
                  </a:lnTo>
                  <a:lnTo>
                    <a:pt x="226" y="202"/>
                  </a:lnTo>
                  <a:lnTo>
                    <a:pt x="226" y="202"/>
                  </a:lnTo>
                  <a:lnTo>
                    <a:pt x="224" y="202"/>
                  </a:lnTo>
                  <a:lnTo>
                    <a:pt x="224" y="198"/>
                  </a:lnTo>
                  <a:lnTo>
                    <a:pt x="226" y="198"/>
                  </a:lnTo>
                  <a:lnTo>
                    <a:pt x="226" y="198"/>
                  </a:lnTo>
                  <a:lnTo>
                    <a:pt x="228" y="196"/>
                  </a:lnTo>
                  <a:lnTo>
                    <a:pt x="226" y="194"/>
                  </a:lnTo>
                  <a:lnTo>
                    <a:pt x="224" y="190"/>
                  </a:lnTo>
                  <a:lnTo>
                    <a:pt x="224" y="190"/>
                  </a:lnTo>
                  <a:lnTo>
                    <a:pt x="230" y="190"/>
                  </a:lnTo>
                  <a:lnTo>
                    <a:pt x="230" y="190"/>
                  </a:lnTo>
                  <a:lnTo>
                    <a:pt x="230" y="188"/>
                  </a:lnTo>
                  <a:lnTo>
                    <a:pt x="230" y="188"/>
                  </a:lnTo>
                  <a:lnTo>
                    <a:pt x="232" y="188"/>
                  </a:lnTo>
                  <a:lnTo>
                    <a:pt x="234" y="186"/>
                  </a:lnTo>
                  <a:lnTo>
                    <a:pt x="234" y="184"/>
                  </a:lnTo>
                  <a:lnTo>
                    <a:pt x="236" y="184"/>
                  </a:lnTo>
                  <a:lnTo>
                    <a:pt x="236" y="186"/>
                  </a:lnTo>
                  <a:lnTo>
                    <a:pt x="236" y="186"/>
                  </a:lnTo>
                  <a:lnTo>
                    <a:pt x="236" y="186"/>
                  </a:lnTo>
                  <a:lnTo>
                    <a:pt x="236" y="186"/>
                  </a:lnTo>
                  <a:lnTo>
                    <a:pt x="238" y="186"/>
                  </a:lnTo>
                  <a:lnTo>
                    <a:pt x="238" y="186"/>
                  </a:lnTo>
                  <a:lnTo>
                    <a:pt x="238" y="184"/>
                  </a:lnTo>
                  <a:lnTo>
                    <a:pt x="240" y="182"/>
                  </a:lnTo>
                  <a:lnTo>
                    <a:pt x="240" y="182"/>
                  </a:lnTo>
                  <a:lnTo>
                    <a:pt x="240" y="180"/>
                  </a:lnTo>
                  <a:lnTo>
                    <a:pt x="240" y="180"/>
                  </a:lnTo>
                  <a:lnTo>
                    <a:pt x="242" y="180"/>
                  </a:lnTo>
                  <a:lnTo>
                    <a:pt x="242" y="180"/>
                  </a:lnTo>
                  <a:lnTo>
                    <a:pt x="242" y="180"/>
                  </a:lnTo>
                  <a:lnTo>
                    <a:pt x="242" y="180"/>
                  </a:lnTo>
                  <a:lnTo>
                    <a:pt x="242" y="180"/>
                  </a:lnTo>
                  <a:lnTo>
                    <a:pt x="242" y="180"/>
                  </a:lnTo>
                  <a:lnTo>
                    <a:pt x="242" y="180"/>
                  </a:lnTo>
                  <a:lnTo>
                    <a:pt x="242" y="180"/>
                  </a:lnTo>
                  <a:lnTo>
                    <a:pt x="238" y="180"/>
                  </a:lnTo>
                  <a:lnTo>
                    <a:pt x="232" y="182"/>
                  </a:lnTo>
                  <a:lnTo>
                    <a:pt x="232" y="182"/>
                  </a:lnTo>
                  <a:lnTo>
                    <a:pt x="228" y="180"/>
                  </a:lnTo>
                  <a:lnTo>
                    <a:pt x="226" y="178"/>
                  </a:lnTo>
                  <a:lnTo>
                    <a:pt x="224" y="178"/>
                  </a:lnTo>
                  <a:lnTo>
                    <a:pt x="224" y="178"/>
                  </a:lnTo>
                  <a:lnTo>
                    <a:pt x="224" y="178"/>
                  </a:lnTo>
                  <a:lnTo>
                    <a:pt x="224" y="178"/>
                  </a:lnTo>
                  <a:lnTo>
                    <a:pt x="224" y="178"/>
                  </a:lnTo>
                  <a:lnTo>
                    <a:pt x="224" y="178"/>
                  </a:lnTo>
                  <a:lnTo>
                    <a:pt x="224" y="178"/>
                  </a:lnTo>
                  <a:lnTo>
                    <a:pt x="226" y="178"/>
                  </a:lnTo>
                  <a:lnTo>
                    <a:pt x="226" y="178"/>
                  </a:lnTo>
                  <a:lnTo>
                    <a:pt x="230" y="178"/>
                  </a:lnTo>
                  <a:lnTo>
                    <a:pt x="236" y="180"/>
                  </a:lnTo>
                  <a:lnTo>
                    <a:pt x="236" y="180"/>
                  </a:lnTo>
                  <a:lnTo>
                    <a:pt x="238" y="180"/>
                  </a:lnTo>
                  <a:lnTo>
                    <a:pt x="242" y="178"/>
                  </a:lnTo>
                  <a:lnTo>
                    <a:pt x="246" y="176"/>
                  </a:lnTo>
                  <a:lnTo>
                    <a:pt x="246" y="176"/>
                  </a:lnTo>
                  <a:lnTo>
                    <a:pt x="246" y="176"/>
                  </a:lnTo>
                  <a:lnTo>
                    <a:pt x="246" y="172"/>
                  </a:lnTo>
                  <a:lnTo>
                    <a:pt x="244" y="170"/>
                  </a:lnTo>
                  <a:lnTo>
                    <a:pt x="244" y="170"/>
                  </a:lnTo>
                  <a:lnTo>
                    <a:pt x="240" y="168"/>
                  </a:lnTo>
                  <a:lnTo>
                    <a:pt x="238" y="164"/>
                  </a:lnTo>
                  <a:lnTo>
                    <a:pt x="238" y="164"/>
                  </a:lnTo>
                  <a:lnTo>
                    <a:pt x="236" y="164"/>
                  </a:lnTo>
                  <a:lnTo>
                    <a:pt x="236" y="164"/>
                  </a:lnTo>
                  <a:lnTo>
                    <a:pt x="232" y="164"/>
                  </a:lnTo>
                  <a:lnTo>
                    <a:pt x="232" y="164"/>
                  </a:lnTo>
                  <a:lnTo>
                    <a:pt x="232" y="162"/>
                  </a:lnTo>
                  <a:lnTo>
                    <a:pt x="232" y="162"/>
                  </a:lnTo>
                  <a:lnTo>
                    <a:pt x="230" y="158"/>
                  </a:lnTo>
                  <a:lnTo>
                    <a:pt x="230" y="150"/>
                  </a:lnTo>
                  <a:lnTo>
                    <a:pt x="230" y="150"/>
                  </a:lnTo>
                  <a:lnTo>
                    <a:pt x="232" y="150"/>
                  </a:lnTo>
                  <a:lnTo>
                    <a:pt x="232" y="150"/>
                  </a:lnTo>
                  <a:lnTo>
                    <a:pt x="232" y="144"/>
                  </a:lnTo>
                  <a:lnTo>
                    <a:pt x="232" y="140"/>
                  </a:lnTo>
                  <a:lnTo>
                    <a:pt x="232" y="140"/>
                  </a:lnTo>
                  <a:lnTo>
                    <a:pt x="236" y="142"/>
                  </a:lnTo>
                  <a:lnTo>
                    <a:pt x="236" y="142"/>
                  </a:lnTo>
                  <a:lnTo>
                    <a:pt x="238" y="138"/>
                  </a:lnTo>
                  <a:lnTo>
                    <a:pt x="238" y="138"/>
                  </a:lnTo>
                  <a:lnTo>
                    <a:pt x="236" y="136"/>
                  </a:lnTo>
                  <a:lnTo>
                    <a:pt x="240" y="136"/>
                  </a:lnTo>
                  <a:lnTo>
                    <a:pt x="240" y="136"/>
                  </a:lnTo>
                  <a:lnTo>
                    <a:pt x="244" y="132"/>
                  </a:lnTo>
                  <a:lnTo>
                    <a:pt x="246" y="130"/>
                  </a:lnTo>
                  <a:lnTo>
                    <a:pt x="246" y="130"/>
                  </a:lnTo>
                  <a:lnTo>
                    <a:pt x="248" y="128"/>
                  </a:lnTo>
                  <a:lnTo>
                    <a:pt x="250" y="126"/>
                  </a:lnTo>
                  <a:lnTo>
                    <a:pt x="250" y="126"/>
                  </a:lnTo>
                  <a:lnTo>
                    <a:pt x="252" y="128"/>
                  </a:lnTo>
                  <a:lnTo>
                    <a:pt x="252" y="128"/>
                  </a:lnTo>
                  <a:lnTo>
                    <a:pt x="262" y="122"/>
                  </a:lnTo>
                  <a:lnTo>
                    <a:pt x="262" y="122"/>
                  </a:lnTo>
                  <a:lnTo>
                    <a:pt x="264" y="118"/>
                  </a:lnTo>
                  <a:lnTo>
                    <a:pt x="266" y="114"/>
                  </a:lnTo>
                  <a:lnTo>
                    <a:pt x="266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4" y="110"/>
                  </a:lnTo>
                  <a:lnTo>
                    <a:pt x="264" y="110"/>
                  </a:lnTo>
                  <a:lnTo>
                    <a:pt x="262" y="108"/>
                  </a:lnTo>
                  <a:lnTo>
                    <a:pt x="262" y="108"/>
                  </a:lnTo>
                  <a:lnTo>
                    <a:pt x="268" y="104"/>
                  </a:lnTo>
                  <a:lnTo>
                    <a:pt x="268" y="104"/>
                  </a:lnTo>
                  <a:lnTo>
                    <a:pt x="268" y="104"/>
                  </a:lnTo>
                  <a:lnTo>
                    <a:pt x="266" y="102"/>
                  </a:lnTo>
                  <a:lnTo>
                    <a:pt x="266" y="102"/>
                  </a:lnTo>
                  <a:lnTo>
                    <a:pt x="268" y="100"/>
                  </a:lnTo>
                  <a:lnTo>
                    <a:pt x="272" y="100"/>
                  </a:lnTo>
                  <a:lnTo>
                    <a:pt x="272" y="100"/>
                  </a:lnTo>
                  <a:lnTo>
                    <a:pt x="274" y="96"/>
                  </a:lnTo>
                  <a:lnTo>
                    <a:pt x="278" y="92"/>
                  </a:lnTo>
                  <a:lnTo>
                    <a:pt x="278" y="92"/>
                  </a:lnTo>
                  <a:lnTo>
                    <a:pt x="282" y="94"/>
                  </a:lnTo>
                  <a:lnTo>
                    <a:pt x="282" y="94"/>
                  </a:lnTo>
                  <a:lnTo>
                    <a:pt x="292" y="94"/>
                  </a:lnTo>
                  <a:lnTo>
                    <a:pt x="292" y="94"/>
                  </a:lnTo>
                  <a:lnTo>
                    <a:pt x="294" y="96"/>
                  </a:lnTo>
                  <a:lnTo>
                    <a:pt x="298" y="98"/>
                  </a:lnTo>
                  <a:lnTo>
                    <a:pt x="298" y="98"/>
                  </a:lnTo>
                  <a:lnTo>
                    <a:pt x="300" y="98"/>
                  </a:lnTo>
                  <a:lnTo>
                    <a:pt x="300" y="98"/>
                  </a:lnTo>
                  <a:lnTo>
                    <a:pt x="300" y="104"/>
                  </a:lnTo>
                  <a:lnTo>
                    <a:pt x="300" y="104"/>
                  </a:lnTo>
                  <a:lnTo>
                    <a:pt x="300" y="106"/>
                  </a:lnTo>
                  <a:lnTo>
                    <a:pt x="300" y="106"/>
                  </a:lnTo>
                  <a:lnTo>
                    <a:pt x="300" y="108"/>
                  </a:lnTo>
                  <a:lnTo>
                    <a:pt x="300" y="108"/>
                  </a:lnTo>
                  <a:lnTo>
                    <a:pt x="298" y="108"/>
                  </a:lnTo>
                  <a:lnTo>
                    <a:pt x="298" y="108"/>
                  </a:lnTo>
                  <a:lnTo>
                    <a:pt x="288" y="116"/>
                  </a:lnTo>
                  <a:lnTo>
                    <a:pt x="280" y="124"/>
                  </a:lnTo>
                  <a:lnTo>
                    <a:pt x="278" y="124"/>
                  </a:lnTo>
                  <a:lnTo>
                    <a:pt x="278" y="124"/>
                  </a:lnTo>
                  <a:lnTo>
                    <a:pt x="278" y="122"/>
                  </a:lnTo>
                  <a:lnTo>
                    <a:pt x="278" y="122"/>
                  </a:lnTo>
                  <a:lnTo>
                    <a:pt x="278" y="122"/>
                  </a:lnTo>
                  <a:lnTo>
                    <a:pt x="276" y="126"/>
                  </a:lnTo>
                  <a:lnTo>
                    <a:pt x="274" y="128"/>
                  </a:lnTo>
                  <a:lnTo>
                    <a:pt x="272" y="130"/>
                  </a:lnTo>
                  <a:lnTo>
                    <a:pt x="272" y="130"/>
                  </a:lnTo>
                  <a:lnTo>
                    <a:pt x="268" y="130"/>
                  </a:lnTo>
                  <a:lnTo>
                    <a:pt x="268" y="130"/>
                  </a:lnTo>
                  <a:lnTo>
                    <a:pt x="268" y="132"/>
                  </a:lnTo>
                  <a:lnTo>
                    <a:pt x="268" y="132"/>
                  </a:lnTo>
                  <a:lnTo>
                    <a:pt x="266" y="136"/>
                  </a:lnTo>
                  <a:lnTo>
                    <a:pt x="264" y="140"/>
                  </a:lnTo>
                  <a:lnTo>
                    <a:pt x="264" y="140"/>
                  </a:lnTo>
                  <a:lnTo>
                    <a:pt x="266" y="142"/>
                  </a:lnTo>
                  <a:lnTo>
                    <a:pt x="266" y="142"/>
                  </a:lnTo>
                  <a:lnTo>
                    <a:pt x="266" y="148"/>
                  </a:lnTo>
                  <a:lnTo>
                    <a:pt x="266" y="148"/>
                  </a:lnTo>
                  <a:lnTo>
                    <a:pt x="268" y="152"/>
                  </a:lnTo>
                  <a:lnTo>
                    <a:pt x="268" y="152"/>
                  </a:lnTo>
                  <a:lnTo>
                    <a:pt x="268" y="156"/>
                  </a:lnTo>
                  <a:lnTo>
                    <a:pt x="268" y="156"/>
                  </a:lnTo>
                  <a:lnTo>
                    <a:pt x="268" y="162"/>
                  </a:lnTo>
                  <a:lnTo>
                    <a:pt x="270" y="166"/>
                  </a:lnTo>
                  <a:lnTo>
                    <a:pt x="272" y="166"/>
                  </a:lnTo>
                  <a:lnTo>
                    <a:pt x="272" y="166"/>
                  </a:lnTo>
                  <a:lnTo>
                    <a:pt x="274" y="168"/>
                  </a:lnTo>
                  <a:lnTo>
                    <a:pt x="276" y="168"/>
                  </a:lnTo>
                  <a:lnTo>
                    <a:pt x="276" y="170"/>
                  </a:lnTo>
                  <a:lnTo>
                    <a:pt x="276" y="170"/>
                  </a:lnTo>
                  <a:lnTo>
                    <a:pt x="280" y="170"/>
                  </a:lnTo>
                  <a:lnTo>
                    <a:pt x="280" y="170"/>
                  </a:lnTo>
                  <a:lnTo>
                    <a:pt x="280" y="172"/>
                  </a:lnTo>
                  <a:lnTo>
                    <a:pt x="280" y="172"/>
                  </a:lnTo>
                  <a:lnTo>
                    <a:pt x="282" y="174"/>
                  </a:lnTo>
                  <a:lnTo>
                    <a:pt x="282" y="174"/>
                  </a:lnTo>
                  <a:lnTo>
                    <a:pt x="286" y="174"/>
                  </a:lnTo>
                  <a:lnTo>
                    <a:pt x="290" y="172"/>
                  </a:lnTo>
                  <a:lnTo>
                    <a:pt x="290" y="174"/>
                  </a:lnTo>
                  <a:lnTo>
                    <a:pt x="290" y="174"/>
                  </a:lnTo>
                  <a:lnTo>
                    <a:pt x="294" y="174"/>
                  </a:lnTo>
                  <a:lnTo>
                    <a:pt x="294" y="174"/>
                  </a:lnTo>
                  <a:lnTo>
                    <a:pt x="298" y="170"/>
                  </a:lnTo>
                  <a:lnTo>
                    <a:pt x="298" y="170"/>
                  </a:lnTo>
                  <a:lnTo>
                    <a:pt x="298" y="172"/>
                  </a:lnTo>
                  <a:lnTo>
                    <a:pt x="298" y="172"/>
                  </a:lnTo>
                  <a:lnTo>
                    <a:pt x="300" y="170"/>
                  </a:lnTo>
                  <a:lnTo>
                    <a:pt x="302" y="168"/>
                  </a:lnTo>
                  <a:lnTo>
                    <a:pt x="302" y="168"/>
                  </a:lnTo>
                  <a:lnTo>
                    <a:pt x="306" y="170"/>
                  </a:lnTo>
                  <a:lnTo>
                    <a:pt x="306" y="170"/>
                  </a:lnTo>
                  <a:lnTo>
                    <a:pt x="306" y="170"/>
                  </a:lnTo>
                  <a:lnTo>
                    <a:pt x="308" y="168"/>
                  </a:lnTo>
                  <a:lnTo>
                    <a:pt x="310" y="168"/>
                  </a:lnTo>
                  <a:lnTo>
                    <a:pt x="310" y="168"/>
                  </a:lnTo>
                  <a:lnTo>
                    <a:pt x="312" y="166"/>
                  </a:lnTo>
                  <a:lnTo>
                    <a:pt x="312" y="166"/>
                  </a:lnTo>
                  <a:lnTo>
                    <a:pt x="312" y="166"/>
                  </a:lnTo>
                  <a:lnTo>
                    <a:pt x="314" y="168"/>
                  </a:lnTo>
                  <a:lnTo>
                    <a:pt x="314" y="168"/>
                  </a:lnTo>
                  <a:lnTo>
                    <a:pt x="316" y="166"/>
                  </a:lnTo>
                  <a:lnTo>
                    <a:pt x="316" y="166"/>
                  </a:lnTo>
                  <a:lnTo>
                    <a:pt x="318" y="168"/>
                  </a:lnTo>
                  <a:lnTo>
                    <a:pt x="318" y="168"/>
                  </a:lnTo>
                  <a:lnTo>
                    <a:pt x="322" y="166"/>
                  </a:lnTo>
                  <a:lnTo>
                    <a:pt x="328" y="164"/>
                  </a:lnTo>
                  <a:lnTo>
                    <a:pt x="328" y="164"/>
                  </a:lnTo>
                  <a:lnTo>
                    <a:pt x="328" y="164"/>
                  </a:lnTo>
                  <a:lnTo>
                    <a:pt x="328" y="164"/>
                  </a:lnTo>
                  <a:lnTo>
                    <a:pt x="328" y="164"/>
                  </a:lnTo>
                  <a:lnTo>
                    <a:pt x="328" y="166"/>
                  </a:lnTo>
                  <a:lnTo>
                    <a:pt x="328" y="166"/>
                  </a:lnTo>
                  <a:lnTo>
                    <a:pt x="332" y="168"/>
                  </a:lnTo>
                  <a:lnTo>
                    <a:pt x="336" y="170"/>
                  </a:lnTo>
                  <a:lnTo>
                    <a:pt x="338" y="170"/>
                  </a:lnTo>
                  <a:lnTo>
                    <a:pt x="342" y="174"/>
                  </a:lnTo>
                  <a:lnTo>
                    <a:pt x="342" y="174"/>
                  </a:lnTo>
                  <a:lnTo>
                    <a:pt x="340" y="174"/>
                  </a:lnTo>
                  <a:lnTo>
                    <a:pt x="340" y="174"/>
                  </a:lnTo>
                  <a:lnTo>
                    <a:pt x="334" y="172"/>
                  </a:lnTo>
                  <a:lnTo>
                    <a:pt x="334" y="172"/>
                  </a:lnTo>
                  <a:lnTo>
                    <a:pt x="332" y="174"/>
                  </a:lnTo>
                  <a:lnTo>
                    <a:pt x="330" y="176"/>
                  </a:lnTo>
                  <a:lnTo>
                    <a:pt x="330" y="176"/>
                  </a:lnTo>
                  <a:lnTo>
                    <a:pt x="328" y="174"/>
                  </a:lnTo>
                  <a:lnTo>
                    <a:pt x="328" y="174"/>
                  </a:lnTo>
                  <a:lnTo>
                    <a:pt x="328" y="176"/>
                  </a:lnTo>
                  <a:lnTo>
                    <a:pt x="328" y="176"/>
                  </a:lnTo>
                  <a:lnTo>
                    <a:pt x="326" y="176"/>
                  </a:lnTo>
                  <a:lnTo>
                    <a:pt x="324" y="176"/>
                  </a:lnTo>
                  <a:lnTo>
                    <a:pt x="324" y="176"/>
                  </a:lnTo>
                  <a:lnTo>
                    <a:pt x="324" y="176"/>
                  </a:lnTo>
                  <a:lnTo>
                    <a:pt x="324" y="176"/>
                  </a:lnTo>
                  <a:lnTo>
                    <a:pt x="324" y="176"/>
                  </a:lnTo>
                  <a:lnTo>
                    <a:pt x="324" y="176"/>
                  </a:lnTo>
                  <a:lnTo>
                    <a:pt x="324" y="178"/>
                  </a:lnTo>
                  <a:lnTo>
                    <a:pt x="326" y="180"/>
                  </a:lnTo>
                  <a:lnTo>
                    <a:pt x="326" y="180"/>
                  </a:lnTo>
                  <a:lnTo>
                    <a:pt x="324" y="178"/>
                  </a:lnTo>
                  <a:lnTo>
                    <a:pt x="324" y="178"/>
                  </a:lnTo>
                  <a:lnTo>
                    <a:pt x="324" y="180"/>
                  </a:lnTo>
                  <a:lnTo>
                    <a:pt x="322" y="180"/>
                  </a:lnTo>
                  <a:lnTo>
                    <a:pt x="322" y="180"/>
                  </a:lnTo>
                  <a:lnTo>
                    <a:pt x="308" y="178"/>
                  </a:lnTo>
                  <a:lnTo>
                    <a:pt x="308" y="178"/>
                  </a:lnTo>
                  <a:lnTo>
                    <a:pt x="304" y="178"/>
                  </a:lnTo>
                  <a:lnTo>
                    <a:pt x="302" y="178"/>
                  </a:lnTo>
                  <a:lnTo>
                    <a:pt x="302" y="178"/>
                  </a:lnTo>
                  <a:lnTo>
                    <a:pt x="300" y="180"/>
                  </a:lnTo>
                  <a:lnTo>
                    <a:pt x="300" y="180"/>
                  </a:lnTo>
                  <a:lnTo>
                    <a:pt x="296" y="178"/>
                  </a:lnTo>
                  <a:lnTo>
                    <a:pt x="296" y="178"/>
                  </a:lnTo>
                  <a:lnTo>
                    <a:pt x="296" y="180"/>
                  </a:lnTo>
                  <a:lnTo>
                    <a:pt x="296" y="180"/>
                  </a:lnTo>
                  <a:lnTo>
                    <a:pt x="292" y="180"/>
                  </a:lnTo>
                  <a:lnTo>
                    <a:pt x="292" y="180"/>
                  </a:lnTo>
                  <a:lnTo>
                    <a:pt x="290" y="182"/>
                  </a:lnTo>
                  <a:lnTo>
                    <a:pt x="284" y="184"/>
                  </a:lnTo>
                  <a:lnTo>
                    <a:pt x="284" y="184"/>
                  </a:lnTo>
                  <a:lnTo>
                    <a:pt x="284" y="184"/>
                  </a:lnTo>
                  <a:lnTo>
                    <a:pt x="284" y="186"/>
                  </a:lnTo>
                  <a:lnTo>
                    <a:pt x="284" y="186"/>
                  </a:lnTo>
                  <a:lnTo>
                    <a:pt x="286" y="190"/>
                  </a:lnTo>
                  <a:lnTo>
                    <a:pt x="286" y="190"/>
                  </a:lnTo>
                  <a:lnTo>
                    <a:pt x="286" y="190"/>
                  </a:lnTo>
                  <a:lnTo>
                    <a:pt x="286" y="190"/>
                  </a:lnTo>
                  <a:lnTo>
                    <a:pt x="286" y="194"/>
                  </a:lnTo>
                  <a:lnTo>
                    <a:pt x="286" y="194"/>
                  </a:lnTo>
                  <a:lnTo>
                    <a:pt x="290" y="196"/>
                  </a:lnTo>
                  <a:lnTo>
                    <a:pt x="290" y="196"/>
                  </a:lnTo>
                  <a:lnTo>
                    <a:pt x="292" y="194"/>
                  </a:lnTo>
                  <a:lnTo>
                    <a:pt x="292" y="194"/>
                  </a:lnTo>
                  <a:lnTo>
                    <a:pt x="294" y="194"/>
                  </a:lnTo>
                  <a:lnTo>
                    <a:pt x="294" y="194"/>
                  </a:lnTo>
                  <a:lnTo>
                    <a:pt x="292" y="200"/>
                  </a:lnTo>
                  <a:lnTo>
                    <a:pt x="292" y="208"/>
                  </a:lnTo>
                  <a:lnTo>
                    <a:pt x="292" y="208"/>
                  </a:lnTo>
                  <a:lnTo>
                    <a:pt x="290" y="210"/>
                  </a:lnTo>
                  <a:lnTo>
                    <a:pt x="288" y="212"/>
                  </a:lnTo>
                  <a:lnTo>
                    <a:pt x="286" y="212"/>
                  </a:lnTo>
                  <a:lnTo>
                    <a:pt x="282" y="210"/>
                  </a:lnTo>
                  <a:lnTo>
                    <a:pt x="282" y="210"/>
                  </a:lnTo>
                  <a:lnTo>
                    <a:pt x="282" y="206"/>
                  </a:lnTo>
                  <a:lnTo>
                    <a:pt x="282" y="206"/>
                  </a:lnTo>
                  <a:lnTo>
                    <a:pt x="278" y="204"/>
                  </a:lnTo>
                  <a:lnTo>
                    <a:pt x="278" y="202"/>
                  </a:lnTo>
                  <a:lnTo>
                    <a:pt x="278" y="202"/>
                  </a:lnTo>
                  <a:lnTo>
                    <a:pt x="270" y="204"/>
                  </a:lnTo>
                  <a:lnTo>
                    <a:pt x="270" y="204"/>
                  </a:lnTo>
                  <a:lnTo>
                    <a:pt x="266" y="208"/>
                  </a:lnTo>
                  <a:lnTo>
                    <a:pt x="266" y="208"/>
                  </a:lnTo>
                  <a:lnTo>
                    <a:pt x="266" y="212"/>
                  </a:lnTo>
                  <a:lnTo>
                    <a:pt x="266" y="212"/>
                  </a:lnTo>
                  <a:lnTo>
                    <a:pt x="264" y="214"/>
                  </a:lnTo>
                  <a:lnTo>
                    <a:pt x="264" y="214"/>
                  </a:lnTo>
                  <a:lnTo>
                    <a:pt x="262" y="218"/>
                  </a:lnTo>
                  <a:lnTo>
                    <a:pt x="264" y="224"/>
                  </a:lnTo>
                  <a:lnTo>
                    <a:pt x="266" y="230"/>
                  </a:lnTo>
                  <a:lnTo>
                    <a:pt x="266" y="230"/>
                  </a:lnTo>
                  <a:lnTo>
                    <a:pt x="266" y="232"/>
                  </a:lnTo>
                  <a:lnTo>
                    <a:pt x="266" y="232"/>
                  </a:lnTo>
                  <a:lnTo>
                    <a:pt x="264" y="232"/>
                  </a:lnTo>
                  <a:lnTo>
                    <a:pt x="264" y="232"/>
                  </a:lnTo>
                  <a:lnTo>
                    <a:pt x="266" y="234"/>
                  </a:lnTo>
                  <a:lnTo>
                    <a:pt x="266" y="234"/>
                  </a:lnTo>
                  <a:lnTo>
                    <a:pt x="260" y="236"/>
                  </a:lnTo>
                  <a:lnTo>
                    <a:pt x="254" y="234"/>
                  </a:lnTo>
                  <a:lnTo>
                    <a:pt x="254" y="234"/>
                  </a:lnTo>
                  <a:lnTo>
                    <a:pt x="254" y="240"/>
                  </a:lnTo>
                  <a:lnTo>
                    <a:pt x="254" y="240"/>
                  </a:lnTo>
                  <a:lnTo>
                    <a:pt x="248" y="242"/>
                  </a:lnTo>
                  <a:lnTo>
                    <a:pt x="246" y="242"/>
                  </a:lnTo>
                  <a:lnTo>
                    <a:pt x="242" y="242"/>
                  </a:lnTo>
                  <a:lnTo>
                    <a:pt x="242" y="242"/>
                  </a:lnTo>
                  <a:lnTo>
                    <a:pt x="240" y="238"/>
                  </a:lnTo>
                  <a:lnTo>
                    <a:pt x="240" y="238"/>
                  </a:lnTo>
                  <a:lnTo>
                    <a:pt x="240" y="238"/>
                  </a:lnTo>
                  <a:lnTo>
                    <a:pt x="238" y="238"/>
                  </a:lnTo>
                  <a:lnTo>
                    <a:pt x="232" y="238"/>
                  </a:lnTo>
                  <a:lnTo>
                    <a:pt x="232" y="238"/>
                  </a:lnTo>
                  <a:lnTo>
                    <a:pt x="220" y="244"/>
                  </a:lnTo>
                  <a:lnTo>
                    <a:pt x="214" y="246"/>
                  </a:lnTo>
                  <a:lnTo>
                    <a:pt x="208" y="246"/>
                  </a:lnTo>
                  <a:lnTo>
                    <a:pt x="208" y="246"/>
                  </a:lnTo>
                  <a:lnTo>
                    <a:pt x="208" y="252"/>
                  </a:lnTo>
                  <a:lnTo>
                    <a:pt x="208" y="252"/>
                  </a:lnTo>
                  <a:lnTo>
                    <a:pt x="202" y="248"/>
                  </a:lnTo>
                  <a:lnTo>
                    <a:pt x="202" y="248"/>
                  </a:lnTo>
                  <a:lnTo>
                    <a:pt x="202" y="246"/>
                  </a:lnTo>
                  <a:lnTo>
                    <a:pt x="202" y="246"/>
                  </a:lnTo>
                  <a:lnTo>
                    <a:pt x="198" y="244"/>
                  </a:lnTo>
                  <a:lnTo>
                    <a:pt x="196" y="244"/>
                  </a:lnTo>
                  <a:lnTo>
                    <a:pt x="194" y="242"/>
                  </a:lnTo>
                  <a:lnTo>
                    <a:pt x="194" y="242"/>
                  </a:lnTo>
                  <a:lnTo>
                    <a:pt x="188" y="244"/>
                  </a:lnTo>
                  <a:lnTo>
                    <a:pt x="182" y="248"/>
                  </a:lnTo>
                  <a:lnTo>
                    <a:pt x="180" y="248"/>
                  </a:lnTo>
                  <a:lnTo>
                    <a:pt x="180" y="248"/>
                  </a:lnTo>
                  <a:lnTo>
                    <a:pt x="178" y="246"/>
                  </a:lnTo>
                  <a:lnTo>
                    <a:pt x="178" y="246"/>
                  </a:lnTo>
                  <a:lnTo>
                    <a:pt x="178" y="246"/>
                  </a:lnTo>
                  <a:lnTo>
                    <a:pt x="176" y="246"/>
                  </a:lnTo>
                  <a:lnTo>
                    <a:pt x="176" y="246"/>
                  </a:lnTo>
                  <a:lnTo>
                    <a:pt x="176" y="246"/>
                  </a:lnTo>
                  <a:lnTo>
                    <a:pt x="176" y="246"/>
                  </a:lnTo>
                  <a:lnTo>
                    <a:pt x="178" y="244"/>
                  </a:lnTo>
                  <a:lnTo>
                    <a:pt x="178" y="244"/>
                  </a:lnTo>
                  <a:lnTo>
                    <a:pt x="178" y="242"/>
                  </a:lnTo>
                  <a:lnTo>
                    <a:pt x="178" y="242"/>
                  </a:lnTo>
                  <a:lnTo>
                    <a:pt x="174" y="242"/>
                  </a:lnTo>
                  <a:lnTo>
                    <a:pt x="174" y="242"/>
                  </a:lnTo>
                  <a:lnTo>
                    <a:pt x="172" y="242"/>
                  </a:lnTo>
                  <a:lnTo>
                    <a:pt x="170" y="242"/>
                  </a:lnTo>
                  <a:lnTo>
                    <a:pt x="170" y="242"/>
                  </a:lnTo>
                  <a:lnTo>
                    <a:pt x="170" y="240"/>
                  </a:lnTo>
                  <a:lnTo>
                    <a:pt x="168" y="240"/>
                  </a:lnTo>
                  <a:lnTo>
                    <a:pt x="168" y="240"/>
                  </a:lnTo>
                  <a:lnTo>
                    <a:pt x="168" y="238"/>
                  </a:lnTo>
                  <a:lnTo>
                    <a:pt x="168" y="236"/>
                  </a:lnTo>
                  <a:lnTo>
                    <a:pt x="164" y="234"/>
                  </a:lnTo>
                  <a:lnTo>
                    <a:pt x="164" y="234"/>
                  </a:lnTo>
                  <a:lnTo>
                    <a:pt x="166" y="230"/>
                  </a:lnTo>
                  <a:lnTo>
                    <a:pt x="166" y="228"/>
                  </a:lnTo>
                  <a:lnTo>
                    <a:pt x="166" y="228"/>
                  </a:lnTo>
                  <a:lnTo>
                    <a:pt x="166" y="226"/>
                  </a:lnTo>
                  <a:lnTo>
                    <a:pt x="166" y="226"/>
                  </a:lnTo>
                  <a:lnTo>
                    <a:pt x="168" y="226"/>
                  </a:lnTo>
                  <a:lnTo>
                    <a:pt x="168" y="226"/>
                  </a:lnTo>
                  <a:lnTo>
                    <a:pt x="170" y="224"/>
                  </a:lnTo>
                  <a:lnTo>
                    <a:pt x="170" y="222"/>
                  </a:lnTo>
                  <a:lnTo>
                    <a:pt x="170" y="222"/>
                  </a:lnTo>
                  <a:lnTo>
                    <a:pt x="172" y="220"/>
                  </a:lnTo>
                  <a:lnTo>
                    <a:pt x="172" y="220"/>
                  </a:lnTo>
                  <a:lnTo>
                    <a:pt x="174" y="222"/>
                  </a:lnTo>
                  <a:lnTo>
                    <a:pt x="174" y="222"/>
                  </a:lnTo>
                  <a:lnTo>
                    <a:pt x="176" y="222"/>
                  </a:lnTo>
                  <a:lnTo>
                    <a:pt x="176" y="222"/>
                  </a:lnTo>
                  <a:lnTo>
                    <a:pt x="176" y="218"/>
                  </a:lnTo>
                  <a:lnTo>
                    <a:pt x="176" y="216"/>
                  </a:lnTo>
                  <a:lnTo>
                    <a:pt x="176" y="216"/>
                  </a:lnTo>
                  <a:lnTo>
                    <a:pt x="172" y="216"/>
                  </a:lnTo>
                  <a:lnTo>
                    <a:pt x="172" y="216"/>
                  </a:lnTo>
                  <a:lnTo>
                    <a:pt x="172" y="214"/>
                  </a:lnTo>
                  <a:lnTo>
                    <a:pt x="170" y="212"/>
                  </a:lnTo>
                  <a:lnTo>
                    <a:pt x="170" y="212"/>
                  </a:lnTo>
                  <a:lnTo>
                    <a:pt x="168" y="212"/>
                  </a:lnTo>
                  <a:lnTo>
                    <a:pt x="164" y="212"/>
                  </a:lnTo>
                  <a:lnTo>
                    <a:pt x="164" y="212"/>
                  </a:lnTo>
                  <a:lnTo>
                    <a:pt x="162" y="216"/>
                  </a:lnTo>
                  <a:lnTo>
                    <a:pt x="162" y="216"/>
                  </a:lnTo>
                  <a:lnTo>
                    <a:pt x="162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14"/>
                  </a:lnTo>
                  <a:lnTo>
                    <a:pt x="158" y="218"/>
                  </a:lnTo>
                  <a:lnTo>
                    <a:pt x="158" y="218"/>
                  </a:lnTo>
                  <a:lnTo>
                    <a:pt x="154" y="216"/>
                  </a:lnTo>
                  <a:lnTo>
                    <a:pt x="154" y="216"/>
                  </a:lnTo>
                  <a:lnTo>
                    <a:pt x="152" y="218"/>
                  </a:lnTo>
                  <a:lnTo>
                    <a:pt x="154" y="220"/>
                  </a:lnTo>
                  <a:lnTo>
                    <a:pt x="154" y="224"/>
                  </a:lnTo>
                  <a:lnTo>
                    <a:pt x="154" y="224"/>
                  </a:lnTo>
                  <a:lnTo>
                    <a:pt x="152" y="228"/>
                  </a:lnTo>
                  <a:lnTo>
                    <a:pt x="152" y="228"/>
                  </a:lnTo>
                  <a:lnTo>
                    <a:pt x="154" y="230"/>
                  </a:lnTo>
                  <a:lnTo>
                    <a:pt x="154" y="230"/>
                  </a:lnTo>
                  <a:lnTo>
                    <a:pt x="154" y="228"/>
                  </a:lnTo>
                  <a:lnTo>
                    <a:pt x="154" y="228"/>
                  </a:lnTo>
                  <a:lnTo>
                    <a:pt x="156" y="230"/>
                  </a:lnTo>
                  <a:lnTo>
                    <a:pt x="156" y="230"/>
                  </a:lnTo>
                  <a:lnTo>
                    <a:pt x="156" y="236"/>
                  </a:lnTo>
                  <a:lnTo>
                    <a:pt x="156" y="236"/>
                  </a:lnTo>
                  <a:lnTo>
                    <a:pt x="160" y="242"/>
                  </a:lnTo>
                  <a:lnTo>
                    <a:pt x="160" y="242"/>
                  </a:lnTo>
                  <a:lnTo>
                    <a:pt x="156" y="242"/>
                  </a:lnTo>
                  <a:lnTo>
                    <a:pt x="156" y="242"/>
                  </a:lnTo>
                  <a:lnTo>
                    <a:pt x="158" y="244"/>
                  </a:lnTo>
                  <a:lnTo>
                    <a:pt x="160" y="244"/>
                  </a:lnTo>
                  <a:lnTo>
                    <a:pt x="160" y="244"/>
                  </a:lnTo>
                  <a:lnTo>
                    <a:pt x="158" y="244"/>
                  </a:lnTo>
                  <a:lnTo>
                    <a:pt x="158" y="244"/>
                  </a:lnTo>
                  <a:lnTo>
                    <a:pt x="160" y="246"/>
                  </a:lnTo>
                  <a:lnTo>
                    <a:pt x="160" y="246"/>
                  </a:lnTo>
                  <a:lnTo>
                    <a:pt x="158" y="246"/>
                  </a:lnTo>
                  <a:lnTo>
                    <a:pt x="158" y="246"/>
                  </a:lnTo>
                  <a:lnTo>
                    <a:pt x="158" y="248"/>
                  </a:lnTo>
                  <a:lnTo>
                    <a:pt x="158" y="248"/>
                  </a:lnTo>
                  <a:lnTo>
                    <a:pt x="162" y="248"/>
                  </a:lnTo>
                  <a:lnTo>
                    <a:pt x="162" y="248"/>
                  </a:lnTo>
                  <a:lnTo>
                    <a:pt x="156" y="248"/>
                  </a:lnTo>
                  <a:lnTo>
                    <a:pt x="156" y="248"/>
                  </a:lnTo>
                  <a:lnTo>
                    <a:pt x="156" y="250"/>
                  </a:lnTo>
                  <a:lnTo>
                    <a:pt x="156" y="252"/>
                  </a:lnTo>
                  <a:lnTo>
                    <a:pt x="156" y="252"/>
                  </a:lnTo>
                  <a:lnTo>
                    <a:pt x="154" y="252"/>
                  </a:lnTo>
                  <a:lnTo>
                    <a:pt x="154" y="252"/>
                  </a:lnTo>
                  <a:lnTo>
                    <a:pt x="154" y="252"/>
                  </a:lnTo>
                  <a:lnTo>
                    <a:pt x="154" y="252"/>
                  </a:lnTo>
                  <a:lnTo>
                    <a:pt x="154" y="254"/>
                  </a:lnTo>
                  <a:lnTo>
                    <a:pt x="154" y="254"/>
                  </a:lnTo>
                  <a:lnTo>
                    <a:pt x="152" y="254"/>
                  </a:lnTo>
                  <a:lnTo>
                    <a:pt x="152" y="254"/>
                  </a:lnTo>
                  <a:lnTo>
                    <a:pt x="152" y="254"/>
                  </a:lnTo>
                  <a:lnTo>
                    <a:pt x="152" y="254"/>
                  </a:lnTo>
                  <a:lnTo>
                    <a:pt x="152" y="250"/>
                  </a:lnTo>
                  <a:lnTo>
                    <a:pt x="152" y="250"/>
                  </a:lnTo>
                  <a:lnTo>
                    <a:pt x="144" y="252"/>
                  </a:lnTo>
                  <a:lnTo>
                    <a:pt x="144" y="252"/>
                  </a:lnTo>
                  <a:lnTo>
                    <a:pt x="144" y="254"/>
                  </a:lnTo>
                  <a:lnTo>
                    <a:pt x="144" y="254"/>
                  </a:lnTo>
                  <a:lnTo>
                    <a:pt x="144" y="256"/>
                  </a:lnTo>
                  <a:lnTo>
                    <a:pt x="144" y="256"/>
                  </a:lnTo>
                  <a:lnTo>
                    <a:pt x="144" y="256"/>
                  </a:lnTo>
                  <a:lnTo>
                    <a:pt x="144" y="256"/>
                  </a:lnTo>
                  <a:lnTo>
                    <a:pt x="144" y="256"/>
                  </a:lnTo>
                  <a:lnTo>
                    <a:pt x="142" y="254"/>
                  </a:lnTo>
                  <a:lnTo>
                    <a:pt x="142" y="254"/>
                  </a:lnTo>
                  <a:lnTo>
                    <a:pt x="138" y="254"/>
                  </a:lnTo>
                  <a:lnTo>
                    <a:pt x="136" y="254"/>
                  </a:lnTo>
                  <a:lnTo>
                    <a:pt x="130" y="256"/>
                  </a:lnTo>
                  <a:lnTo>
                    <a:pt x="130" y="256"/>
                  </a:lnTo>
                  <a:lnTo>
                    <a:pt x="130" y="260"/>
                  </a:lnTo>
                  <a:lnTo>
                    <a:pt x="130" y="260"/>
                  </a:lnTo>
                  <a:lnTo>
                    <a:pt x="132" y="260"/>
                  </a:lnTo>
                  <a:lnTo>
                    <a:pt x="132" y="260"/>
                  </a:lnTo>
                  <a:lnTo>
                    <a:pt x="130" y="262"/>
                  </a:lnTo>
                  <a:lnTo>
                    <a:pt x="130" y="262"/>
                  </a:lnTo>
                  <a:lnTo>
                    <a:pt x="132" y="264"/>
                  </a:lnTo>
                  <a:lnTo>
                    <a:pt x="132" y="264"/>
                  </a:lnTo>
                  <a:lnTo>
                    <a:pt x="132" y="266"/>
                  </a:lnTo>
                  <a:lnTo>
                    <a:pt x="130" y="266"/>
                  </a:lnTo>
                  <a:lnTo>
                    <a:pt x="130" y="266"/>
                  </a:lnTo>
                  <a:lnTo>
                    <a:pt x="128" y="266"/>
                  </a:lnTo>
                  <a:lnTo>
                    <a:pt x="126" y="266"/>
                  </a:lnTo>
                  <a:lnTo>
                    <a:pt x="126" y="266"/>
                  </a:lnTo>
                  <a:lnTo>
                    <a:pt x="126" y="262"/>
                  </a:lnTo>
                  <a:lnTo>
                    <a:pt x="126" y="262"/>
                  </a:lnTo>
                  <a:lnTo>
                    <a:pt x="128" y="262"/>
                  </a:lnTo>
                  <a:lnTo>
                    <a:pt x="128" y="262"/>
                  </a:lnTo>
                  <a:lnTo>
                    <a:pt x="128" y="262"/>
                  </a:lnTo>
                  <a:lnTo>
                    <a:pt x="128" y="262"/>
                  </a:lnTo>
                  <a:lnTo>
                    <a:pt x="126" y="260"/>
                  </a:lnTo>
                  <a:lnTo>
                    <a:pt x="126" y="260"/>
                  </a:lnTo>
                  <a:lnTo>
                    <a:pt x="124" y="260"/>
                  </a:lnTo>
                  <a:lnTo>
                    <a:pt x="124" y="260"/>
                  </a:lnTo>
                  <a:lnTo>
                    <a:pt x="120" y="268"/>
                  </a:lnTo>
                  <a:lnTo>
                    <a:pt x="120" y="268"/>
                  </a:lnTo>
                  <a:lnTo>
                    <a:pt x="114" y="274"/>
                  </a:lnTo>
                  <a:lnTo>
                    <a:pt x="114" y="274"/>
                  </a:lnTo>
                  <a:lnTo>
                    <a:pt x="116" y="276"/>
                  </a:lnTo>
                  <a:lnTo>
                    <a:pt x="116" y="276"/>
                  </a:lnTo>
                  <a:lnTo>
                    <a:pt x="112" y="276"/>
                  </a:lnTo>
                  <a:lnTo>
                    <a:pt x="110" y="276"/>
                  </a:lnTo>
                  <a:lnTo>
                    <a:pt x="110" y="276"/>
                  </a:lnTo>
                  <a:lnTo>
                    <a:pt x="104" y="280"/>
                  </a:lnTo>
                  <a:lnTo>
                    <a:pt x="104" y="280"/>
                  </a:lnTo>
                  <a:lnTo>
                    <a:pt x="100" y="280"/>
                  </a:lnTo>
                  <a:lnTo>
                    <a:pt x="100" y="280"/>
                  </a:lnTo>
                  <a:lnTo>
                    <a:pt x="96" y="282"/>
                  </a:lnTo>
                  <a:lnTo>
                    <a:pt x="96" y="282"/>
                  </a:lnTo>
                  <a:lnTo>
                    <a:pt x="96" y="288"/>
                  </a:lnTo>
                  <a:lnTo>
                    <a:pt x="96" y="290"/>
                  </a:lnTo>
                  <a:lnTo>
                    <a:pt x="94" y="292"/>
                  </a:lnTo>
                  <a:lnTo>
                    <a:pt x="94" y="292"/>
                  </a:lnTo>
                  <a:lnTo>
                    <a:pt x="88" y="294"/>
                  </a:lnTo>
                  <a:lnTo>
                    <a:pt x="84" y="296"/>
                  </a:lnTo>
                  <a:lnTo>
                    <a:pt x="84" y="296"/>
                  </a:lnTo>
                  <a:lnTo>
                    <a:pt x="84" y="298"/>
                  </a:lnTo>
                  <a:lnTo>
                    <a:pt x="84" y="298"/>
                  </a:lnTo>
                  <a:lnTo>
                    <a:pt x="86" y="298"/>
                  </a:lnTo>
                  <a:lnTo>
                    <a:pt x="86" y="298"/>
                  </a:lnTo>
                  <a:lnTo>
                    <a:pt x="82" y="300"/>
                  </a:lnTo>
                  <a:lnTo>
                    <a:pt x="80" y="300"/>
                  </a:lnTo>
                  <a:lnTo>
                    <a:pt x="76" y="298"/>
                  </a:lnTo>
                  <a:lnTo>
                    <a:pt x="74" y="300"/>
                  </a:lnTo>
                  <a:lnTo>
                    <a:pt x="74" y="300"/>
                  </a:lnTo>
                  <a:lnTo>
                    <a:pt x="72" y="296"/>
                  </a:lnTo>
                  <a:lnTo>
                    <a:pt x="72" y="296"/>
                  </a:lnTo>
                  <a:lnTo>
                    <a:pt x="66" y="296"/>
                  </a:lnTo>
                  <a:lnTo>
                    <a:pt x="66" y="296"/>
                  </a:lnTo>
                  <a:lnTo>
                    <a:pt x="68" y="298"/>
                  </a:lnTo>
                  <a:lnTo>
                    <a:pt x="70" y="300"/>
                  </a:lnTo>
                  <a:lnTo>
                    <a:pt x="70" y="300"/>
                  </a:lnTo>
                  <a:lnTo>
                    <a:pt x="70" y="304"/>
                  </a:lnTo>
                  <a:lnTo>
                    <a:pt x="70" y="306"/>
                  </a:lnTo>
                  <a:lnTo>
                    <a:pt x="70" y="306"/>
                  </a:lnTo>
                  <a:lnTo>
                    <a:pt x="68" y="308"/>
                  </a:lnTo>
                  <a:lnTo>
                    <a:pt x="68" y="306"/>
                  </a:lnTo>
                  <a:lnTo>
                    <a:pt x="68" y="306"/>
                  </a:lnTo>
                  <a:lnTo>
                    <a:pt x="60" y="308"/>
                  </a:lnTo>
                  <a:lnTo>
                    <a:pt x="60" y="308"/>
                  </a:lnTo>
                  <a:lnTo>
                    <a:pt x="56" y="304"/>
                  </a:lnTo>
                  <a:lnTo>
                    <a:pt x="56" y="304"/>
                  </a:lnTo>
                  <a:lnTo>
                    <a:pt x="52" y="306"/>
                  </a:lnTo>
                  <a:lnTo>
                    <a:pt x="52" y="306"/>
                  </a:lnTo>
                  <a:lnTo>
                    <a:pt x="52" y="306"/>
                  </a:lnTo>
                  <a:lnTo>
                    <a:pt x="52" y="306"/>
                  </a:lnTo>
                  <a:lnTo>
                    <a:pt x="48" y="306"/>
                  </a:lnTo>
                  <a:lnTo>
                    <a:pt x="48" y="306"/>
                  </a:lnTo>
                  <a:lnTo>
                    <a:pt x="48" y="306"/>
                  </a:lnTo>
                  <a:lnTo>
                    <a:pt x="48" y="306"/>
                  </a:lnTo>
                  <a:lnTo>
                    <a:pt x="42" y="308"/>
                  </a:lnTo>
                  <a:lnTo>
                    <a:pt x="42" y="308"/>
                  </a:lnTo>
                  <a:lnTo>
                    <a:pt x="42" y="310"/>
                  </a:lnTo>
                  <a:lnTo>
                    <a:pt x="42" y="310"/>
                  </a:lnTo>
                  <a:lnTo>
                    <a:pt x="46" y="310"/>
                  </a:lnTo>
                  <a:lnTo>
                    <a:pt x="46" y="310"/>
                  </a:lnTo>
                  <a:lnTo>
                    <a:pt x="44" y="312"/>
                  </a:lnTo>
                  <a:lnTo>
                    <a:pt x="44" y="312"/>
                  </a:lnTo>
                  <a:lnTo>
                    <a:pt x="46" y="312"/>
                  </a:lnTo>
                  <a:lnTo>
                    <a:pt x="46" y="312"/>
                  </a:lnTo>
                  <a:lnTo>
                    <a:pt x="46" y="312"/>
                  </a:lnTo>
                  <a:lnTo>
                    <a:pt x="46" y="312"/>
                  </a:lnTo>
                  <a:lnTo>
                    <a:pt x="46" y="312"/>
                  </a:lnTo>
                  <a:lnTo>
                    <a:pt x="42" y="314"/>
                  </a:lnTo>
                  <a:lnTo>
                    <a:pt x="42" y="314"/>
                  </a:lnTo>
                  <a:lnTo>
                    <a:pt x="46" y="316"/>
                  </a:lnTo>
                  <a:lnTo>
                    <a:pt x="46" y="316"/>
                  </a:lnTo>
                  <a:lnTo>
                    <a:pt x="46" y="316"/>
                  </a:lnTo>
                  <a:lnTo>
                    <a:pt x="46" y="316"/>
                  </a:lnTo>
                  <a:lnTo>
                    <a:pt x="52" y="316"/>
                  </a:lnTo>
                  <a:lnTo>
                    <a:pt x="58" y="320"/>
                  </a:lnTo>
                  <a:lnTo>
                    <a:pt x="58" y="320"/>
                  </a:lnTo>
                  <a:lnTo>
                    <a:pt x="60" y="320"/>
                  </a:lnTo>
                  <a:lnTo>
                    <a:pt x="60" y="320"/>
                  </a:lnTo>
                  <a:lnTo>
                    <a:pt x="62" y="320"/>
                  </a:lnTo>
                  <a:lnTo>
                    <a:pt x="62" y="320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6" y="324"/>
                  </a:lnTo>
                  <a:lnTo>
                    <a:pt x="66" y="324"/>
                  </a:lnTo>
                  <a:lnTo>
                    <a:pt x="64" y="326"/>
                  </a:lnTo>
                  <a:lnTo>
                    <a:pt x="64" y="326"/>
                  </a:lnTo>
                  <a:lnTo>
                    <a:pt x="68" y="332"/>
                  </a:lnTo>
                  <a:lnTo>
                    <a:pt x="68" y="332"/>
                  </a:lnTo>
                  <a:lnTo>
                    <a:pt x="72" y="332"/>
                  </a:lnTo>
                  <a:lnTo>
                    <a:pt x="74" y="336"/>
                  </a:lnTo>
                  <a:lnTo>
                    <a:pt x="74" y="336"/>
                  </a:lnTo>
                  <a:lnTo>
                    <a:pt x="72" y="340"/>
                  </a:lnTo>
                  <a:lnTo>
                    <a:pt x="72" y="340"/>
                  </a:lnTo>
                  <a:lnTo>
                    <a:pt x="74" y="342"/>
                  </a:lnTo>
                  <a:lnTo>
                    <a:pt x="76" y="346"/>
                  </a:lnTo>
                  <a:lnTo>
                    <a:pt x="76" y="346"/>
                  </a:lnTo>
                  <a:lnTo>
                    <a:pt x="74" y="342"/>
                  </a:lnTo>
                  <a:lnTo>
                    <a:pt x="74" y="342"/>
                  </a:lnTo>
                  <a:lnTo>
                    <a:pt x="74" y="342"/>
                  </a:lnTo>
                  <a:lnTo>
                    <a:pt x="72" y="346"/>
                  </a:lnTo>
                  <a:lnTo>
                    <a:pt x="72" y="350"/>
                  </a:lnTo>
                  <a:lnTo>
                    <a:pt x="72" y="350"/>
                  </a:lnTo>
                  <a:lnTo>
                    <a:pt x="72" y="350"/>
                  </a:lnTo>
                  <a:lnTo>
                    <a:pt x="72" y="350"/>
                  </a:lnTo>
                  <a:lnTo>
                    <a:pt x="74" y="350"/>
                  </a:lnTo>
                  <a:lnTo>
                    <a:pt x="74" y="350"/>
                  </a:lnTo>
                  <a:lnTo>
                    <a:pt x="72" y="352"/>
                  </a:lnTo>
                  <a:lnTo>
                    <a:pt x="72" y="352"/>
                  </a:lnTo>
                  <a:lnTo>
                    <a:pt x="68" y="364"/>
                  </a:lnTo>
                  <a:lnTo>
                    <a:pt x="68" y="364"/>
                  </a:lnTo>
                  <a:lnTo>
                    <a:pt x="62" y="364"/>
                  </a:lnTo>
                  <a:lnTo>
                    <a:pt x="58" y="362"/>
                  </a:lnTo>
                  <a:lnTo>
                    <a:pt x="58" y="362"/>
                  </a:lnTo>
                  <a:lnTo>
                    <a:pt x="54" y="364"/>
                  </a:lnTo>
                  <a:lnTo>
                    <a:pt x="50" y="364"/>
                  </a:lnTo>
                  <a:lnTo>
                    <a:pt x="42" y="362"/>
                  </a:lnTo>
                  <a:lnTo>
                    <a:pt x="42" y="362"/>
                  </a:lnTo>
                  <a:lnTo>
                    <a:pt x="32" y="360"/>
                  </a:lnTo>
                  <a:lnTo>
                    <a:pt x="32" y="360"/>
                  </a:lnTo>
                  <a:lnTo>
                    <a:pt x="28" y="362"/>
                  </a:lnTo>
                  <a:lnTo>
                    <a:pt x="24" y="362"/>
                  </a:lnTo>
                  <a:lnTo>
                    <a:pt x="24" y="362"/>
                  </a:lnTo>
                  <a:lnTo>
                    <a:pt x="18" y="360"/>
                  </a:lnTo>
                  <a:lnTo>
                    <a:pt x="12" y="362"/>
                  </a:lnTo>
                  <a:lnTo>
                    <a:pt x="12" y="362"/>
                  </a:lnTo>
                  <a:lnTo>
                    <a:pt x="12" y="364"/>
                  </a:lnTo>
                  <a:lnTo>
                    <a:pt x="10" y="364"/>
                  </a:lnTo>
                  <a:lnTo>
                    <a:pt x="10" y="364"/>
                  </a:lnTo>
                  <a:lnTo>
                    <a:pt x="6" y="364"/>
                  </a:lnTo>
                  <a:lnTo>
                    <a:pt x="4" y="368"/>
                  </a:lnTo>
                  <a:lnTo>
                    <a:pt x="4" y="368"/>
                  </a:lnTo>
                  <a:lnTo>
                    <a:pt x="4" y="370"/>
                  </a:lnTo>
                  <a:lnTo>
                    <a:pt x="4" y="370"/>
                  </a:lnTo>
                  <a:lnTo>
                    <a:pt x="6" y="370"/>
                  </a:lnTo>
                  <a:lnTo>
                    <a:pt x="8" y="374"/>
                  </a:lnTo>
                  <a:lnTo>
                    <a:pt x="8" y="374"/>
                  </a:lnTo>
                  <a:lnTo>
                    <a:pt x="6" y="380"/>
                  </a:lnTo>
                  <a:lnTo>
                    <a:pt x="6" y="380"/>
                  </a:lnTo>
                  <a:lnTo>
                    <a:pt x="8" y="386"/>
                  </a:lnTo>
                  <a:lnTo>
                    <a:pt x="6" y="394"/>
                  </a:lnTo>
                  <a:lnTo>
                    <a:pt x="6" y="402"/>
                  </a:lnTo>
                  <a:lnTo>
                    <a:pt x="2" y="406"/>
                  </a:lnTo>
                  <a:lnTo>
                    <a:pt x="2" y="406"/>
                  </a:lnTo>
                  <a:lnTo>
                    <a:pt x="0" y="412"/>
                  </a:lnTo>
                  <a:lnTo>
                    <a:pt x="0" y="412"/>
                  </a:lnTo>
                  <a:lnTo>
                    <a:pt x="2" y="412"/>
                  </a:lnTo>
                  <a:lnTo>
                    <a:pt x="2" y="412"/>
                  </a:lnTo>
                  <a:lnTo>
                    <a:pt x="4" y="410"/>
                  </a:lnTo>
                  <a:lnTo>
                    <a:pt x="4" y="410"/>
                  </a:lnTo>
                  <a:lnTo>
                    <a:pt x="6" y="410"/>
                  </a:lnTo>
                  <a:lnTo>
                    <a:pt x="6" y="410"/>
                  </a:lnTo>
                  <a:lnTo>
                    <a:pt x="6" y="412"/>
                  </a:lnTo>
                  <a:lnTo>
                    <a:pt x="6" y="412"/>
                  </a:lnTo>
                  <a:lnTo>
                    <a:pt x="2" y="412"/>
                  </a:lnTo>
                  <a:lnTo>
                    <a:pt x="2" y="412"/>
                  </a:lnTo>
                  <a:lnTo>
                    <a:pt x="2" y="412"/>
                  </a:lnTo>
                  <a:lnTo>
                    <a:pt x="4" y="414"/>
                  </a:lnTo>
                  <a:lnTo>
                    <a:pt x="4" y="414"/>
                  </a:lnTo>
                  <a:lnTo>
                    <a:pt x="6" y="414"/>
                  </a:lnTo>
                  <a:lnTo>
                    <a:pt x="6" y="414"/>
                  </a:lnTo>
                  <a:lnTo>
                    <a:pt x="8" y="414"/>
                  </a:lnTo>
                  <a:lnTo>
                    <a:pt x="8" y="414"/>
                  </a:lnTo>
                  <a:lnTo>
                    <a:pt x="6" y="420"/>
                  </a:lnTo>
                  <a:lnTo>
                    <a:pt x="6" y="420"/>
                  </a:lnTo>
                  <a:lnTo>
                    <a:pt x="6" y="420"/>
                  </a:lnTo>
                  <a:lnTo>
                    <a:pt x="6" y="420"/>
                  </a:lnTo>
                  <a:lnTo>
                    <a:pt x="6" y="424"/>
                  </a:lnTo>
                  <a:lnTo>
                    <a:pt x="6" y="424"/>
                  </a:lnTo>
                  <a:lnTo>
                    <a:pt x="6" y="426"/>
                  </a:lnTo>
                  <a:lnTo>
                    <a:pt x="6" y="428"/>
                  </a:lnTo>
                  <a:lnTo>
                    <a:pt x="6" y="430"/>
                  </a:lnTo>
                  <a:lnTo>
                    <a:pt x="6" y="430"/>
                  </a:lnTo>
                  <a:lnTo>
                    <a:pt x="8" y="428"/>
                  </a:lnTo>
                  <a:lnTo>
                    <a:pt x="12" y="428"/>
                  </a:lnTo>
                  <a:lnTo>
                    <a:pt x="12" y="428"/>
                  </a:lnTo>
                  <a:lnTo>
                    <a:pt x="14" y="428"/>
                  </a:lnTo>
                  <a:lnTo>
                    <a:pt x="14" y="428"/>
                  </a:lnTo>
                  <a:lnTo>
                    <a:pt x="18" y="426"/>
                  </a:lnTo>
                  <a:lnTo>
                    <a:pt x="18" y="426"/>
                  </a:lnTo>
                  <a:lnTo>
                    <a:pt x="22" y="426"/>
                  </a:lnTo>
                  <a:lnTo>
                    <a:pt x="24" y="428"/>
                  </a:lnTo>
                  <a:lnTo>
                    <a:pt x="26" y="430"/>
                  </a:lnTo>
                  <a:lnTo>
                    <a:pt x="28" y="432"/>
                  </a:lnTo>
                  <a:lnTo>
                    <a:pt x="28" y="432"/>
                  </a:lnTo>
                  <a:lnTo>
                    <a:pt x="28" y="432"/>
                  </a:lnTo>
                  <a:lnTo>
                    <a:pt x="28" y="432"/>
                  </a:lnTo>
                  <a:lnTo>
                    <a:pt x="30" y="438"/>
                  </a:lnTo>
                  <a:lnTo>
                    <a:pt x="34" y="438"/>
                  </a:lnTo>
                  <a:lnTo>
                    <a:pt x="36" y="438"/>
                  </a:lnTo>
                  <a:lnTo>
                    <a:pt x="36" y="438"/>
                  </a:lnTo>
                  <a:lnTo>
                    <a:pt x="36" y="438"/>
                  </a:lnTo>
                  <a:lnTo>
                    <a:pt x="36" y="438"/>
                  </a:lnTo>
                  <a:lnTo>
                    <a:pt x="36" y="438"/>
                  </a:lnTo>
                  <a:lnTo>
                    <a:pt x="36" y="438"/>
                  </a:lnTo>
                  <a:lnTo>
                    <a:pt x="36" y="438"/>
                  </a:lnTo>
                  <a:lnTo>
                    <a:pt x="36" y="438"/>
                  </a:lnTo>
                  <a:lnTo>
                    <a:pt x="38" y="436"/>
                  </a:lnTo>
                  <a:lnTo>
                    <a:pt x="42" y="434"/>
                  </a:lnTo>
                  <a:lnTo>
                    <a:pt x="42" y="434"/>
                  </a:lnTo>
                  <a:lnTo>
                    <a:pt x="44" y="432"/>
                  </a:lnTo>
                  <a:lnTo>
                    <a:pt x="44" y="432"/>
                  </a:lnTo>
                  <a:lnTo>
                    <a:pt x="60" y="432"/>
                  </a:lnTo>
                  <a:lnTo>
                    <a:pt x="60" y="432"/>
                  </a:lnTo>
                  <a:lnTo>
                    <a:pt x="62" y="430"/>
                  </a:lnTo>
                  <a:lnTo>
                    <a:pt x="62" y="430"/>
                  </a:lnTo>
                  <a:lnTo>
                    <a:pt x="64" y="432"/>
                  </a:lnTo>
                  <a:lnTo>
                    <a:pt x="64" y="432"/>
                  </a:lnTo>
                  <a:lnTo>
                    <a:pt x="66" y="430"/>
                  </a:lnTo>
                  <a:lnTo>
                    <a:pt x="68" y="426"/>
                  </a:lnTo>
                  <a:lnTo>
                    <a:pt x="68" y="426"/>
                  </a:lnTo>
                  <a:lnTo>
                    <a:pt x="70" y="424"/>
                  </a:lnTo>
                  <a:lnTo>
                    <a:pt x="76" y="424"/>
                  </a:lnTo>
                  <a:lnTo>
                    <a:pt x="76" y="424"/>
                  </a:lnTo>
                  <a:lnTo>
                    <a:pt x="76" y="422"/>
                  </a:lnTo>
                  <a:lnTo>
                    <a:pt x="76" y="422"/>
                  </a:lnTo>
                  <a:lnTo>
                    <a:pt x="78" y="416"/>
                  </a:lnTo>
                  <a:lnTo>
                    <a:pt x="84" y="412"/>
                  </a:lnTo>
                  <a:lnTo>
                    <a:pt x="84" y="412"/>
                  </a:lnTo>
                  <a:lnTo>
                    <a:pt x="84" y="412"/>
                  </a:lnTo>
                  <a:lnTo>
                    <a:pt x="82" y="410"/>
                  </a:lnTo>
                  <a:lnTo>
                    <a:pt x="82" y="410"/>
                  </a:lnTo>
                  <a:lnTo>
                    <a:pt x="80" y="404"/>
                  </a:lnTo>
                  <a:lnTo>
                    <a:pt x="80" y="404"/>
                  </a:lnTo>
                  <a:lnTo>
                    <a:pt x="84" y="398"/>
                  </a:lnTo>
                  <a:lnTo>
                    <a:pt x="90" y="392"/>
                  </a:lnTo>
                  <a:lnTo>
                    <a:pt x="90" y="392"/>
                  </a:lnTo>
                  <a:lnTo>
                    <a:pt x="90" y="392"/>
                  </a:lnTo>
                  <a:lnTo>
                    <a:pt x="90" y="392"/>
                  </a:lnTo>
                  <a:lnTo>
                    <a:pt x="90" y="390"/>
                  </a:lnTo>
                  <a:lnTo>
                    <a:pt x="90" y="390"/>
                  </a:lnTo>
                  <a:lnTo>
                    <a:pt x="92" y="388"/>
                  </a:lnTo>
                  <a:lnTo>
                    <a:pt x="94" y="388"/>
                  </a:lnTo>
                  <a:lnTo>
                    <a:pt x="100" y="386"/>
                  </a:lnTo>
                  <a:lnTo>
                    <a:pt x="100" y="386"/>
                  </a:lnTo>
                  <a:lnTo>
                    <a:pt x="102" y="384"/>
                  </a:lnTo>
                  <a:lnTo>
                    <a:pt x="102" y="384"/>
                  </a:lnTo>
                  <a:lnTo>
                    <a:pt x="106" y="382"/>
                  </a:lnTo>
                  <a:lnTo>
                    <a:pt x="110" y="380"/>
                  </a:lnTo>
                  <a:lnTo>
                    <a:pt x="110" y="380"/>
                  </a:lnTo>
                  <a:lnTo>
                    <a:pt x="110" y="376"/>
                  </a:lnTo>
                  <a:lnTo>
                    <a:pt x="110" y="372"/>
                  </a:lnTo>
                  <a:lnTo>
                    <a:pt x="110" y="368"/>
                  </a:lnTo>
                  <a:lnTo>
                    <a:pt x="112" y="364"/>
                  </a:lnTo>
                  <a:lnTo>
                    <a:pt x="112" y="364"/>
                  </a:lnTo>
                  <a:lnTo>
                    <a:pt x="116" y="364"/>
                  </a:lnTo>
                  <a:lnTo>
                    <a:pt x="118" y="364"/>
                  </a:lnTo>
                  <a:lnTo>
                    <a:pt x="122" y="364"/>
                  </a:lnTo>
                  <a:lnTo>
                    <a:pt x="122" y="364"/>
                  </a:lnTo>
                  <a:lnTo>
                    <a:pt x="126" y="364"/>
                  </a:lnTo>
                  <a:lnTo>
                    <a:pt x="126" y="364"/>
                  </a:lnTo>
                  <a:lnTo>
                    <a:pt x="130" y="366"/>
                  </a:lnTo>
                  <a:lnTo>
                    <a:pt x="132" y="368"/>
                  </a:lnTo>
                  <a:lnTo>
                    <a:pt x="134" y="368"/>
                  </a:lnTo>
                  <a:lnTo>
                    <a:pt x="134" y="368"/>
                  </a:lnTo>
                  <a:lnTo>
                    <a:pt x="138" y="366"/>
                  </a:lnTo>
                  <a:lnTo>
                    <a:pt x="142" y="364"/>
                  </a:lnTo>
                  <a:lnTo>
                    <a:pt x="148" y="360"/>
                  </a:lnTo>
                  <a:lnTo>
                    <a:pt x="148" y="360"/>
                  </a:lnTo>
                  <a:lnTo>
                    <a:pt x="152" y="358"/>
                  </a:lnTo>
                  <a:lnTo>
                    <a:pt x="152" y="358"/>
                  </a:lnTo>
                  <a:lnTo>
                    <a:pt x="154" y="356"/>
                  </a:lnTo>
                  <a:lnTo>
                    <a:pt x="154" y="356"/>
                  </a:lnTo>
                  <a:lnTo>
                    <a:pt x="160" y="354"/>
                  </a:lnTo>
                  <a:lnTo>
                    <a:pt x="166" y="356"/>
                  </a:lnTo>
                  <a:lnTo>
                    <a:pt x="166" y="356"/>
                  </a:lnTo>
                  <a:lnTo>
                    <a:pt x="170" y="358"/>
                  </a:lnTo>
                  <a:lnTo>
                    <a:pt x="172" y="364"/>
                  </a:lnTo>
                  <a:lnTo>
                    <a:pt x="176" y="370"/>
                  </a:lnTo>
                  <a:lnTo>
                    <a:pt x="178" y="374"/>
                  </a:lnTo>
                  <a:lnTo>
                    <a:pt x="178" y="374"/>
                  </a:lnTo>
                  <a:lnTo>
                    <a:pt x="186" y="378"/>
                  </a:lnTo>
                  <a:lnTo>
                    <a:pt x="194" y="384"/>
                  </a:lnTo>
                  <a:lnTo>
                    <a:pt x="194" y="384"/>
                  </a:lnTo>
                  <a:lnTo>
                    <a:pt x="200" y="386"/>
                  </a:lnTo>
                  <a:lnTo>
                    <a:pt x="202" y="388"/>
                  </a:lnTo>
                  <a:lnTo>
                    <a:pt x="204" y="390"/>
                  </a:lnTo>
                  <a:lnTo>
                    <a:pt x="204" y="390"/>
                  </a:lnTo>
                  <a:lnTo>
                    <a:pt x="206" y="390"/>
                  </a:lnTo>
                  <a:lnTo>
                    <a:pt x="206" y="390"/>
                  </a:lnTo>
                  <a:lnTo>
                    <a:pt x="206" y="390"/>
                  </a:lnTo>
                  <a:lnTo>
                    <a:pt x="208" y="392"/>
                  </a:lnTo>
                  <a:lnTo>
                    <a:pt x="208" y="392"/>
                  </a:lnTo>
                  <a:lnTo>
                    <a:pt x="206" y="392"/>
                  </a:lnTo>
                  <a:lnTo>
                    <a:pt x="206" y="392"/>
                  </a:lnTo>
                  <a:lnTo>
                    <a:pt x="206" y="392"/>
                  </a:lnTo>
                  <a:lnTo>
                    <a:pt x="206" y="392"/>
                  </a:lnTo>
                  <a:lnTo>
                    <a:pt x="210" y="392"/>
                  </a:lnTo>
                  <a:lnTo>
                    <a:pt x="210" y="392"/>
                  </a:lnTo>
                  <a:lnTo>
                    <a:pt x="212" y="394"/>
                  </a:lnTo>
                  <a:lnTo>
                    <a:pt x="212" y="394"/>
                  </a:lnTo>
                  <a:lnTo>
                    <a:pt x="212" y="396"/>
                  </a:lnTo>
                  <a:lnTo>
                    <a:pt x="212" y="396"/>
                  </a:lnTo>
                  <a:lnTo>
                    <a:pt x="216" y="398"/>
                  </a:lnTo>
                  <a:lnTo>
                    <a:pt x="216" y="398"/>
                  </a:lnTo>
                  <a:lnTo>
                    <a:pt x="218" y="398"/>
                  </a:lnTo>
                  <a:lnTo>
                    <a:pt x="218" y="398"/>
                  </a:lnTo>
                  <a:lnTo>
                    <a:pt x="220" y="404"/>
                  </a:lnTo>
                  <a:lnTo>
                    <a:pt x="222" y="412"/>
                  </a:lnTo>
                  <a:lnTo>
                    <a:pt x="222" y="412"/>
                  </a:lnTo>
                  <a:lnTo>
                    <a:pt x="222" y="412"/>
                  </a:lnTo>
                  <a:lnTo>
                    <a:pt x="220" y="412"/>
                  </a:lnTo>
                  <a:lnTo>
                    <a:pt x="220" y="412"/>
                  </a:lnTo>
                  <a:lnTo>
                    <a:pt x="220" y="412"/>
                  </a:lnTo>
                  <a:lnTo>
                    <a:pt x="220" y="412"/>
                  </a:lnTo>
                  <a:lnTo>
                    <a:pt x="220" y="416"/>
                  </a:lnTo>
                  <a:lnTo>
                    <a:pt x="218" y="416"/>
                  </a:lnTo>
                  <a:lnTo>
                    <a:pt x="218" y="418"/>
                  </a:lnTo>
                  <a:lnTo>
                    <a:pt x="218" y="418"/>
                  </a:lnTo>
                  <a:lnTo>
                    <a:pt x="218" y="420"/>
                  </a:lnTo>
                  <a:lnTo>
                    <a:pt x="222" y="420"/>
                  </a:lnTo>
                  <a:lnTo>
                    <a:pt x="222" y="420"/>
                  </a:lnTo>
                  <a:lnTo>
                    <a:pt x="222" y="416"/>
                  </a:lnTo>
                  <a:lnTo>
                    <a:pt x="226" y="414"/>
                  </a:lnTo>
                  <a:lnTo>
                    <a:pt x="226" y="414"/>
                  </a:lnTo>
                  <a:lnTo>
                    <a:pt x="226" y="412"/>
                  </a:lnTo>
                  <a:lnTo>
                    <a:pt x="226" y="412"/>
                  </a:lnTo>
                  <a:lnTo>
                    <a:pt x="228" y="410"/>
                  </a:lnTo>
                  <a:lnTo>
                    <a:pt x="230" y="410"/>
                  </a:lnTo>
                  <a:lnTo>
                    <a:pt x="230" y="410"/>
                  </a:lnTo>
                  <a:lnTo>
                    <a:pt x="230" y="408"/>
                  </a:lnTo>
                  <a:lnTo>
                    <a:pt x="230" y="408"/>
                  </a:lnTo>
                  <a:lnTo>
                    <a:pt x="230" y="404"/>
                  </a:lnTo>
                  <a:lnTo>
                    <a:pt x="230" y="404"/>
                  </a:lnTo>
                  <a:lnTo>
                    <a:pt x="226" y="402"/>
                  </a:lnTo>
                  <a:lnTo>
                    <a:pt x="226" y="402"/>
                  </a:lnTo>
                  <a:lnTo>
                    <a:pt x="228" y="396"/>
                  </a:lnTo>
                  <a:lnTo>
                    <a:pt x="228" y="394"/>
                  </a:lnTo>
                  <a:lnTo>
                    <a:pt x="232" y="394"/>
                  </a:lnTo>
                  <a:lnTo>
                    <a:pt x="232" y="394"/>
                  </a:lnTo>
                  <a:lnTo>
                    <a:pt x="232" y="396"/>
                  </a:lnTo>
                  <a:lnTo>
                    <a:pt x="234" y="396"/>
                  </a:lnTo>
                  <a:lnTo>
                    <a:pt x="238" y="396"/>
                  </a:lnTo>
                  <a:lnTo>
                    <a:pt x="238" y="396"/>
                  </a:lnTo>
                  <a:lnTo>
                    <a:pt x="238" y="400"/>
                  </a:lnTo>
                  <a:lnTo>
                    <a:pt x="238" y="400"/>
                  </a:lnTo>
                  <a:lnTo>
                    <a:pt x="242" y="402"/>
                  </a:lnTo>
                  <a:lnTo>
                    <a:pt x="242" y="402"/>
                  </a:lnTo>
                  <a:lnTo>
                    <a:pt x="242" y="398"/>
                  </a:lnTo>
                  <a:lnTo>
                    <a:pt x="242" y="398"/>
                  </a:lnTo>
                  <a:lnTo>
                    <a:pt x="232" y="390"/>
                  </a:lnTo>
                  <a:lnTo>
                    <a:pt x="220" y="384"/>
                  </a:lnTo>
                  <a:lnTo>
                    <a:pt x="220" y="384"/>
                  </a:lnTo>
                  <a:lnTo>
                    <a:pt x="220" y="384"/>
                  </a:lnTo>
                  <a:lnTo>
                    <a:pt x="220" y="384"/>
                  </a:lnTo>
                  <a:lnTo>
                    <a:pt x="222" y="382"/>
                  </a:lnTo>
                  <a:lnTo>
                    <a:pt x="222" y="382"/>
                  </a:lnTo>
                  <a:lnTo>
                    <a:pt x="222" y="380"/>
                  </a:lnTo>
                  <a:lnTo>
                    <a:pt x="222" y="380"/>
                  </a:lnTo>
                  <a:lnTo>
                    <a:pt x="220" y="380"/>
                  </a:lnTo>
                  <a:lnTo>
                    <a:pt x="216" y="380"/>
                  </a:lnTo>
                  <a:lnTo>
                    <a:pt x="212" y="380"/>
                  </a:lnTo>
                  <a:lnTo>
                    <a:pt x="210" y="378"/>
                  </a:lnTo>
                  <a:lnTo>
                    <a:pt x="210" y="378"/>
                  </a:lnTo>
                  <a:lnTo>
                    <a:pt x="206" y="374"/>
                  </a:lnTo>
                  <a:lnTo>
                    <a:pt x="202" y="370"/>
                  </a:lnTo>
                  <a:lnTo>
                    <a:pt x="202" y="370"/>
                  </a:lnTo>
                  <a:lnTo>
                    <a:pt x="200" y="362"/>
                  </a:lnTo>
                  <a:lnTo>
                    <a:pt x="200" y="362"/>
                  </a:lnTo>
                  <a:lnTo>
                    <a:pt x="196" y="360"/>
                  </a:lnTo>
                  <a:lnTo>
                    <a:pt x="196" y="360"/>
                  </a:lnTo>
                  <a:lnTo>
                    <a:pt x="192" y="356"/>
                  </a:lnTo>
                  <a:lnTo>
                    <a:pt x="188" y="350"/>
                  </a:lnTo>
                  <a:lnTo>
                    <a:pt x="188" y="350"/>
                  </a:lnTo>
                  <a:lnTo>
                    <a:pt x="190" y="348"/>
                  </a:lnTo>
                  <a:lnTo>
                    <a:pt x="190" y="348"/>
                  </a:lnTo>
                  <a:lnTo>
                    <a:pt x="190" y="346"/>
                  </a:lnTo>
                  <a:lnTo>
                    <a:pt x="190" y="344"/>
                  </a:lnTo>
                  <a:lnTo>
                    <a:pt x="190" y="344"/>
                  </a:lnTo>
                  <a:lnTo>
                    <a:pt x="188" y="344"/>
                  </a:lnTo>
                  <a:lnTo>
                    <a:pt x="188" y="344"/>
                  </a:lnTo>
                  <a:lnTo>
                    <a:pt x="188" y="342"/>
                  </a:lnTo>
                  <a:lnTo>
                    <a:pt x="188" y="342"/>
                  </a:lnTo>
                  <a:lnTo>
                    <a:pt x="196" y="340"/>
                  </a:lnTo>
                  <a:lnTo>
                    <a:pt x="196" y="340"/>
                  </a:lnTo>
                  <a:lnTo>
                    <a:pt x="196" y="340"/>
                  </a:lnTo>
                  <a:lnTo>
                    <a:pt x="196" y="340"/>
                  </a:lnTo>
                  <a:lnTo>
                    <a:pt x="200" y="340"/>
                  </a:lnTo>
                  <a:lnTo>
                    <a:pt x="200" y="340"/>
                  </a:lnTo>
                  <a:lnTo>
                    <a:pt x="202" y="340"/>
                  </a:lnTo>
                  <a:lnTo>
                    <a:pt x="202" y="340"/>
                  </a:lnTo>
                  <a:lnTo>
                    <a:pt x="200" y="342"/>
                  </a:lnTo>
                  <a:lnTo>
                    <a:pt x="200" y="342"/>
                  </a:lnTo>
                  <a:lnTo>
                    <a:pt x="202" y="350"/>
                  </a:lnTo>
                  <a:lnTo>
                    <a:pt x="202" y="350"/>
                  </a:lnTo>
                  <a:lnTo>
                    <a:pt x="204" y="348"/>
                  </a:lnTo>
                  <a:lnTo>
                    <a:pt x="204" y="348"/>
                  </a:lnTo>
                  <a:lnTo>
                    <a:pt x="206" y="344"/>
                  </a:lnTo>
                  <a:lnTo>
                    <a:pt x="206" y="344"/>
                  </a:lnTo>
                  <a:lnTo>
                    <a:pt x="210" y="346"/>
                  </a:lnTo>
                  <a:lnTo>
                    <a:pt x="212" y="350"/>
                  </a:lnTo>
                  <a:lnTo>
                    <a:pt x="212" y="352"/>
                  </a:lnTo>
                  <a:lnTo>
                    <a:pt x="216" y="354"/>
                  </a:lnTo>
                  <a:lnTo>
                    <a:pt x="216" y="354"/>
                  </a:lnTo>
                  <a:lnTo>
                    <a:pt x="214" y="354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222" y="364"/>
                  </a:lnTo>
                  <a:lnTo>
                    <a:pt x="222" y="364"/>
                  </a:lnTo>
                  <a:lnTo>
                    <a:pt x="222" y="362"/>
                  </a:lnTo>
                  <a:lnTo>
                    <a:pt x="224" y="362"/>
                  </a:lnTo>
                  <a:lnTo>
                    <a:pt x="224" y="362"/>
                  </a:lnTo>
                  <a:lnTo>
                    <a:pt x="230" y="364"/>
                  </a:lnTo>
                  <a:lnTo>
                    <a:pt x="230" y="364"/>
                  </a:lnTo>
                  <a:lnTo>
                    <a:pt x="234" y="368"/>
                  </a:lnTo>
                  <a:lnTo>
                    <a:pt x="234" y="368"/>
                  </a:lnTo>
                  <a:lnTo>
                    <a:pt x="246" y="376"/>
                  </a:lnTo>
                  <a:lnTo>
                    <a:pt x="246" y="376"/>
                  </a:lnTo>
                  <a:lnTo>
                    <a:pt x="248" y="380"/>
                  </a:lnTo>
                  <a:lnTo>
                    <a:pt x="248" y="380"/>
                  </a:lnTo>
                  <a:lnTo>
                    <a:pt x="252" y="382"/>
                  </a:lnTo>
                  <a:lnTo>
                    <a:pt x="252" y="382"/>
                  </a:lnTo>
                  <a:lnTo>
                    <a:pt x="252" y="382"/>
                  </a:lnTo>
                  <a:lnTo>
                    <a:pt x="250" y="384"/>
                  </a:lnTo>
                  <a:lnTo>
                    <a:pt x="250" y="384"/>
                  </a:lnTo>
                  <a:lnTo>
                    <a:pt x="252" y="390"/>
                  </a:lnTo>
                  <a:lnTo>
                    <a:pt x="252" y="390"/>
                  </a:lnTo>
                  <a:lnTo>
                    <a:pt x="250" y="392"/>
                  </a:lnTo>
                  <a:lnTo>
                    <a:pt x="250" y="392"/>
                  </a:lnTo>
                  <a:lnTo>
                    <a:pt x="250" y="396"/>
                  </a:lnTo>
                  <a:lnTo>
                    <a:pt x="250" y="396"/>
                  </a:lnTo>
                  <a:lnTo>
                    <a:pt x="250" y="396"/>
                  </a:lnTo>
                  <a:lnTo>
                    <a:pt x="250" y="396"/>
                  </a:lnTo>
                  <a:lnTo>
                    <a:pt x="252" y="398"/>
                  </a:lnTo>
                  <a:lnTo>
                    <a:pt x="256" y="400"/>
                  </a:lnTo>
                  <a:lnTo>
                    <a:pt x="256" y="400"/>
                  </a:lnTo>
                  <a:lnTo>
                    <a:pt x="256" y="402"/>
                  </a:lnTo>
                  <a:lnTo>
                    <a:pt x="256" y="402"/>
                  </a:lnTo>
                  <a:lnTo>
                    <a:pt x="260" y="406"/>
                  </a:lnTo>
                  <a:lnTo>
                    <a:pt x="264" y="408"/>
                  </a:lnTo>
                  <a:lnTo>
                    <a:pt x="264" y="408"/>
                  </a:lnTo>
                  <a:lnTo>
                    <a:pt x="264" y="408"/>
                  </a:lnTo>
                  <a:lnTo>
                    <a:pt x="264" y="410"/>
                  </a:lnTo>
                  <a:lnTo>
                    <a:pt x="264" y="410"/>
                  </a:lnTo>
                  <a:lnTo>
                    <a:pt x="262" y="410"/>
                  </a:lnTo>
                  <a:lnTo>
                    <a:pt x="262" y="410"/>
                  </a:lnTo>
                  <a:lnTo>
                    <a:pt x="262" y="410"/>
                  </a:lnTo>
                  <a:lnTo>
                    <a:pt x="264" y="416"/>
                  </a:lnTo>
                  <a:lnTo>
                    <a:pt x="264" y="416"/>
                  </a:lnTo>
                  <a:lnTo>
                    <a:pt x="270" y="414"/>
                  </a:lnTo>
                  <a:lnTo>
                    <a:pt x="276" y="414"/>
                  </a:lnTo>
                  <a:lnTo>
                    <a:pt x="276" y="414"/>
                  </a:lnTo>
                  <a:lnTo>
                    <a:pt x="278" y="416"/>
                  </a:lnTo>
                  <a:lnTo>
                    <a:pt x="282" y="418"/>
                  </a:lnTo>
                  <a:lnTo>
                    <a:pt x="282" y="418"/>
                  </a:lnTo>
                  <a:lnTo>
                    <a:pt x="282" y="418"/>
                  </a:lnTo>
                  <a:lnTo>
                    <a:pt x="280" y="418"/>
                  </a:lnTo>
                  <a:lnTo>
                    <a:pt x="278" y="418"/>
                  </a:lnTo>
                  <a:lnTo>
                    <a:pt x="272" y="416"/>
                  </a:lnTo>
                  <a:lnTo>
                    <a:pt x="272" y="416"/>
                  </a:lnTo>
                  <a:lnTo>
                    <a:pt x="268" y="418"/>
                  </a:lnTo>
                  <a:lnTo>
                    <a:pt x="268" y="418"/>
                  </a:lnTo>
                  <a:lnTo>
                    <a:pt x="266" y="420"/>
                  </a:lnTo>
                  <a:lnTo>
                    <a:pt x="266" y="420"/>
                  </a:lnTo>
                  <a:lnTo>
                    <a:pt x="270" y="424"/>
                  </a:lnTo>
                  <a:lnTo>
                    <a:pt x="270" y="424"/>
                  </a:lnTo>
                  <a:lnTo>
                    <a:pt x="268" y="428"/>
                  </a:lnTo>
                  <a:lnTo>
                    <a:pt x="268" y="428"/>
                  </a:lnTo>
                  <a:lnTo>
                    <a:pt x="270" y="430"/>
                  </a:lnTo>
                  <a:lnTo>
                    <a:pt x="270" y="430"/>
                  </a:lnTo>
                  <a:lnTo>
                    <a:pt x="272" y="430"/>
                  </a:lnTo>
                  <a:lnTo>
                    <a:pt x="272" y="430"/>
                  </a:lnTo>
                  <a:lnTo>
                    <a:pt x="274" y="430"/>
                  </a:lnTo>
                  <a:lnTo>
                    <a:pt x="276" y="434"/>
                  </a:lnTo>
                  <a:lnTo>
                    <a:pt x="276" y="434"/>
                  </a:lnTo>
                  <a:lnTo>
                    <a:pt x="276" y="434"/>
                  </a:lnTo>
                  <a:lnTo>
                    <a:pt x="276" y="434"/>
                  </a:lnTo>
                  <a:lnTo>
                    <a:pt x="276" y="432"/>
                  </a:lnTo>
                  <a:lnTo>
                    <a:pt x="276" y="432"/>
                  </a:lnTo>
                  <a:lnTo>
                    <a:pt x="278" y="432"/>
                  </a:lnTo>
                  <a:lnTo>
                    <a:pt x="280" y="432"/>
                  </a:lnTo>
                  <a:lnTo>
                    <a:pt x="280" y="432"/>
                  </a:lnTo>
                  <a:lnTo>
                    <a:pt x="280" y="428"/>
                  </a:lnTo>
                  <a:lnTo>
                    <a:pt x="278" y="424"/>
                  </a:lnTo>
                  <a:lnTo>
                    <a:pt x="278" y="424"/>
                  </a:lnTo>
                  <a:lnTo>
                    <a:pt x="278" y="424"/>
                  </a:lnTo>
                  <a:lnTo>
                    <a:pt x="280" y="424"/>
                  </a:lnTo>
                  <a:lnTo>
                    <a:pt x="282" y="424"/>
                  </a:lnTo>
                  <a:lnTo>
                    <a:pt x="282" y="424"/>
                  </a:lnTo>
                  <a:lnTo>
                    <a:pt x="280" y="426"/>
                  </a:lnTo>
                  <a:lnTo>
                    <a:pt x="280" y="426"/>
                  </a:lnTo>
                  <a:lnTo>
                    <a:pt x="282" y="426"/>
                  </a:lnTo>
                  <a:lnTo>
                    <a:pt x="282" y="426"/>
                  </a:lnTo>
                  <a:lnTo>
                    <a:pt x="284" y="424"/>
                  </a:lnTo>
                  <a:lnTo>
                    <a:pt x="284" y="424"/>
                  </a:lnTo>
                  <a:lnTo>
                    <a:pt x="284" y="422"/>
                  </a:lnTo>
                  <a:lnTo>
                    <a:pt x="284" y="422"/>
                  </a:lnTo>
                  <a:lnTo>
                    <a:pt x="282" y="422"/>
                  </a:lnTo>
                  <a:lnTo>
                    <a:pt x="282" y="422"/>
                  </a:lnTo>
                  <a:lnTo>
                    <a:pt x="280" y="420"/>
                  </a:lnTo>
                  <a:lnTo>
                    <a:pt x="280" y="420"/>
                  </a:lnTo>
                  <a:lnTo>
                    <a:pt x="284" y="418"/>
                  </a:lnTo>
                  <a:lnTo>
                    <a:pt x="284" y="418"/>
                  </a:lnTo>
                  <a:lnTo>
                    <a:pt x="286" y="420"/>
                  </a:lnTo>
                  <a:lnTo>
                    <a:pt x="288" y="422"/>
                  </a:lnTo>
                  <a:lnTo>
                    <a:pt x="288" y="422"/>
                  </a:lnTo>
                  <a:lnTo>
                    <a:pt x="288" y="422"/>
                  </a:lnTo>
                  <a:lnTo>
                    <a:pt x="288" y="422"/>
                  </a:lnTo>
                  <a:lnTo>
                    <a:pt x="290" y="422"/>
                  </a:lnTo>
                  <a:lnTo>
                    <a:pt x="290" y="422"/>
                  </a:lnTo>
                  <a:lnTo>
                    <a:pt x="288" y="418"/>
                  </a:lnTo>
                  <a:lnTo>
                    <a:pt x="288" y="418"/>
                  </a:lnTo>
                  <a:lnTo>
                    <a:pt x="290" y="418"/>
                  </a:lnTo>
                  <a:lnTo>
                    <a:pt x="290" y="418"/>
                  </a:lnTo>
                  <a:lnTo>
                    <a:pt x="284" y="414"/>
                  </a:lnTo>
                  <a:lnTo>
                    <a:pt x="276" y="410"/>
                  </a:lnTo>
                  <a:lnTo>
                    <a:pt x="276" y="410"/>
                  </a:lnTo>
                  <a:lnTo>
                    <a:pt x="276" y="410"/>
                  </a:lnTo>
                  <a:lnTo>
                    <a:pt x="280" y="408"/>
                  </a:lnTo>
                  <a:lnTo>
                    <a:pt x="280" y="408"/>
                  </a:lnTo>
                  <a:lnTo>
                    <a:pt x="278" y="406"/>
                  </a:lnTo>
                  <a:lnTo>
                    <a:pt x="278" y="406"/>
                  </a:lnTo>
                  <a:lnTo>
                    <a:pt x="278" y="406"/>
                  </a:lnTo>
                  <a:lnTo>
                    <a:pt x="282" y="406"/>
                  </a:lnTo>
                  <a:lnTo>
                    <a:pt x="282" y="406"/>
                  </a:lnTo>
                  <a:lnTo>
                    <a:pt x="282" y="408"/>
                  </a:lnTo>
                  <a:lnTo>
                    <a:pt x="282" y="408"/>
                  </a:lnTo>
                  <a:lnTo>
                    <a:pt x="282" y="408"/>
                  </a:lnTo>
                  <a:lnTo>
                    <a:pt x="282" y="408"/>
                  </a:lnTo>
                  <a:lnTo>
                    <a:pt x="282" y="408"/>
                  </a:lnTo>
                  <a:lnTo>
                    <a:pt x="284" y="406"/>
                  </a:lnTo>
                  <a:lnTo>
                    <a:pt x="284" y="406"/>
                  </a:lnTo>
                  <a:lnTo>
                    <a:pt x="276" y="398"/>
                  </a:lnTo>
                  <a:lnTo>
                    <a:pt x="276" y="398"/>
                  </a:lnTo>
                  <a:lnTo>
                    <a:pt x="278" y="394"/>
                  </a:lnTo>
                  <a:lnTo>
                    <a:pt x="278" y="394"/>
                  </a:lnTo>
                  <a:lnTo>
                    <a:pt x="276" y="394"/>
                  </a:lnTo>
                  <a:lnTo>
                    <a:pt x="276" y="394"/>
                  </a:lnTo>
                  <a:lnTo>
                    <a:pt x="280" y="392"/>
                  </a:lnTo>
                  <a:lnTo>
                    <a:pt x="280" y="392"/>
                  </a:lnTo>
                  <a:lnTo>
                    <a:pt x="280" y="392"/>
                  </a:lnTo>
                  <a:lnTo>
                    <a:pt x="280" y="392"/>
                  </a:lnTo>
                  <a:lnTo>
                    <a:pt x="280" y="394"/>
                  </a:lnTo>
                  <a:lnTo>
                    <a:pt x="280" y="394"/>
                  </a:lnTo>
                  <a:lnTo>
                    <a:pt x="280" y="394"/>
                  </a:lnTo>
                  <a:lnTo>
                    <a:pt x="280" y="394"/>
                  </a:lnTo>
                  <a:lnTo>
                    <a:pt x="282" y="396"/>
                  </a:lnTo>
                  <a:lnTo>
                    <a:pt x="284" y="400"/>
                  </a:lnTo>
                  <a:lnTo>
                    <a:pt x="284" y="400"/>
                  </a:lnTo>
                  <a:lnTo>
                    <a:pt x="286" y="400"/>
                  </a:lnTo>
                  <a:lnTo>
                    <a:pt x="286" y="400"/>
                  </a:lnTo>
                  <a:lnTo>
                    <a:pt x="286" y="400"/>
                  </a:lnTo>
                  <a:lnTo>
                    <a:pt x="284" y="396"/>
                  </a:lnTo>
                  <a:lnTo>
                    <a:pt x="284" y="396"/>
                  </a:lnTo>
                  <a:lnTo>
                    <a:pt x="284" y="396"/>
                  </a:lnTo>
                  <a:lnTo>
                    <a:pt x="286" y="398"/>
                  </a:lnTo>
                  <a:lnTo>
                    <a:pt x="288" y="400"/>
                  </a:lnTo>
                  <a:lnTo>
                    <a:pt x="288" y="400"/>
                  </a:lnTo>
                  <a:lnTo>
                    <a:pt x="288" y="398"/>
                  </a:lnTo>
                  <a:lnTo>
                    <a:pt x="288" y="398"/>
                  </a:lnTo>
                  <a:lnTo>
                    <a:pt x="290" y="398"/>
                  </a:lnTo>
                  <a:lnTo>
                    <a:pt x="290" y="398"/>
                  </a:lnTo>
                  <a:lnTo>
                    <a:pt x="286" y="396"/>
                  </a:lnTo>
                  <a:lnTo>
                    <a:pt x="286" y="396"/>
                  </a:lnTo>
                  <a:lnTo>
                    <a:pt x="288" y="394"/>
                  </a:lnTo>
                  <a:lnTo>
                    <a:pt x="288" y="394"/>
                  </a:lnTo>
                  <a:lnTo>
                    <a:pt x="290" y="396"/>
                  </a:lnTo>
                  <a:lnTo>
                    <a:pt x="290" y="396"/>
                  </a:lnTo>
                  <a:lnTo>
                    <a:pt x="292" y="398"/>
                  </a:lnTo>
                  <a:lnTo>
                    <a:pt x="292" y="398"/>
                  </a:lnTo>
                  <a:lnTo>
                    <a:pt x="292" y="398"/>
                  </a:lnTo>
                  <a:lnTo>
                    <a:pt x="292" y="398"/>
                  </a:lnTo>
                  <a:lnTo>
                    <a:pt x="292" y="398"/>
                  </a:lnTo>
                  <a:lnTo>
                    <a:pt x="290" y="394"/>
                  </a:lnTo>
                  <a:lnTo>
                    <a:pt x="286" y="392"/>
                  </a:lnTo>
                  <a:lnTo>
                    <a:pt x="286" y="392"/>
                  </a:lnTo>
                  <a:lnTo>
                    <a:pt x="286" y="392"/>
                  </a:lnTo>
                  <a:lnTo>
                    <a:pt x="290" y="390"/>
                  </a:lnTo>
                  <a:lnTo>
                    <a:pt x="292" y="388"/>
                  </a:lnTo>
                  <a:lnTo>
                    <a:pt x="292" y="388"/>
                  </a:lnTo>
                  <a:lnTo>
                    <a:pt x="294" y="390"/>
                  </a:lnTo>
                  <a:lnTo>
                    <a:pt x="294" y="390"/>
                  </a:lnTo>
                  <a:lnTo>
                    <a:pt x="298" y="388"/>
                  </a:lnTo>
                  <a:lnTo>
                    <a:pt x="298" y="388"/>
                  </a:lnTo>
                  <a:lnTo>
                    <a:pt x="300" y="390"/>
                  </a:lnTo>
                  <a:lnTo>
                    <a:pt x="304" y="390"/>
                  </a:lnTo>
                  <a:lnTo>
                    <a:pt x="306" y="390"/>
                  </a:lnTo>
                  <a:lnTo>
                    <a:pt x="308" y="392"/>
                  </a:lnTo>
                  <a:lnTo>
                    <a:pt x="308" y="392"/>
                  </a:lnTo>
                  <a:lnTo>
                    <a:pt x="308" y="392"/>
                  </a:lnTo>
                  <a:lnTo>
                    <a:pt x="308" y="392"/>
                  </a:lnTo>
                  <a:lnTo>
                    <a:pt x="312" y="392"/>
                  </a:lnTo>
                  <a:lnTo>
                    <a:pt x="312" y="392"/>
                  </a:lnTo>
                  <a:lnTo>
                    <a:pt x="312" y="392"/>
                  </a:lnTo>
                  <a:lnTo>
                    <a:pt x="312" y="392"/>
                  </a:lnTo>
                  <a:lnTo>
                    <a:pt x="310" y="394"/>
                  </a:lnTo>
                  <a:lnTo>
                    <a:pt x="310" y="394"/>
                  </a:lnTo>
                  <a:lnTo>
                    <a:pt x="308" y="398"/>
                  </a:lnTo>
                  <a:lnTo>
                    <a:pt x="308" y="398"/>
                  </a:lnTo>
                  <a:lnTo>
                    <a:pt x="312" y="394"/>
                  </a:lnTo>
                  <a:lnTo>
                    <a:pt x="312" y="394"/>
                  </a:lnTo>
                  <a:lnTo>
                    <a:pt x="318" y="392"/>
                  </a:lnTo>
                  <a:lnTo>
                    <a:pt x="318" y="392"/>
                  </a:lnTo>
                  <a:lnTo>
                    <a:pt x="320" y="388"/>
                  </a:lnTo>
                  <a:lnTo>
                    <a:pt x="320" y="388"/>
                  </a:lnTo>
                  <a:lnTo>
                    <a:pt x="324" y="388"/>
                  </a:lnTo>
                  <a:lnTo>
                    <a:pt x="324" y="388"/>
                  </a:lnTo>
                  <a:lnTo>
                    <a:pt x="328" y="388"/>
                  </a:lnTo>
                  <a:lnTo>
                    <a:pt x="332" y="388"/>
                  </a:lnTo>
                  <a:lnTo>
                    <a:pt x="332" y="388"/>
                  </a:lnTo>
                  <a:lnTo>
                    <a:pt x="334" y="386"/>
                  </a:lnTo>
                  <a:lnTo>
                    <a:pt x="334" y="386"/>
                  </a:lnTo>
                  <a:lnTo>
                    <a:pt x="332" y="384"/>
                  </a:lnTo>
                  <a:lnTo>
                    <a:pt x="328" y="384"/>
                  </a:lnTo>
                  <a:lnTo>
                    <a:pt x="328" y="384"/>
                  </a:lnTo>
                  <a:lnTo>
                    <a:pt x="324" y="378"/>
                  </a:lnTo>
                  <a:lnTo>
                    <a:pt x="322" y="376"/>
                  </a:lnTo>
                  <a:lnTo>
                    <a:pt x="320" y="374"/>
                  </a:lnTo>
                  <a:lnTo>
                    <a:pt x="320" y="372"/>
                  </a:lnTo>
                  <a:lnTo>
                    <a:pt x="320" y="372"/>
                  </a:lnTo>
                  <a:lnTo>
                    <a:pt x="322" y="370"/>
                  </a:lnTo>
                  <a:lnTo>
                    <a:pt x="322" y="370"/>
                  </a:lnTo>
                  <a:lnTo>
                    <a:pt x="324" y="364"/>
                  </a:lnTo>
                  <a:lnTo>
                    <a:pt x="324" y="364"/>
                  </a:lnTo>
                  <a:lnTo>
                    <a:pt x="328" y="362"/>
                  </a:lnTo>
                  <a:lnTo>
                    <a:pt x="328" y="362"/>
                  </a:lnTo>
                  <a:lnTo>
                    <a:pt x="328" y="360"/>
                  </a:lnTo>
                  <a:lnTo>
                    <a:pt x="328" y="360"/>
                  </a:lnTo>
                  <a:lnTo>
                    <a:pt x="330" y="352"/>
                  </a:lnTo>
                  <a:lnTo>
                    <a:pt x="332" y="350"/>
                  </a:lnTo>
                  <a:lnTo>
                    <a:pt x="336" y="348"/>
                  </a:lnTo>
                  <a:lnTo>
                    <a:pt x="336" y="348"/>
                  </a:lnTo>
                  <a:lnTo>
                    <a:pt x="338" y="344"/>
                  </a:lnTo>
                  <a:lnTo>
                    <a:pt x="338" y="344"/>
                  </a:lnTo>
                  <a:lnTo>
                    <a:pt x="338" y="342"/>
                  </a:lnTo>
                  <a:lnTo>
                    <a:pt x="338" y="342"/>
                  </a:lnTo>
                  <a:lnTo>
                    <a:pt x="338" y="340"/>
                  </a:lnTo>
                  <a:lnTo>
                    <a:pt x="338" y="340"/>
                  </a:lnTo>
                  <a:lnTo>
                    <a:pt x="342" y="338"/>
                  </a:lnTo>
                  <a:lnTo>
                    <a:pt x="342" y="338"/>
                  </a:lnTo>
                  <a:lnTo>
                    <a:pt x="344" y="334"/>
                  </a:lnTo>
                  <a:lnTo>
                    <a:pt x="348" y="332"/>
                  </a:lnTo>
                  <a:lnTo>
                    <a:pt x="350" y="330"/>
                  </a:lnTo>
                  <a:lnTo>
                    <a:pt x="356" y="328"/>
                  </a:lnTo>
                  <a:lnTo>
                    <a:pt x="356" y="328"/>
                  </a:lnTo>
                  <a:lnTo>
                    <a:pt x="358" y="328"/>
                  </a:lnTo>
                  <a:lnTo>
                    <a:pt x="358" y="328"/>
                  </a:lnTo>
                  <a:lnTo>
                    <a:pt x="358" y="326"/>
                  </a:lnTo>
                  <a:lnTo>
                    <a:pt x="358" y="326"/>
                  </a:lnTo>
                  <a:lnTo>
                    <a:pt x="360" y="330"/>
                  </a:lnTo>
                  <a:lnTo>
                    <a:pt x="360" y="330"/>
                  </a:lnTo>
                  <a:lnTo>
                    <a:pt x="360" y="330"/>
                  </a:lnTo>
                  <a:lnTo>
                    <a:pt x="358" y="332"/>
                  </a:lnTo>
                  <a:lnTo>
                    <a:pt x="358" y="332"/>
                  </a:lnTo>
                  <a:lnTo>
                    <a:pt x="358" y="332"/>
                  </a:lnTo>
                  <a:lnTo>
                    <a:pt x="360" y="334"/>
                  </a:lnTo>
                  <a:lnTo>
                    <a:pt x="364" y="334"/>
                  </a:lnTo>
                  <a:lnTo>
                    <a:pt x="372" y="334"/>
                  </a:lnTo>
                  <a:lnTo>
                    <a:pt x="372" y="334"/>
                  </a:lnTo>
                  <a:lnTo>
                    <a:pt x="372" y="336"/>
                  </a:lnTo>
                  <a:lnTo>
                    <a:pt x="372" y="336"/>
                  </a:lnTo>
                  <a:lnTo>
                    <a:pt x="368" y="340"/>
                  </a:lnTo>
                  <a:lnTo>
                    <a:pt x="362" y="342"/>
                  </a:lnTo>
                  <a:lnTo>
                    <a:pt x="362" y="342"/>
                  </a:lnTo>
                  <a:lnTo>
                    <a:pt x="364" y="342"/>
                  </a:lnTo>
                  <a:lnTo>
                    <a:pt x="364" y="342"/>
                  </a:lnTo>
                  <a:lnTo>
                    <a:pt x="370" y="344"/>
                  </a:lnTo>
                  <a:lnTo>
                    <a:pt x="372" y="346"/>
                  </a:lnTo>
                  <a:lnTo>
                    <a:pt x="370" y="350"/>
                  </a:lnTo>
                  <a:lnTo>
                    <a:pt x="370" y="352"/>
                  </a:lnTo>
                  <a:lnTo>
                    <a:pt x="370" y="352"/>
                  </a:lnTo>
                  <a:lnTo>
                    <a:pt x="376" y="352"/>
                  </a:lnTo>
                  <a:lnTo>
                    <a:pt x="380" y="348"/>
                  </a:lnTo>
                  <a:lnTo>
                    <a:pt x="380" y="348"/>
                  </a:lnTo>
                  <a:lnTo>
                    <a:pt x="386" y="348"/>
                  </a:lnTo>
                  <a:lnTo>
                    <a:pt x="386" y="348"/>
                  </a:lnTo>
                  <a:lnTo>
                    <a:pt x="388" y="346"/>
                  </a:lnTo>
                  <a:lnTo>
                    <a:pt x="388" y="346"/>
                  </a:lnTo>
                  <a:lnTo>
                    <a:pt x="390" y="346"/>
                  </a:lnTo>
                  <a:lnTo>
                    <a:pt x="392" y="346"/>
                  </a:lnTo>
                  <a:lnTo>
                    <a:pt x="392" y="346"/>
                  </a:lnTo>
                  <a:lnTo>
                    <a:pt x="396" y="346"/>
                  </a:lnTo>
                  <a:lnTo>
                    <a:pt x="396" y="346"/>
                  </a:lnTo>
                  <a:lnTo>
                    <a:pt x="398" y="342"/>
                  </a:lnTo>
                  <a:lnTo>
                    <a:pt x="398" y="342"/>
                  </a:lnTo>
                  <a:lnTo>
                    <a:pt x="392" y="342"/>
                  </a:lnTo>
                  <a:lnTo>
                    <a:pt x="392" y="342"/>
                  </a:lnTo>
                  <a:lnTo>
                    <a:pt x="388" y="342"/>
                  </a:lnTo>
                  <a:lnTo>
                    <a:pt x="384" y="344"/>
                  </a:lnTo>
                  <a:lnTo>
                    <a:pt x="384" y="344"/>
                  </a:lnTo>
                  <a:lnTo>
                    <a:pt x="382" y="338"/>
                  </a:lnTo>
                  <a:lnTo>
                    <a:pt x="374" y="334"/>
                  </a:lnTo>
                  <a:lnTo>
                    <a:pt x="374" y="334"/>
                  </a:lnTo>
                  <a:lnTo>
                    <a:pt x="374" y="334"/>
                  </a:lnTo>
                  <a:lnTo>
                    <a:pt x="374" y="334"/>
                  </a:lnTo>
                  <a:lnTo>
                    <a:pt x="384" y="334"/>
                  </a:lnTo>
                  <a:lnTo>
                    <a:pt x="384" y="334"/>
                  </a:lnTo>
                  <a:lnTo>
                    <a:pt x="386" y="330"/>
                  </a:lnTo>
                  <a:lnTo>
                    <a:pt x="386" y="330"/>
                  </a:lnTo>
                  <a:lnTo>
                    <a:pt x="386" y="330"/>
                  </a:lnTo>
                  <a:lnTo>
                    <a:pt x="386" y="330"/>
                  </a:lnTo>
                  <a:lnTo>
                    <a:pt x="388" y="330"/>
                  </a:lnTo>
                  <a:lnTo>
                    <a:pt x="388" y="330"/>
                  </a:lnTo>
                  <a:lnTo>
                    <a:pt x="390" y="330"/>
                  </a:lnTo>
                  <a:lnTo>
                    <a:pt x="390" y="330"/>
                  </a:lnTo>
                  <a:lnTo>
                    <a:pt x="392" y="328"/>
                  </a:lnTo>
                  <a:lnTo>
                    <a:pt x="392" y="328"/>
                  </a:lnTo>
                  <a:lnTo>
                    <a:pt x="404" y="326"/>
                  </a:lnTo>
                  <a:lnTo>
                    <a:pt x="404" y="326"/>
                  </a:lnTo>
                  <a:lnTo>
                    <a:pt x="406" y="324"/>
                  </a:lnTo>
                  <a:lnTo>
                    <a:pt x="406" y="324"/>
                  </a:lnTo>
                  <a:lnTo>
                    <a:pt x="412" y="324"/>
                  </a:lnTo>
                  <a:lnTo>
                    <a:pt x="412" y="324"/>
                  </a:lnTo>
                  <a:lnTo>
                    <a:pt x="412" y="322"/>
                  </a:lnTo>
                  <a:lnTo>
                    <a:pt x="412" y="322"/>
                  </a:lnTo>
                  <a:lnTo>
                    <a:pt x="420" y="322"/>
                  </a:lnTo>
                  <a:lnTo>
                    <a:pt x="420" y="322"/>
                  </a:lnTo>
                  <a:lnTo>
                    <a:pt x="422" y="324"/>
                  </a:lnTo>
                  <a:lnTo>
                    <a:pt x="422" y="324"/>
                  </a:lnTo>
                  <a:lnTo>
                    <a:pt x="416" y="326"/>
                  </a:lnTo>
                  <a:lnTo>
                    <a:pt x="410" y="328"/>
                  </a:lnTo>
                  <a:lnTo>
                    <a:pt x="410" y="328"/>
                  </a:lnTo>
                  <a:lnTo>
                    <a:pt x="408" y="328"/>
                  </a:lnTo>
                  <a:lnTo>
                    <a:pt x="408" y="328"/>
                  </a:lnTo>
                  <a:lnTo>
                    <a:pt x="414" y="334"/>
                  </a:lnTo>
                  <a:lnTo>
                    <a:pt x="414" y="334"/>
                  </a:lnTo>
                  <a:lnTo>
                    <a:pt x="410" y="334"/>
                  </a:lnTo>
                  <a:lnTo>
                    <a:pt x="410" y="334"/>
                  </a:lnTo>
                  <a:lnTo>
                    <a:pt x="408" y="338"/>
                  </a:lnTo>
                  <a:lnTo>
                    <a:pt x="408" y="342"/>
                  </a:lnTo>
                  <a:lnTo>
                    <a:pt x="408" y="342"/>
                  </a:lnTo>
                  <a:lnTo>
                    <a:pt x="402" y="344"/>
                  </a:lnTo>
                  <a:lnTo>
                    <a:pt x="402" y="344"/>
                  </a:lnTo>
                  <a:lnTo>
                    <a:pt x="406" y="348"/>
                  </a:lnTo>
                  <a:lnTo>
                    <a:pt x="406" y="348"/>
                  </a:lnTo>
                  <a:lnTo>
                    <a:pt x="408" y="348"/>
                  </a:lnTo>
                  <a:lnTo>
                    <a:pt x="408" y="348"/>
                  </a:lnTo>
                  <a:lnTo>
                    <a:pt x="412" y="352"/>
                  </a:lnTo>
                  <a:lnTo>
                    <a:pt x="412" y="352"/>
                  </a:lnTo>
                  <a:lnTo>
                    <a:pt x="416" y="352"/>
                  </a:lnTo>
                  <a:lnTo>
                    <a:pt x="416" y="352"/>
                  </a:lnTo>
                  <a:lnTo>
                    <a:pt x="424" y="358"/>
                  </a:lnTo>
                  <a:lnTo>
                    <a:pt x="424" y="358"/>
                  </a:lnTo>
                  <a:lnTo>
                    <a:pt x="426" y="360"/>
                  </a:lnTo>
                  <a:lnTo>
                    <a:pt x="428" y="362"/>
                  </a:lnTo>
                  <a:lnTo>
                    <a:pt x="428" y="362"/>
                  </a:lnTo>
                  <a:lnTo>
                    <a:pt x="428" y="364"/>
                  </a:lnTo>
                  <a:lnTo>
                    <a:pt x="428" y="364"/>
                  </a:lnTo>
                  <a:lnTo>
                    <a:pt x="434" y="366"/>
                  </a:lnTo>
                  <a:lnTo>
                    <a:pt x="440" y="370"/>
                  </a:lnTo>
                  <a:lnTo>
                    <a:pt x="440" y="370"/>
                  </a:lnTo>
                  <a:lnTo>
                    <a:pt x="442" y="374"/>
                  </a:lnTo>
                  <a:lnTo>
                    <a:pt x="442" y="374"/>
                  </a:lnTo>
                  <a:lnTo>
                    <a:pt x="442" y="380"/>
                  </a:lnTo>
                  <a:lnTo>
                    <a:pt x="440" y="384"/>
                  </a:lnTo>
                  <a:lnTo>
                    <a:pt x="436" y="386"/>
                  </a:lnTo>
                  <a:lnTo>
                    <a:pt x="432" y="388"/>
                  </a:lnTo>
                  <a:lnTo>
                    <a:pt x="432" y="388"/>
                  </a:lnTo>
                  <a:lnTo>
                    <a:pt x="426" y="388"/>
                  </a:lnTo>
                  <a:lnTo>
                    <a:pt x="422" y="388"/>
                  </a:lnTo>
                  <a:lnTo>
                    <a:pt x="422" y="388"/>
                  </a:lnTo>
                  <a:lnTo>
                    <a:pt x="416" y="388"/>
                  </a:lnTo>
                  <a:lnTo>
                    <a:pt x="416" y="388"/>
                  </a:lnTo>
                  <a:lnTo>
                    <a:pt x="412" y="388"/>
                  </a:lnTo>
                  <a:lnTo>
                    <a:pt x="406" y="388"/>
                  </a:lnTo>
                  <a:lnTo>
                    <a:pt x="406" y="388"/>
                  </a:lnTo>
                  <a:lnTo>
                    <a:pt x="402" y="386"/>
                  </a:lnTo>
                  <a:lnTo>
                    <a:pt x="400" y="384"/>
                  </a:lnTo>
                  <a:lnTo>
                    <a:pt x="398" y="386"/>
                  </a:lnTo>
                  <a:lnTo>
                    <a:pt x="398" y="386"/>
                  </a:lnTo>
                  <a:lnTo>
                    <a:pt x="394" y="384"/>
                  </a:lnTo>
                  <a:lnTo>
                    <a:pt x="394" y="380"/>
                  </a:lnTo>
                  <a:lnTo>
                    <a:pt x="394" y="380"/>
                  </a:lnTo>
                  <a:lnTo>
                    <a:pt x="388" y="382"/>
                  </a:lnTo>
                  <a:lnTo>
                    <a:pt x="388" y="382"/>
                  </a:lnTo>
                  <a:lnTo>
                    <a:pt x="386" y="380"/>
                  </a:lnTo>
                  <a:lnTo>
                    <a:pt x="384" y="378"/>
                  </a:lnTo>
                  <a:lnTo>
                    <a:pt x="384" y="378"/>
                  </a:lnTo>
                  <a:lnTo>
                    <a:pt x="382" y="378"/>
                  </a:lnTo>
                  <a:lnTo>
                    <a:pt x="378" y="378"/>
                  </a:lnTo>
                  <a:lnTo>
                    <a:pt x="374" y="378"/>
                  </a:lnTo>
                  <a:lnTo>
                    <a:pt x="368" y="378"/>
                  </a:lnTo>
                  <a:lnTo>
                    <a:pt x="368" y="378"/>
                  </a:lnTo>
                  <a:lnTo>
                    <a:pt x="362" y="382"/>
                  </a:lnTo>
                  <a:lnTo>
                    <a:pt x="354" y="384"/>
                  </a:lnTo>
                  <a:lnTo>
                    <a:pt x="354" y="384"/>
                  </a:lnTo>
                  <a:lnTo>
                    <a:pt x="354" y="386"/>
                  </a:lnTo>
                  <a:lnTo>
                    <a:pt x="354" y="386"/>
                  </a:lnTo>
                  <a:lnTo>
                    <a:pt x="348" y="388"/>
                  </a:lnTo>
                  <a:lnTo>
                    <a:pt x="344" y="386"/>
                  </a:lnTo>
                  <a:lnTo>
                    <a:pt x="344" y="386"/>
                  </a:lnTo>
                  <a:lnTo>
                    <a:pt x="342" y="386"/>
                  </a:lnTo>
                  <a:lnTo>
                    <a:pt x="342" y="386"/>
                  </a:lnTo>
                  <a:lnTo>
                    <a:pt x="334" y="386"/>
                  </a:lnTo>
                  <a:lnTo>
                    <a:pt x="334" y="386"/>
                  </a:lnTo>
                  <a:lnTo>
                    <a:pt x="334" y="388"/>
                  </a:lnTo>
                  <a:lnTo>
                    <a:pt x="334" y="388"/>
                  </a:lnTo>
                  <a:lnTo>
                    <a:pt x="336" y="390"/>
                  </a:lnTo>
                  <a:lnTo>
                    <a:pt x="336" y="390"/>
                  </a:lnTo>
                  <a:lnTo>
                    <a:pt x="340" y="390"/>
                  </a:lnTo>
                  <a:lnTo>
                    <a:pt x="340" y="390"/>
                  </a:lnTo>
                  <a:lnTo>
                    <a:pt x="340" y="390"/>
                  </a:lnTo>
                  <a:lnTo>
                    <a:pt x="332" y="392"/>
                  </a:lnTo>
                  <a:lnTo>
                    <a:pt x="332" y="392"/>
                  </a:lnTo>
                  <a:lnTo>
                    <a:pt x="332" y="394"/>
                  </a:lnTo>
                  <a:lnTo>
                    <a:pt x="332" y="394"/>
                  </a:lnTo>
                  <a:lnTo>
                    <a:pt x="334" y="394"/>
                  </a:lnTo>
                  <a:lnTo>
                    <a:pt x="334" y="394"/>
                  </a:lnTo>
                  <a:lnTo>
                    <a:pt x="334" y="394"/>
                  </a:lnTo>
                  <a:lnTo>
                    <a:pt x="334" y="394"/>
                  </a:lnTo>
                  <a:lnTo>
                    <a:pt x="334" y="394"/>
                  </a:lnTo>
                  <a:lnTo>
                    <a:pt x="334" y="394"/>
                  </a:lnTo>
                  <a:lnTo>
                    <a:pt x="324" y="394"/>
                  </a:lnTo>
                  <a:lnTo>
                    <a:pt x="324" y="394"/>
                  </a:lnTo>
                  <a:lnTo>
                    <a:pt x="324" y="394"/>
                  </a:lnTo>
                  <a:lnTo>
                    <a:pt x="324" y="394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4" y="394"/>
                  </a:lnTo>
                  <a:lnTo>
                    <a:pt x="324" y="394"/>
                  </a:lnTo>
                  <a:lnTo>
                    <a:pt x="324" y="394"/>
                  </a:lnTo>
                  <a:lnTo>
                    <a:pt x="320" y="394"/>
                  </a:lnTo>
                  <a:lnTo>
                    <a:pt x="318" y="394"/>
                  </a:lnTo>
                  <a:lnTo>
                    <a:pt x="318" y="394"/>
                  </a:lnTo>
                  <a:lnTo>
                    <a:pt x="314" y="394"/>
                  </a:lnTo>
                  <a:lnTo>
                    <a:pt x="310" y="396"/>
                  </a:lnTo>
                  <a:lnTo>
                    <a:pt x="310" y="396"/>
                  </a:lnTo>
                  <a:lnTo>
                    <a:pt x="310" y="398"/>
                  </a:lnTo>
                  <a:lnTo>
                    <a:pt x="308" y="398"/>
                  </a:lnTo>
                  <a:lnTo>
                    <a:pt x="308" y="398"/>
                  </a:lnTo>
                  <a:lnTo>
                    <a:pt x="308" y="404"/>
                  </a:lnTo>
                  <a:lnTo>
                    <a:pt x="308" y="404"/>
                  </a:lnTo>
                  <a:lnTo>
                    <a:pt x="316" y="402"/>
                  </a:lnTo>
                  <a:lnTo>
                    <a:pt x="316" y="402"/>
                  </a:lnTo>
                  <a:lnTo>
                    <a:pt x="316" y="402"/>
                  </a:lnTo>
                  <a:lnTo>
                    <a:pt x="314" y="404"/>
                  </a:lnTo>
                  <a:lnTo>
                    <a:pt x="314" y="404"/>
                  </a:lnTo>
                  <a:lnTo>
                    <a:pt x="312" y="406"/>
                  </a:lnTo>
                  <a:lnTo>
                    <a:pt x="312" y="406"/>
                  </a:lnTo>
                  <a:lnTo>
                    <a:pt x="314" y="408"/>
                  </a:lnTo>
                  <a:lnTo>
                    <a:pt x="314" y="408"/>
                  </a:lnTo>
                  <a:lnTo>
                    <a:pt x="314" y="410"/>
                  </a:lnTo>
                  <a:lnTo>
                    <a:pt x="316" y="410"/>
                  </a:lnTo>
                  <a:lnTo>
                    <a:pt x="316" y="410"/>
                  </a:lnTo>
                  <a:lnTo>
                    <a:pt x="316" y="410"/>
                  </a:lnTo>
                  <a:lnTo>
                    <a:pt x="316" y="410"/>
                  </a:lnTo>
                  <a:lnTo>
                    <a:pt x="314" y="412"/>
                  </a:lnTo>
                  <a:lnTo>
                    <a:pt x="314" y="412"/>
                  </a:lnTo>
                  <a:lnTo>
                    <a:pt x="314" y="414"/>
                  </a:lnTo>
                  <a:lnTo>
                    <a:pt x="314" y="414"/>
                  </a:lnTo>
                  <a:lnTo>
                    <a:pt x="316" y="414"/>
                  </a:lnTo>
                  <a:lnTo>
                    <a:pt x="314" y="416"/>
                  </a:lnTo>
                  <a:lnTo>
                    <a:pt x="314" y="416"/>
                  </a:lnTo>
                  <a:lnTo>
                    <a:pt x="312" y="414"/>
                  </a:lnTo>
                  <a:lnTo>
                    <a:pt x="312" y="414"/>
                  </a:lnTo>
                  <a:lnTo>
                    <a:pt x="310" y="416"/>
                  </a:lnTo>
                  <a:lnTo>
                    <a:pt x="310" y="418"/>
                  </a:lnTo>
                  <a:lnTo>
                    <a:pt x="310" y="418"/>
                  </a:lnTo>
                  <a:lnTo>
                    <a:pt x="318" y="420"/>
                  </a:lnTo>
                  <a:lnTo>
                    <a:pt x="318" y="420"/>
                  </a:lnTo>
                  <a:lnTo>
                    <a:pt x="318" y="424"/>
                  </a:lnTo>
                  <a:lnTo>
                    <a:pt x="318" y="424"/>
                  </a:lnTo>
                  <a:lnTo>
                    <a:pt x="320" y="426"/>
                  </a:lnTo>
                  <a:lnTo>
                    <a:pt x="320" y="426"/>
                  </a:lnTo>
                  <a:lnTo>
                    <a:pt x="320" y="426"/>
                  </a:lnTo>
                  <a:lnTo>
                    <a:pt x="320" y="426"/>
                  </a:lnTo>
                  <a:lnTo>
                    <a:pt x="318" y="428"/>
                  </a:lnTo>
                  <a:lnTo>
                    <a:pt x="318" y="428"/>
                  </a:lnTo>
                  <a:lnTo>
                    <a:pt x="318" y="428"/>
                  </a:lnTo>
                  <a:lnTo>
                    <a:pt x="318" y="428"/>
                  </a:lnTo>
                  <a:lnTo>
                    <a:pt x="324" y="430"/>
                  </a:lnTo>
                  <a:lnTo>
                    <a:pt x="324" y="430"/>
                  </a:lnTo>
                  <a:lnTo>
                    <a:pt x="324" y="430"/>
                  </a:lnTo>
                  <a:lnTo>
                    <a:pt x="324" y="430"/>
                  </a:lnTo>
                  <a:lnTo>
                    <a:pt x="324" y="432"/>
                  </a:lnTo>
                  <a:lnTo>
                    <a:pt x="324" y="432"/>
                  </a:lnTo>
                  <a:lnTo>
                    <a:pt x="324" y="432"/>
                  </a:lnTo>
                  <a:lnTo>
                    <a:pt x="324" y="432"/>
                  </a:lnTo>
                  <a:lnTo>
                    <a:pt x="324" y="432"/>
                  </a:lnTo>
                  <a:lnTo>
                    <a:pt x="324" y="432"/>
                  </a:lnTo>
                  <a:lnTo>
                    <a:pt x="326" y="430"/>
                  </a:lnTo>
                  <a:lnTo>
                    <a:pt x="326" y="430"/>
                  </a:lnTo>
                  <a:lnTo>
                    <a:pt x="330" y="432"/>
                  </a:lnTo>
                  <a:lnTo>
                    <a:pt x="332" y="432"/>
                  </a:lnTo>
                  <a:lnTo>
                    <a:pt x="332" y="432"/>
                  </a:lnTo>
                  <a:lnTo>
                    <a:pt x="334" y="432"/>
                  </a:lnTo>
                  <a:lnTo>
                    <a:pt x="334" y="432"/>
                  </a:lnTo>
                  <a:lnTo>
                    <a:pt x="336" y="436"/>
                  </a:lnTo>
                  <a:lnTo>
                    <a:pt x="336" y="436"/>
                  </a:lnTo>
                  <a:lnTo>
                    <a:pt x="340" y="436"/>
                  </a:lnTo>
                  <a:lnTo>
                    <a:pt x="344" y="438"/>
                  </a:lnTo>
                  <a:lnTo>
                    <a:pt x="344" y="438"/>
                  </a:lnTo>
                  <a:lnTo>
                    <a:pt x="346" y="436"/>
                  </a:lnTo>
                  <a:lnTo>
                    <a:pt x="346" y="436"/>
                  </a:lnTo>
                  <a:lnTo>
                    <a:pt x="346" y="430"/>
                  </a:lnTo>
                  <a:lnTo>
                    <a:pt x="346" y="430"/>
                  </a:lnTo>
                  <a:lnTo>
                    <a:pt x="354" y="430"/>
                  </a:lnTo>
                  <a:lnTo>
                    <a:pt x="358" y="434"/>
                  </a:lnTo>
                  <a:lnTo>
                    <a:pt x="358" y="434"/>
                  </a:lnTo>
                  <a:lnTo>
                    <a:pt x="362" y="436"/>
                  </a:lnTo>
                  <a:lnTo>
                    <a:pt x="364" y="438"/>
                  </a:lnTo>
                  <a:lnTo>
                    <a:pt x="364" y="438"/>
                  </a:lnTo>
                  <a:lnTo>
                    <a:pt x="370" y="438"/>
                  </a:lnTo>
                  <a:lnTo>
                    <a:pt x="376" y="436"/>
                  </a:lnTo>
                  <a:lnTo>
                    <a:pt x="376" y="436"/>
                  </a:lnTo>
                  <a:lnTo>
                    <a:pt x="380" y="432"/>
                  </a:lnTo>
                  <a:lnTo>
                    <a:pt x="380" y="432"/>
                  </a:lnTo>
                  <a:lnTo>
                    <a:pt x="384" y="432"/>
                  </a:lnTo>
                  <a:lnTo>
                    <a:pt x="388" y="434"/>
                  </a:lnTo>
                  <a:lnTo>
                    <a:pt x="388" y="434"/>
                  </a:lnTo>
                  <a:lnTo>
                    <a:pt x="392" y="430"/>
                  </a:lnTo>
                  <a:lnTo>
                    <a:pt x="394" y="430"/>
                  </a:lnTo>
                  <a:lnTo>
                    <a:pt x="394" y="430"/>
                  </a:lnTo>
                  <a:lnTo>
                    <a:pt x="394" y="432"/>
                  </a:lnTo>
                  <a:lnTo>
                    <a:pt x="394" y="432"/>
                  </a:lnTo>
                  <a:lnTo>
                    <a:pt x="394" y="434"/>
                  </a:lnTo>
                  <a:lnTo>
                    <a:pt x="394" y="434"/>
                  </a:lnTo>
                  <a:lnTo>
                    <a:pt x="390" y="436"/>
                  </a:lnTo>
                  <a:lnTo>
                    <a:pt x="390" y="436"/>
                  </a:lnTo>
                  <a:lnTo>
                    <a:pt x="392" y="440"/>
                  </a:lnTo>
                  <a:lnTo>
                    <a:pt x="392" y="440"/>
                  </a:lnTo>
                  <a:lnTo>
                    <a:pt x="390" y="444"/>
                  </a:lnTo>
                  <a:lnTo>
                    <a:pt x="390" y="444"/>
                  </a:lnTo>
                  <a:lnTo>
                    <a:pt x="392" y="448"/>
                  </a:lnTo>
                  <a:lnTo>
                    <a:pt x="392" y="454"/>
                  </a:lnTo>
                  <a:lnTo>
                    <a:pt x="392" y="454"/>
                  </a:lnTo>
                  <a:lnTo>
                    <a:pt x="388" y="462"/>
                  </a:lnTo>
                  <a:lnTo>
                    <a:pt x="384" y="470"/>
                  </a:lnTo>
                  <a:lnTo>
                    <a:pt x="384" y="470"/>
                  </a:lnTo>
                  <a:lnTo>
                    <a:pt x="382" y="474"/>
                  </a:lnTo>
                  <a:lnTo>
                    <a:pt x="382" y="474"/>
                  </a:lnTo>
                  <a:lnTo>
                    <a:pt x="380" y="480"/>
                  </a:lnTo>
                  <a:lnTo>
                    <a:pt x="378" y="484"/>
                  </a:lnTo>
                  <a:lnTo>
                    <a:pt x="378" y="484"/>
                  </a:lnTo>
                  <a:lnTo>
                    <a:pt x="384" y="500"/>
                  </a:lnTo>
                  <a:lnTo>
                    <a:pt x="384" y="500"/>
                  </a:lnTo>
                  <a:lnTo>
                    <a:pt x="386" y="502"/>
                  </a:lnTo>
                  <a:lnTo>
                    <a:pt x="386" y="502"/>
                  </a:lnTo>
                  <a:lnTo>
                    <a:pt x="382" y="514"/>
                  </a:lnTo>
                  <a:lnTo>
                    <a:pt x="382" y="514"/>
                  </a:lnTo>
                  <a:lnTo>
                    <a:pt x="386" y="514"/>
                  </a:lnTo>
                  <a:lnTo>
                    <a:pt x="386" y="514"/>
                  </a:lnTo>
                  <a:lnTo>
                    <a:pt x="390" y="520"/>
                  </a:lnTo>
                  <a:lnTo>
                    <a:pt x="390" y="520"/>
                  </a:lnTo>
                  <a:lnTo>
                    <a:pt x="398" y="534"/>
                  </a:lnTo>
                  <a:lnTo>
                    <a:pt x="398" y="534"/>
                  </a:lnTo>
                  <a:lnTo>
                    <a:pt x="402" y="538"/>
                  </a:lnTo>
                  <a:lnTo>
                    <a:pt x="404" y="542"/>
                  </a:lnTo>
                  <a:lnTo>
                    <a:pt x="404" y="546"/>
                  </a:lnTo>
                  <a:lnTo>
                    <a:pt x="404" y="546"/>
                  </a:lnTo>
                  <a:lnTo>
                    <a:pt x="408" y="550"/>
                  </a:lnTo>
                  <a:lnTo>
                    <a:pt x="414" y="552"/>
                  </a:lnTo>
                  <a:lnTo>
                    <a:pt x="414" y="552"/>
                  </a:lnTo>
                  <a:lnTo>
                    <a:pt x="420" y="564"/>
                  </a:lnTo>
                  <a:lnTo>
                    <a:pt x="420" y="564"/>
                  </a:lnTo>
                  <a:lnTo>
                    <a:pt x="420" y="570"/>
                  </a:lnTo>
                  <a:lnTo>
                    <a:pt x="420" y="576"/>
                  </a:lnTo>
                  <a:lnTo>
                    <a:pt x="420" y="576"/>
                  </a:lnTo>
                  <a:lnTo>
                    <a:pt x="426" y="584"/>
                  </a:lnTo>
                  <a:lnTo>
                    <a:pt x="426" y="584"/>
                  </a:lnTo>
                  <a:lnTo>
                    <a:pt x="430" y="586"/>
                  </a:lnTo>
                  <a:lnTo>
                    <a:pt x="434" y="588"/>
                  </a:lnTo>
                  <a:lnTo>
                    <a:pt x="434" y="588"/>
                  </a:lnTo>
                  <a:lnTo>
                    <a:pt x="442" y="606"/>
                  </a:lnTo>
                  <a:lnTo>
                    <a:pt x="442" y="606"/>
                  </a:lnTo>
                  <a:lnTo>
                    <a:pt x="444" y="608"/>
                  </a:lnTo>
                  <a:lnTo>
                    <a:pt x="444" y="608"/>
                  </a:lnTo>
                  <a:lnTo>
                    <a:pt x="448" y="612"/>
                  </a:lnTo>
                  <a:lnTo>
                    <a:pt x="452" y="618"/>
                  </a:lnTo>
                  <a:lnTo>
                    <a:pt x="452" y="618"/>
                  </a:lnTo>
                  <a:lnTo>
                    <a:pt x="452" y="624"/>
                  </a:lnTo>
                  <a:lnTo>
                    <a:pt x="452" y="624"/>
                  </a:lnTo>
                  <a:lnTo>
                    <a:pt x="452" y="628"/>
                  </a:lnTo>
                  <a:lnTo>
                    <a:pt x="452" y="628"/>
                  </a:lnTo>
                  <a:lnTo>
                    <a:pt x="456" y="642"/>
                  </a:lnTo>
                  <a:lnTo>
                    <a:pt x="456" y="648"/>
                  </a:lnTo>
                  <a:lnTo>
                    <a:pt x="456" y="648"/>
                  </a:lnTo>
                  <a:lnTo>
                    <a:pt x="460" y="652"/>
                  </a:lnTo>
                  <a:lnTo>
                    <a:pt x="464" y="652"/>
                  </a:lnTo>
                  <a:lnTo>
                    <a:pt x="468" y="652"/>
                  </a:lnTo>
                  <a:lnTo>
                    <a:pt x="474" y="650"/>
                  </a:lnTo>
                  <a:lnTo>
                    <a:pt x="474" y="650"/>
                  </a:lnTo>
                  <a:lnTo>
                    <a:pt x="478" y="646"/>
                  </a:lnTo>
                  <a:lnTo>
                    <a:pt x="478" y="646"/>
                  </a:lnTo>
                  <a:lnTo>
                    <a:pt x="486" y="646"/>
                  </a:lnTo>
                  <a:lnTo>
                    <a:pt x="486" y="646"/>
                  </a:lnTo>
                  <a:lnTo>
                    <a:pt x="498" y="640"/>
                  </a:lnTo>
                  <a:lnTo>
                    <a:pt x="498" y="640"/>
                  </a:lnTo>
                  <a:lnTo>
                    <a:pt x="500" y="640"/>
                  </a:lnTo>
                  <a:lnTo>
                    <a:pt x="504" y="640"/>
                  </a:lnTo>
                  <a:lnTo>
                    <a:pt x="504" y="640"/>
                  </a:lnTo>
                  <a:lnTo>
                    <a:pt x="508" y="636"/>
                  </a:lnTo>
                  <a:lnTo>
                    <a:pt x="508" y="636"/>
                  </a:lnTo>
                  <a:lnTo>
                    <a:pt x="520" y="632"/>
                  </a:lnTo>
                  <a:lnTo>
                    <a:pt x="526" y="630"/>
                  </a:lnTo>
                  <a:lnTo>
                    <a:pt x="530" y="628"/>
                  </a:lnTo>
                  <a:lnTo>
                    <a:pt x="530" y="628"/>
                  </a:lnTo>
                  <a:lnTo>
                    <a:pt x="532" y="626"/>
                  </a:lnTo>
                  <a:lnTo>
                    <a:pt x="534" y="622"/>
                  </a:lnTo>
                  <a:lnTo>
                    <a:pt x="534" y="622"/>
                  </a:lnTo>
                  <a:lnTo>
                    <a:pt x="536" y="620"/>
                  </a:lnTo>
                  <a:lnTo>
                    <a:pt x="540" y="618"/>
                  </a:lnTo>
                  <a:lnTo>
                    <a:pt x="540" y="618"/>
                  </a:lnTo>
                  <a:lnTo>
                    <a:pt x="550" y="614"/>
                  </a:lnTo>
                  <a:lnTo>
                    <a:pt x="550" y="614"/>
                  </a:lnTo>
                  <a:lnTo>
                    <a:pt x="556" y="614"/>
                  </a:lnTo>
                  <a:lnTo>
                    <a:pt x="556" y="614"/>
                  </a:lnTo>
                  <a:lnTo>
                    <a:pt x="558" y="614"/>
                  </a:lnTo>
                  <a:lnTo>
                    <a:pt x="558" y="614"/>
                  </a:lnTo>
                  <a:lnTo>
                    <a:pt x="560" y="610"/>
                  </a:lnTo>
                  <a:lnTo>
                    <a:pt x="562" y="606"/>
                  </a:lnTo>
                  <a:lnTo>
                    <a:pt x="562" y="606"/>
                  </a:lnTo>
                  <a:lnTo>
                    <a:pt x="566" y="606"/>
                  </a:lnTo>
                  <a:lnTo>
                    <a:pt x="570" y="604"/>
                  </a:lnTo>
                  <a:lnTo>
                    <a:pt x="570" y="604"/>
                  </a:lnTo>
                  <a:lnTo>
                    <a:pt x="570" y="602"/>
                  </a:lnTo>
                  <a:lnTo>
                    <a:pt x="570" y="602"/>
                  </a:lnTo>
                  <a:lnTo>
                    <a:pt x="572" y="598"/>
                  </a:lnTo>
                  <a:lnTo>
                    <a:pt x="574" y="598"/>
                  </a:lnTo>
                  <a:lnTo>
                    <a:pt x="582" y="596"/>
                  </a:lnTo>
                  <a:lnTo>
                    <a:pt x="582" y="596"/>
                  </a:lnTo>
                  <a:lnTo>
                    <a:pt x="582" y="590"/>
                  </a:lnTo>
                  <a:lnTo>
                    <a:pt x="582" y="584"/>
                  </a:lnTo>
                  <a:lnTo>
                    <a:pt x="582" y="584"/>
                  </a:lnTo>
                  <a:lnTo>
                    <a:pt x="588" y="584"/>
                  </a:lnTo>
                  <a:lnTo>
                    <a:pt x="588" y="584"/>
                  </a:lnTo>
                  <a:lnTo>
                    <a:pt x="588" y="580"/>
                  </a:lnTo>
                  <a:lnTo>
                    <a:pt x="590" y="578"/>
                  </a:lnTo>
                  <a:lnTo>
                    <a:pt x="590" y="578"/>
                  </a:lnTo>
                  <a:lnTo>
                    <a:pt x="594" y="574"/>
                  </a:lnTo>
                  <a:lnTo>
                    <a:pt x="594" y="574"/>
                  </a:lnTo>
                  <a:lnTo>
                    <a:pt x="598" y="566"/>
                  </a:lnTo>
                  <a:lnTo>
                    <a:pt x="598" y="566"/>
                  </a:lnTo>
                  <a:lnTo>
                    <a:pt x="596" y="564"/>
                  </a:lnTo>
                  <a:lnTo>
                    <a:pt x="594" y="564"/>
                  </a:lnTo>
                  <a:lnTo>
                    <a:pt x="594" y="564"/>
                  </a:lnTo>
                  <a:lnTo>
                    <a:pt x="588" y="556"/>
                  </a:lnTo>
                  <a:lnTo>
                    <a:pt x="588" y="556"/>
                  </a:lnTo>
                  <a:lnTo>
                    <a:pt x="586" y="556"/>
                  </a:lnTo>
                  <a:lnTo>
                    <a:pt x="584" y="556"/>
                  </a:lnTo>
                  <a:lnTo>
                    <a:pt x="584" y="556"/>
                  </a:lnTo>
                  <a:lnTo>
                    <a:pt x="576" y="552"/>
                  </a:lnTo>
                  <a:lnTo>
                    <a:pt x="576" y="552"/>
                  </a:lnTo>
                  <a:lnTo>
                    <a:pt x="572" y="548"/>
                  </a:lnTo>
                  <a:lnTo>
                    <a:pt x="570" y="544"/>
                  </a:lnTo>
                  <a:lnTo>
                    <a:pt x="570" y="544"/>
                  </a:lnTo>
                  <a:lnTo>
                    <a:pt x="568" y="538"/>
                  </a:lnTo>
                  <a:lnTo>
                    <a:pt x="568" y="538"/>
                  </a:lnTo>
                  <a:lnTo>
                    <a:pt x="568" y="538"/>
                  </a:lnTo>
                  <a:lnTo>
                    <a:pt x="568" y="538"/>
                  </a:lnTo>
                  <a:lnTo>
                    <a:pt x="568" y="534"/>
                  </a:lnTo>
                  <a:lnTo>
                    <a:pt x="568" y="530"/>
                  </a:lnTo>
                  <a:lnTo>
                    <a:pt x="568" y="530"/>
                  </a:lnTo>
                  <a:lnTo>
                    <a:pt x="568" y="530"/>
                  </a:lnTo>
                  <a:lnTo>
                    <a:pt x="564" y="536"/>
                  </a:lnTo>
                  <a:lnTo>
                    <a:pt x="564" y="536"/>
                  </a:lnTo>
                  <a:lnTo>
                    <a:pt x="560" y="540"/>
                  </a:lnTo>
                  <a:lnTo>
                    <a:pt x="556" y="544"/>
                  </a:lnTo>
                  <a:lnTo>
                    <a:pt x="556" y="544"/>
                  </a:lnTo>
                  <a:lnTo>
                    <a:pt x="554" y="548"/>
                  </a:lnTo>
                  <a:lnTo>
                    <a:pt x="554" y="548"/>
                  </a:lnTo>
                  <a:lnTo>
                    <a:pt x="552" y="550"/>
                  </a:lnTo>
                  <a:lnTo>
                    <a:pt x="552" y="550"/>
                  </a:lnTo>
                  <a:lnTo>
                    <a:pt x="548" y="550"/>
                  </a:lnTo>
                  <a:lnTo>
                    <a:pt x="548" y="550"/>
                  </a:lnTo>
                  <a:lnTo>
                    <a:pt x="548" y="550"/>
                  </a:lnTo>
                  <a:lnTo>
                    <a:pt x="548" y="550"/>
                  </a:lnTo>
                  <a:lnTo>
                    <a:pt x="542" y="552"/>
                  </a:lnTo>
                  <a:lnTo>
                    <a:pt x="534" y="550"/>
                  </a:lnTo>
                  <a:lnTo>
                    <a:pt x="534" y="550"/>
                  </a:lnTo>
                  <a:lnTo>
                    <a:pt x="534" y="552"/>
                  </a:lnTo>
                  <a:lnTo>
                    <a:pt x="534" y="552"/>
                  </a:lnTo>
                  <a:lnTo>
                    <a:pt x="528" y="552"/>
                  </a:lnTo>
                  <a:lnTo>
                    <a:pt x="528" y="552"/>
                  </a:lnTo>
                  <a:lnTo>
                    <a:pt x="528" y="550"/>
                  </a:lnTo>
                  <a:lnTo>
                    <a:pt x="526" y="548"/>
                  </a:lnTo>
                  <a:lnTo>
                    <a:pt x="526" y="548"/>
                  </a:lnTo>
                  <a:lnTo>
                    <a:pt x="526" y="548"/>
                  </a:lnTo>
                  <a:lnTo>
                    <a:pt x="526" y="546"/>
                  </a:lnTo>
                  <a:lnTo>
                    <a:pt x="528" y="542"/>
                  </a:lnTo>
                  <a:lnTo>
                    <a:pt x="528" y="542"/>
                  </a:lnTo>
                  <a:lnTo>
                    <a:pt x="528" y="534"/>
                  </a:lnTo>
                  <a:lnTo>
                    <a:pt x="528" y="534"/>
                  </a:lnTo>
                  <a:lnTo>
                    <a:pt x="526" y="532"/>
                  </a:lnTo>
                  <a:lnTo>
                    <a:pt x="526" y="532"/>
                  </a:lnTo>
                  <a:lnTo>
                    <a:pt x="524" y="532"/>
                  </a:lnTo>
                  <a:lnTo>
                    <a:pt x="524" y="532"/>
                  </a:lnTo>
                  <a:lnTo>
                    <a:pt x="522" y="538"/>
                  </a:lnTo>
                  <a:lnTo>
                    <a:pt x="522" y="544"/>
                  </a:lnTo>
                  <a:lnTo>
                    <a:pt x="522" y="544"/>
                  </a:lnTo>
                  <a:lnTo>
                    <a:pt x="522" y="546"/>
                  </a:lnTo>
                  <a:lnTo>
                    <a:pt x="520" y="548"/>
                  </a:lnTo>
                  <a:lnTo>
                    <a:pt x="520" y="548"/>
                  </a:lnTo>
                  <a:lnTo>
                    <a:pt x="518" y="544"/>
                  </a:lnTo>
                  <a:lnTo>
                    <a:pt x="518" y="538"/>
                  </a:lnTo>
                  <a:lnTo>
                    <a:pt x="518" y="538"/>
                  </a:lnTo>
                  <a:lnTo>
                    <a:pt x="516" y="538"/>
                  </a:lnTo>
                  <a:lnTo>
                    <a:pt x="516" y="538"/>
                  </a:lnTo>
                  <a:lnTo>
                    <a:pt x="514" y="534"/>
                  </a:lnTo>
                  <a:lnTo>
                    <a:pt x="514" y="530"/>
                  </a:lnTo>
                  <a:lnTo>
                    <a:pt x="514" y="530"/>
                  </a:lnTo>
                  <a:lnTo>
                    <a:pt x="514" y="528"/>
                  </a:lnTo>
                  <a:lnTo>
                    <a:pt x="514" y="528"/>
                  </a:lnTo>
                  <a:lnTo>
                    <a:pt x="514" y="526"/>
                  </a:lnTo>
                  <a:lnTo>
                    <a:pt x="514" y="526"/>
                  </a:lnTo>
                  <a:lnTo>
                    <a:pt x="512" y="524"/>
                  </a:lnTo>
                  <a:lnTo>
                    <a:pt x="508" y="522"/>
                  </a:lnTo>
                  <a:lnTo>
                    <a:pt x="508" y="522"/>
                  </a:lnTo>
                  <a:lnTo>
                    <a:pt x="506" y="520"/>
                  </a:lnTo>
                  <a:lnTo>
                    <a:pt x="508" y="520"/>
                  </a:lnTo>
                  <a:lnTo>
                    <a:pt x="508" y="520"/>
                  </a:lnTo>
                  <a:lnTo>
                    <a:pt x="504" y="518"/>
                  </a:lnTo>
                  <a:lnTo>
                    <a:pt x="504" y="518"/>
                  </a:lnTo>
                  <a:lnTo>
                    <a:pt x="498" y="502"/>
                  </a:lnTo>
                  <a:lnTo>
                    <a:pt x="498" y="502"/>
                  </a:lnTo>
                  <a:lnTo>
                    <a:pt x="494" y="504"/>
                  </a:lnTo>
                  <a:lnTo>
                    <a:pt x="494" y="504"/>
                  </a:lnTo>
                  <a:lnTo>
                    <a:pt x="494" y="502"/>
                  </a:lnTo>
                  <a:lnTo>
                    <a:pt x="494" y="502"/>
                  </a:lnTo>
                  <a:lnTo>
                    <a:pt x="496" y="500"/>
                  </a:lnTo>
                  <a:lnTo>
                    <a:pt x="496" y="500"/>
                  </a:lnTo>
                  <a:lnTo>
                    <a:pt x="496" y="500"/>
                  </a:lnTo>
                  <a:lnTo>
                    <a:pt x="496" y="496"/>
                  </a:lnTo>
                  <a:lnTo>
                    <a:pt x="496" y="496"/>
                  </a:lnTo>
                  <a:lnTo>
                    <a:pt x="500" y="496"/>
                  </a:lnTo>
                  <a:lnTo>
                    <a:pt x="504" y="496"/>
                  </a:lnTo>
                  <a:lnTo>
                    <a:pt x="504" y="496"/>
                  </a:lnTo>
                  <a:lnTo>
                    <a:pt x="504" y="494"/>
                  </a:lnTo>
                  <a:lnTo>
                    <a:pt x="506" y="492"/>
                  </a:lnTo>
                  <a:lnTo>
                    <a:pt x="508" y="492"/>
                  </a:lnTo>
                  <a:lnTo>
                    <a:pt x="508" y="492"/>
                  </a:lnTo>
                  <a:lnTo>
                    <a:pt x="508" y="494"/>
                  </a:lnTo>
                  <a:lnTo>
                    <a:pt x="508" y="494"/>
                  </a:lnTo>
                  <a:lnTo>
                    <a:pt x="512" y="496"/>
                  </a:lnTo>
                  <a:lnTo>
                    <a:pt x="516" y="496"/>
                  </a:lnTo>
                  <a:lnTo>
                    <a:pt x="516" y="496"/>
                  </a:lnTo>
                  <a:lnTo>
                    <a:pt x="520" y="502"/>
                  </a:lnTo>
                  <a:lnTo>
                    <a:pt x="520" y="504"/>
                  </a:lnTo>
                  <a:lnTo>
                    <a:pt x="520" y="504"/>
                  </a:lnTo>
                  <a:lnTo>
                    <a:pt x="526" y="514"/>
                  </a:lnTo>
                  <a:lnTo>
                    <a:pt x="526" y="514"/>
                  </a:lnTo>
                  <a:lnTo>
                    <a:pt x="530" y="516"/>
                  </a:lnTo>
                  <a:lnTo>
                    <a:pt x="534" y="518"/>
                  </a:lnTo>
                  <a:lnTo>
                    <a:pt x="534" y="518"/>
                  </a:lnTo>
                  <a:lnTo>
                    <a:pt x="540" y="524"/>
                  </a:lnTo>
                  <a:lnTo>
                    <a:pt x="540" y="524"/>
                  </a:lnTo>
                  <a:lnTo>
                    <a:pt x="544" y="526"/>
                  </a:lnTo>
                  <a:lnTo>
                    <a:pt x="548" y="526"/>
                  </a:lnTo>
                  <a:lnTo>
                    <a:pt x="548" y="526"/>
                  </a:lnTo>
                  <a:lnTo>
                    <a:pt x="552" y="528"/>
                  </a:lnTo>
                  <a:lnTo>
                    <a:pt x="554" y="530"/>
                  </a:lnTo>
                  <a:lnTo>
                    <a:pt x="554" y="530"/>
                  </a:lnTo>
                  <a:lnTo>
                    <a:pt x="558" y="526"/>
                  </a:lnTo>
                  <a:lnTo>
                    <a:pt x="560" y="524"/>
                  </a:lnTo>
                  <a:lnTo>
                    <a:pt x="560" y="524"/>
                  </a:lnTo>
                  <a:lnTo>
                    <a:pt x="566" y="522"/>
                  </a:lnTo>
                  <a:lnTo>
                    <a:pt x="570" y="522"/>
                  </a:lnTo>
                  <a:lnTo>
                    <a:pt x="570" y="522"/>
                  </a:lnTo>
                  <a:lnTo>
                    <a:pt x="572" y="524"/>
                  </a:lnTo>
                  <a:lnTo>
                    <a:pt x="572" y="524"/>
                  </a:lnTo>
                  <a:lnTo>
                    <a:pt x="574" y="528"/>
                  </a:lnTo>
                  <a:lnTo>
                    <a:pt x="574" y="528"/>
                  </a:lnTo>
                  <a:lnTo>
                    <a:pt x="576" y="532"/>
                  </a:lnTo>
                  <a:lnTo>
                    <a:pt x="576" y="534"/>
                  </a:lnTo>
                  <a:lnTo>
                    <a:pt x="576" y="534"/>
                  </a:lnTo>
                  <a:lnTo>
                    <a:pt x="582" y="538"/>
                  </a:lnTo>
                  <a:lnTo>
                    <a:pt x="590" y="538"/>
                  </a:lnTo>
                  <a:lnTo>
                    <a:pt x="590" y="538"/>
                  </a:lnTo>
                  <a:lnTo>
                    <a:pt x="592" y="540"/>
                  </a:lnTo>
                  <a:lnTo>
                    <a:pt x="592" y="540"/>
                  </a:lnTo>
                  <a:lnTo>
                    <a:pt x="604" y="540"/>
                  </a:lnTo>
                  <a:lnTo>
                    <a:pt x="604" y="540"/>
                  </a:lnTo>
                  <a:lnTo>
                    <a:pt x="610" y="542"/>
                  </a:lnTo>
                  <a:lnTo>
                    <a:pt x="610" y="542"/>
                  </a:lnTo>
                  <a:lnTo>
                    <a:pt x="616" y="542"/>
                  </a:lnTo>
                  <a:lnTo>
                    <a:pt x="622" y="540"/>
                  </a:lnTo>
                  <a:lnTo>
                    <a:pt x="630" y="540"/>
                  </a:lnTo>
                  <a:lnTo>
                    <a:pt x="630" y="540"/>
                  </a:lnTo>
                  <a:lnTo>
                    <a:pt x="636" y="538"/>
                  </a:lnTo>
                  <a:lnTo>
                    <a:pt x="636" y="538"/>
                  </a:lnTo>
                  <a:lnTo>
                    <a:pt x="638" y="540"/>
                  </a:lnTo>
                  <a:lnTo>
                    <a:pt x="644" y="540"/>
                  </a:lnTo>
                  <a:lnTo>
                    <a:pt x="656" y="538"/>
                  </a:lnTo>
                  <a:lnTo>
                    <a:pt x="656" y="538"/>
                  </a:lnTo>
                  <a:lnTo>
                    <a:pt x="658" y="540"/>
                  </a:lnTo>
                  <a:lnTo>
                    <a:pt x="658" y="544"/>
                  </a:lnTo>
                  <a:lnTo>
                    <a:pt x="658" y="544"/>
                  </a:lnTo>
                  <a:lnTo>
                    <a:pt x="662" y="546"/>
                  </a:lnTo>
                  <a:lnTo>
                    <a:pt x="662" y="546"/>
                  </a:lnTo>
                  <a:lnTo>
                    <a:pt x="664" y="552"/>
                  </a:lnTo>
                  <a:lnTo>
                    <a:pt x="664" y="552"/>
                  </a:lnTo>
                  <a:lnTo>
                    <a:pt x="666" y="552"/>
                  </a:lnTo>
                  <a:lnTo>
                    <a:pt x="670" y="554"/>
                  </a:lnTo>
                  <a:lnTo>
                    <a:pt x="670" y="554"/>
                  </a:lnTo>
                  <a:lnTo>
                    <a:pt x="672" y="558"/>
                  </a:lnTo>
                  <a:lnTo>
                    <a:pt x="672" y="558"/>
                  </a:lnTo>
                  <a:lnTo>
                    <a:pt x="676" y="560"/>
                  </a:lnTo>
                  <a:lnTo>
                    <a:pt x="680" y="562"/>
                  </a:lnTo>
                  <a:lnTo>
                    <a:pt x="684" y="562"/>
                  </a:lnTo>
                  <a:lnTo>
                    <a:pt x="690" y="562"/>
                  </a:lnTo>
                  <a:lnTo>
                    <a:pt x="690" y="562"/>
                  </a:lnTo>
                  <a:lnTo>
                    <a:pt x="688" y="564"/>
                  </a:lnTo>
                  <a:lnTo>
                    <a:pt x="688" y="564"/>
                  </a:lnTo>
                  <a:lnTo>
                    <a:pt x="686" y="566"/>
                  </a:lnTo>
                  <a:lnTo>
                    <a:pt x="682" y="566"/>
                  </a:lnTo>
                  <a:lnTo>
                    <a:pt x="678" y="566"/>
                  </a:lnTo>
                  <a:lnTo>
                    <a:pt x="676" y="566"/>
                  </a:lnTo>
                  <a:lnTo>
                    <a:pt x="676" y="566"/>
                  </a:lnTo>
                  <a:lnTo>
                    <a:pt x="684" y="576"/>
                  </a:lnTo>
                  <a:lnTo>
                    <a:pt x="690" y="580"/>
                  </a:lnTo>
                  <a:lnTo>
                    <a:pt x="694" y="582"/>
                  </a:lnTo>
                  <a:lnTo>
                    <a:pt x="694" y="582"/>
                  </a:lnTo>
                  <a:lnTo>
                    <a:pt x="698" y="580"/>
                  </a:lnTo>
                  <a:lnTo>
                    <a:pt x="698" y="580"/>
                  </a:lnTo>
                  <a:lnTo>
                    <a:pt x="704" y="578"/>
                  </a:lnTo>
                  <a:lnTo>
                    <a:pt x="706" y="576"/>
                  </a:lnTo>
                  <a:lnTo>
                    <a:pt x="704" y="572"/>
                  </a:lnTo>
                  <a:lnTo>
                    <a:pt x="704" y="572"/>
                  </a:lnTo>
                  <a:lnTo>
                    <a:pt x="706" y="570"/>
                  </a:lnTo>
                  <a:lnTo>
                    <a:pt x="706" y="570"/>
                  </a:lnTo>
                  <a:lnTo>
                    <a:pt x="710" y="568"/>
                  </a:lnTo>
                  <a:lnTo>
                    <a:pt x="710" y="568"/>
                  </a:lnTo>
                  <a:lnTo>
                    <a:pt x="710" y="576"/>
                  </a:lnTo>
                  <a:lnTo>
                    <a:pt x="710" y="576"/>
                  </a:lnTo>
                  <a:lnTo>
                    <a:pt x="712" y="578"/>
                  </a:lnTo>
                  <a:lnTo>
                    <a:pt x="712" y="582"/>
                  </a:lnTo>
                  <a:lnTo>
                    <a:pt x="712" y="582"/>
                  </a:lnTo>
                  <a:lnTo>
                    <a:pt x="712" y="584"/>
                  </a:lnTo>
                  <a:lnTo>
                    <a:pt x="710" y="586"/>
                  </a:lnTo>
                  <a:lnTo>
                    <a:pt x="710" y="586"/>
                  </a:lnTo>
                  <a:lnTo>
                    <a:pt x="712" y="600"/>
                  </a:lnTo>
                  <a:lnTo>
                    <a:pt x="712" y="600"/>
                  </a:lnTo>
                  <a:lnTo>
                    <a:pt x="716" y="618"/>
                  </a:lnTo>
                  <a:lnTo>
                    <a:pt x="716" y="618"/>
                  </a:lnTo>
                  <a:lnTo>
                    <a:pt x="720" y="628"/>
                  </a:lnTo>
                  <a:lnTo>
                    <a:pt x="724" y="638"/>
                  </a:lnTo>
                  <a:lnTo>
                    <a:pt x="724" y="638"/>
                  </a:lnTo>
                  <a:lnTo>
                    <a:pt x="730" y="650"/>
                  </a:lnTo>
                  <a:lnTo>
                    <a:pt x="730" y="650"/>
                  </a:lnTo>
                  <a:lnTo>
                    <a:pt x="732" y="658"/>
                  </a:lnTo>
                  <a:lnTo>
                    <a:pt x="732" y="658"/>
                  </a:lnTo>
                  <a:lnTo>
                    <a:pt x="734" y="662"/>
                  </a:lnTo>
                  <a:lnTo>
                    <a:pt x="734" y="662"/>
                  </a:lnTo>
                  <a:lnTo>
                    <a:pt x="742" y="678"/>
                  </a:lnTo>
                  <a:lnTo>
                    <a:pt x="742" y="678"/>
                  </a:lnTo>
                  <a:lnTo>
                    <a:pt x="744" y="686"/>
                  </a:lnTo>
                  <a:lnTo>
                    <a:pt x="744" y="686"/>
                  </a:lnTo>
                  <a:lnTo>
                    <a:pt x="750" y="692"/>
                  </a:lnTo>
                  <a:lnTo>
                    <a:pt x="750" y="692"/>
                  </a:lnTo>
                  <a:lnTo>
                    <a:pt x="754" y="692"/>
                  </a:lnTo>
                  <a:lnTo>
                    <a:pt x="756" y="688"/>
                  </a:lnTo>
                  <a:lnTo>
                    <a:pt x="756" y="688"/>
                  </a:lnTo>
                  <a:lnTo>
                    <a:pt x="758" y="684"/>
                  </a:lnTo>
                  <a:lnTo>
                    <a:pt x="758" y="684"/>
                  </a:lnTo>
                  <a:lnTo>
                    <a:pt x="764" y="682"/>
                  </a:lnTo>
                  <a:lnTo>
                    <a:pt x="764" y="682"/>
                  </a:lnTo>
                  <a:lnTo>
                    <a:pt x="764" y="680"/>
                  </a:lnTo>
                  <a:lnTo>
                    <a:pt x="764" y="680"/>
                  </a:lnTo>
                  <a:lnTo>
                    <a:pt x="766" y="674"/>
                  </a:lnTo>
                  <a:lnTo>
                    <a:pt x="766" y="674"/>
                  </a:lnTo>
                  <a:lnTo>
                    <a:pt x="770" y="674"/>
                  </a:lnTo>
                  <a:lnTo>
                    <a:pt x="770" y="674"/>
                  </a:lnTo>
                  <a:lnTo>
                    <a:pt x="770" y="668"/>
                  </a:lnTo>
                  <a:lnTo>
                    <a:pt x="770" y="662"/>
                  </a:lnTo>
                  <a:lnTo>
                    <a:pt x="770" y="662"/>
                  </a:lnTo>
                  <a:lnTo>
                    <a:pt x="772" y="658"/>
                  </a:lnTo>
                  <a:lnTo>
                    <a:pt x="774" y="652"/>
                  </a:lnTo>
                  <a:lnTo>
                    <a:pt x="774" y="648"/>
                  </a:lnTo>
                  <a:lnTo>
                    <a:pt x="774" y="644"/>
                  </a:lnTo>
                  <a:lnTo>
                    <a:pt x="774" y="644"/>
                  </a:lnTo>
                  <a:lnTo>
                    <a:pt x="774" y="636"/>
                  </a:lnTo>
                  <a:lnTo>
                    <a:pt x="774" y="630"/>
                  </a:lnTo>
                  <a:lnTo>
                    <a:pt x="774" y="630"/>
                  </a:lnTo>
                  <a:lnTo>
                    <a:pt x="774" y="626"/>
                  </a:lnTo>
                  <a:lnTo>
                    <a:pt x="774" y="626"/>
                  </a:lnTo>
                  <a:lnTo>
                    <a:pt x="778" y="624"/>
                  </a:lnTo>
                  <a:lnTo>
                    <a:pt x="780" y="626"/>
                  </a:lnTo>
                  <a:lnTo>
                    <a:pt x="780" y="626"/>
                  </a:lnTo>
                  <a:lnTo>
                    <a:pt x="784" y="620"/>
                  </a:lnTo>
                  <a:lnTo>
                    <a:pt x="784" y="620"/>
                  </a:lnTo>
                  <a:lnTo>
                    <a:pt x="790" y="620"/>
                  </a:lnTo>
                  <a:lnTo>
                    <a:pt x="790" y="620"/>
                  </a:lnTo>
                  <a:lnTo>
                    <a:pt x="792" y="616"/>
                  </a:lnTo>
                  <a:lnTo>
                    <a:pt x="794" y="612"/>
                  </a:lnTo>
                  <a:lnTo>
                    <a:pt x="794" y="612"/>
                  </a:lnTo>
                  <a:lnTo>
                    <a:pt x="798" y="610"/>
                  </a:lnTo>
                  <a:lnTo>
                    <a:pt x="798" y="610"/>
                  </a:lnTo>
                  <a:lnTo>
                    <a:pt x="804" y="604"/>
                  </a:lnTo>
                  <a:lnTo>
                    <a:pt x="804" y="604"/>
                  </a:lnTo>
                  <a:lnTo>
                    <a:pt x="808" y="602"/>
                  </a:lnTo>
                  <a:lnTo>
                    <a:pt x="808" y="602"/>
                  </a:lnTo>
                  <a:lnTo>
                    <a:pt x="816" y="592"/>
                  </a:lnTo>
                  <a:lnTo>
                    <a:pt x="816" y="592"/>
                  </a:lnTo>
                  <a:lnTo>
                    <a:pt x="826" y="590"/>
                  </a:lnTo>
                  <a:lnTo>
                    <a:pt x="826" y="590"/>
                  </a:lnTo>
                  <a:lnTo>
                    <a:pt x="828" y="586"/>
                  </a:lnTo>
                  <a:lnTo>
                    <a:pt x="832" y="582"/>
                  </a:lnTo>
                  <a:lnTo>
                    <a:pt x="832" y="582"/>
                  </a:lnTo>
                  <a:lnTo>
                    <a:pt x="830" y="578"/>
                  </a:lnTo>
                  <a:lnTo>
                    <a:pt x="830" y="578"/>
                  </a:lnTo>
                  <a:lnTo>
                    <a:pt x="834" y="576"/>
                  </a:lnTo>
                  <a:lnTo>
                    <a:pt x="838" y="574"/>
                  </a:lnTo>
                  <a:lnTo>
                    <a:pt x="838" y="574"/>
                  </a:lnTo>
                  <a:lnTo>
                    <a:pt x="842" y="570"/>
                  </a:lnTo>
                  <a:lnTo>
                    <a:pt x="842" y="570"/>
                  </a:lnTo>
                  <a:lnTo>
                    <a:pt x="844" y="574"/>
                  </a:lnTo>
                  <a:lnTo>
                    <a:pt x="844" y="574"/>
                  </a:lnTo>
                  <a:lnTo>
                    <a:pt x="844" y="574"/>
                  </a:lnTo>
                  <a:lnTo>
                    <a:pt x="844" y="574"/>
                  </a:lnTo>
                  <a:lnTo>
                    <a:pt x="846" y="570"/>
                  </a:lnTo>
                  <a:lnTo>
                    <a:pt x="846" y="570"/>
                  </a:lnTo>
                  <a:lnTo>
                    <a:pt x="846" y="570"/>
                  </a:lnTo>
                  <a:lnTo>
                    <a:pt x="846" y="570"/>
                  </a:lnTo>
                  <a:lnTo>
                    <a:pt x="848" y="574"/>
                  </a:lnTo>
                  <a:lnTo>
                    <a:pt x="850" y="574"/>
                  </a:lnTo>
                  <a:lnTo>
                    <a:pt x="850" y="574"/>
                  </a:lnTo>
                  <a:lnTo>
                    <a:pt x="850" y="572"/>
                  </a:lnTo>
                  <a:lnTo>
                    <a:pt x="850" y="572"/>
                  </a:lnTo>
                  <a:lnTo>
                    <a:pt x="852" y="572"/>
                  </a:lnTo>
                  <a:lnTo>
                    <a:pt x="852" y="572"/>
                  </a:lnTo>
                  <a:lnTo>
                    <a:pt x="854" y="570"/>
                  </a:lnTo>
                  <a:lnTo>
                    <a:pt x="854" y="570"/>
                  </a:lnTo>
                  <a:lnTo>
                    <a:pt x="854" y="570"/>
                  </a:lnTo>
                  <a:lnTo>
                    <a:pt x="854" y="570"/>
                  </a:lnTo>
                  <a:lnTo>
                    <a:pt x="854" y="572"/>
                  </a:lnTo>
                  <a:lnTo>
                    <a:pt x="856" y="572"/>
                  </a:lnTo>
                  <a:lnTo>
                    <a:pt x="856" y="572"/>
                  </a:lnTo>
                  <a:lnTo>
                    <a:pt x="858" y="568"/>
                  </a:lnTo>
                  <a:lnTo>
                    <a:pt x="858" y="568"/>
                  </a:lnTo>
                  <a:lnTo>
                    <a:pt x="858" y="568"/>
                  </a:lnTo>
                  <a:lnTo>
                    <a:pt x="858" y="568"/>
                  </a:lnTo>
                  <a:lnTo>
                    <a:pt x="860" y="572"/>
                  </a:lnTo>
                  <a:lnTo>
                    <a:pt x="860" y="572"/>
                  </a:lnTo>
                  <a:lnTo>
                    <a:pt x="860" y="572"/>
                  </a:lnTo>
                  <a:lnTo>
                    <a:pt x="862" y="570"/>
                  </a:lnTo>
                  <a:lnTo>
                    <a:pt x="864" y="568"/>
                  </a:lnTo>
                  <a:lnTo>
                    <a:pt x="864" y="568"/>
                  </a:lnTo>
                  <a:lnTo>
                    <a:pt x="864" y="566"/>
                  </a:lnTo>
                  <a:lnTo>
                    <a:pt x="862" y="564"/>
                  </a:lnTo>
                  <a:lnTo>
                    <a:pt x="862" y="564"/>
                  </a:lnTo>
                  <a:lnTo>
                    <a:pt x="864" y="562"/>
                  </a:lnTo>
                  <a:lnTo>
                    <a:pt x="864" y="562"/>
                  </a:lnTo>
                  <a:lnTo>
                    <a:pt x="864" y="560"/>
                  </a:lnTo>
                  <a:lnTo>
                    <a:pt x="864" y="560"/>
                  </a:lnTo>
                  <a:lnTo>
                    <a:pt x="866" y="564"/>
                  </a:lnTo>
                  <a:lnTo>
                    <a:pt x="866" y="564"/>
                  </a:lnTo>
                  <a:lnTo>
                    <a:pt x="870" y="564"/>
                  </a:lnTo>
                  <a:lnTo>
                    <a:pt x="870" y="564"/>
                  </a:lnTo>
                  <a:lnTo>
                    <a:pt x="874" y="568"/>
                  </a:lnTo>
                  <a:lnTo>
                    <a:pt x="876" y="574"/>
                  </a:lnTo>
                  <a:lnTo>
                    <a:pt x="878" y="580"/>
                  </a:lnTo>
                  <a:lnTo>
                    <a:pt x="880" y="582"/>
                  </a:lnTo>
                  <a:lnTo>
                    <a:pt x="882" y="584"/>
                  </a:lnTo>
                  <a:lnTo>
                    <a:pt x="882" y="584"/>
                  </a:lnTo>
                  <a:lnTo>
                    <a:pt x="884" y="584"/>
                  </a:lnTo>
                  <a:lnTo>
                    <a:pt x="884" y="586"/>
                  </a:lnTo>
                  <a:lnTo>
                    <a:pt x="884" y="586"/>
                  </a:lnTo>
                  <a:lnTo>
                    <a:pt x="888" y="588"/>
                  </a:lnTo>
                  <a:lnTo>
                    <a:pt x="888" y="588"/>
                  </a:lnTo>
                  <a:lnTo>
                    <a:pt x="890" y="590"/>
                  </a:lnTo>
                  <a:lnTo>
                    <a:pt x="892" y="594"/>
                  </a:lnTo>
                  <a:lnTo>
                    <a:pt x="892" y="594"/>
                  </a:lnTo>
                  <a:lnTo>
                    <a:pt x="892" y="594"/>
                  </a:lnTo>
                  <a:lnTo>
                    <a:pt x="888" y="594"/>
                  </a:lnTo>
                  <a:lnTo>
                    <a:pt x="888" y="594"/>
                  </a:lnTo>
                  <a:lnTo>
                    <a:pt x="892" y="596"/>
                  </a:lnTo>
                  <a:lnTo>
                    <a:pt x="892" y="596"/>
                  </a:lnTo>
                  <a:lnTo>
                    <a:pt x="892" y="596"/>
                  </a:lnTo>
                  <a:lnTo>
                    <a:pt x="892" y="596"/>
                  </a:lnTo>
                  <a:lnTo>
                    <a:pt x="892" y="594"/>
                  </a:lnTo>
                  <a:lnTo>
                    <a:pt x="892" y="594"/>
                  </a:lnTo>
                  <a:lnTo>
                    <a:pt x="896" y="602"/>
                  </a:lnTo>
                  <a:lnTo>
                    <a:pt x="898" y="612"/>
                  </a:lnTo>
                  <a:lnTo>
                    <a:pt x="898" y="612"/>
                  </a:lnTo>
                  <a:lnTo>
                    <a:pt x="896" y="618"/>
                  </a:lnTo>
                  <a:lnTo>
                    <a:pt x="894" y="622"/>
                  </a:lnTo>
                  <a:lnTo>
                    <a:pt x="894" y="622"/>
                  </a:lnTo>
                  <a:lnTo>
                    <a:pt x="896" y="624"/>
                  </a:lnTo>
                  <a:lnTo>
                    <a:pt x="896" y="624"/>
                  </a:lnTo>
                  <a:lnTo>
                    <a:pt x="900" y="622"/>
                  </a:lnTo>
                  <a:lnTo>
                    <a:pt x="900" y="622"/>
                  </a:lnTo>
                  <a:lnTo>
                    <a:pt x="900" y="624"/>
                  </a:lnTo>
                  <a:lnTo>
                    <a:pt x="900" y="624"/>
                  </a:lnTo>
                  <a:lnTo>
                    <a:pt x="900" y="624"/>
                  </a:lnTo>
                  <a:lnTo>
                    <a:pt x="900" y="624"/>
                  </a:lnTo>
                  <a:lnTo>
                    <a:pt x="900" y="624"/>
                  </a:lnTo>
                  <a:lnTo>
                    <a:pt x="904" y="624"/>
                  </a:lnTo>
                  <a:lnTo>
                    <a:pt x="904" y="624"/>
                  </a:lnTo>
                  <a:lnTo>
                    <a:pt x="904" y="624"/>
                  </a:lnTo>
                  <a:lnTo>
                    <a:pt x="904" y="626"/>
                  </a:lnTo>
                  <a:lnTo>
                    <a:pt x="906" y="624"/>
                  </a:lnTo>
                  <a:lnTo>
                    <a:pt x="908" y="622"/>
                  </a:lnTo>
                  <a:lnTo>
                    <a:pt x="908" y="622"/>
                  </a:lnTo>
                  <a:lnTo>
                    <a:pt x="914" y="618"/>
                  </a:lnTo>
                  <a:lnTo>
                    <a:pt x="916" y="616"/>
                  </a:lnTo>
                  <a:lnTo>
                    <a:pt x="916" y="612"/>
                  </a:lnTo>
                  <a:lnTo>
                    <a:pt x="918" y="612"/>
                  </a:lnTo>
                  <a:lnTo>
                    <a:pt x="918" y="612"/>
                  </a:lnTo>
                  <a:lnTo>
                    <a:pt x="920" y="616"/>
                  </a:lnTo>
                  <a:lnTo>
                    <a:pt x="922" y="618"/>
                  </a:lnTo>
                  <a:lnTo>
                    <a:pt x="924" y="620"/>
                  </a:lnTo>
                  <a:lnTo>
                    <a:pt x="924" y="620"/>
                  </a:lnTo>
                  <a:lnTo>
                    <a:pt x="926" y="636"/>
                  </a:lnTo>
                  <a:lnTo>
                    <a:pt x="926" y="636"/>
                  </a:lnTo>
                  <a:lnTo>
                    <a:pt x="932" y="648"/>
                  </a:lnTo>
                  <a:lnTo>
                    <a:pt x="932" y="648"/>
                  </a:lnTo>
                  <a:lnTo>
                    <a:pt x="932" y="654"/>
                  </a:lnTo>
                  <a:lnTo>
                    <a:pt x="932" y="662"/>
                  </a:lnTo>
                  <a:lnTo>
                    <a:pt x="932" y="662"/>
                  </a:lnTo>
                  <a:lnTo>
                    <a:pt x="934" y="662"/>
                  </a:lnTo>
                  <a:lnTo>
                    <a:pt x="934" y="662"/>
                  </a:lnTo>
                  <a:lnTo>
                    <a:pt x="932" y="668"/>
                  </a:lnTo>
                  <a:lnTo>
                    <a:pt x="930" y="674"/>
                  </a:lnTo>
                  <a:lnTo>
                    <a:pt x="930" y="674"/>
                  </a:lnTo>
                  <a:lnTo>
                    <a:pt x="932" y="674"/>
                  </a:lnTo>
                  <a:lnTo>
                    <a:pt x="932" y="674"/>
                  </a:lnTo>
                  <a:lnTo>
                    <a:pt x="930" y="682"/>
                  </a:lnTo>
                  <a:lnTo>
                    <a:pt x="928" y="688"/>
                  </a:lnTo>
                  <a:lnTo>
                    <a:pt x="930" y="692"/>
                  </a:lnTo>
                  <a:lnTo>
                    <a:pt x="930" y="692"/>
                  </a:lnTo>
                  <a:lnTo>
                    <a:pt x="932" y="690"/>
                  </a:lnTo>
                  <a:lnTo>
                    <a:pt x="932" y="690"/>
                  </a:lnTo>
                  <a:lnTo>
                    <a:pt x="936" y="694"/>
                  </a:lnTo>
                  <a:lnTo>
                    <a:pt x="938" y="698"/>
                  </a:lnTo>
                  <a:lnTo>
                    <a:pt x="938" y="698"/>
                  </a:lnTo>
                  <a:lnTo>
                    <a:pt x="940" y="698"/>
                  </a:lnTo>
                  <a:lnTo>
                    <a:pt x="940" y="698"/>
                  </a:lnTo>
                  <a:lnTo>
                    <a:pt x="942" y="704"/>
                  </a:lnTo>
                  <a:lnTo>
                    <a:pt x="942" y="704"/>
                  </a:lnTo>
                  <a:lnTo>
                    <a:pt x="942" y="704"/>
                  </a:lnTo>
                  <a:lnTo>
                    <a:pt x="942" y="704"/>
                  </a:lnTo>
                  <a:lnTo>
                    <a:pt x="944" y="706"/>
                  </a:lnTo>
                  <a:lnTo>
                    <a:pt x="946" y="706"/>
                  </a:lnTo>
                  <a:lnTo>
                    <a:pt x="946" y="706"/>
                  </a:lnTo>
                  <a:lnTo>
                    <a:pt x="946" y="706"/>
                  </a:lnTo>
                  <a:lnTo>
                    <a:pt x="946" y="706"/>
                  </a:lnTo>
                  <a:lnTo>
                    <a:pt x="946" y="712"/>
                  </a:lnTo>
                  <a:lnTo>
                    <a:pt x="948" y="718"/>
                  </a:lnTo>
                  <a:lnTo>
                    <a:pt x="948" y="718"/>
                  </a:lnTo>
                  <a:lnTo>
                    <a:pt x="950" y="722"/>
                  </a:lnTo>
                  <a:lnTo>
                    <a:pt x="950" y="722"/>
                  </a:lnTo>
                  <a:lnTo>
                    <a:pt x="950" y="726"/>
                  </a:lnTo>
                  <a:lnTo>
                    <a:pt x="950" y="728"/>
                  </a:lnTo>
                  <a:lnTo>
                    <a:pt x="950" y="728"/>
                  </a:lnTo>
                  <a:lnTo>
                    <a:pt x="950" y="728"/>
                  </a:lnTo>
                  <a:lnTo>
                    <a:pt x="950" y="728"/>
                  </a:lnTo>
                  <a:lnTo>
                    <a:pt x="954" y="702"/>
                  </a:lnTo>
                  <a:lnTo>
                    <a:pt x="954" y="702"/>
                  </a:lnTo>
                  <a:lnTo>
                    <a:pt x="950" y="702"/>
                  </a:lnTo>
                  <a:lnTo>
                    <a:pt x="948" y="698"/>
                  </a:lnTo>
                  <a:lnTo>
                    <a:pt x="946" y="688"/>
                  </a:lnTo>
                  <a:lnTo>
                    <a:pt x="946" y="688"/>
                  </a:lnTo>
                  <a:close/>
                  <a:moveTo>
                    <a:pt x="312" y="384"/>
                  </a:moveTo>
                  <a:lnTo>
                    <a:pt x="312" y="384"/>
                  </a:lnTo>
                  <a:lnTo>
                    <a:pt x="310" y="382"/>
                  </a:lnTo>
                  <a:lnTo>
                    <a:pt x="310" y="382"/>
                  </a:lnTo>
                  <a:lnTo>
                    <a:pt x="310" y="382"/>
                  </a:lnTo>
                  <a:lnTo>
                    <a:pt x="310" y="382"/>
                  </a:lnTo>
                  <a:lnTo>
                    <a:pt x="312" y="382"/>
                  </a:lnTo>
                  <a:lnTo>
                    <a:pt x="312" y="382"/>
                  </a:lnTo>
                  <a:lnTo>
                    <a:pt x="312" y="384"/>
                  </a:lnTo>
                  <a:lnTo>
                    <a:pt x="312" y="384"/>
                  </a:lnTo>
                  <a:lnTo>
                    <a:pt x="312" y="384"/>
                  </a:lnTo>
                  <a:lnTo>
                    <a:pt x="312" y="384"/>
                  </a:lnTo>
                  <a:close/>
                  <a:moveTo>
                    <a:pt x="554" y="390"/>
                  </a:moveTo>
                  <a:lnTo>
                    <a:pt x="554" y="390"/>
                  </a:lnTo>
                  <a:lnTo>
                    <a:pt x="552" y="388"/>
                  </a:lnTo>
                  <a:lnTo>
                    <a:pt x="552" y="388"/>
                  </a:lnTo>
                  <a:lnTo>
                    <a:pt x="552" y="390"/>
                  </a:lnTo>
                  <a:lnTo>
                    <a:pt x="552" y="390"/>
                  </a:lnTo>
                  <a:lnTo>
                    <a:pt x="550" y="390"/>
                  </a:lnTo>
                  <a:lnTo>
                    <a:pt x="550" y="390"/>
                  </a:lnTo>
                  <a:lnTo>
                    <a:pt x="548" y="392"/>
                  </a:lnTo>
                  <a:lnTo>
                    <a:pt x="548" y="392"/>
                  </a:lnTo>
                  <a:lnTo>
                    <a:pt x="546" y="392"/>
                  </a:lnTo>
                  <a:lnTo>
                    <a:pt x="546" y="392"/>
                  </a:lnTo>
                  <a:lnTo>
                    <a:pt x="546" y="390"/>
                  </a:lnTo>
                  <a:lnTo>
                    <a:pt x="546" y="390"/>
                  </a:lnTo>
                  <a:lnTo>
                    <a:pt x="546" y="388"/>
                  </a:lnTo>
                  <a:lnTo>
                    <a:pt x="546" y="388"/>
                  </a:lnTo>
                  <a:lnTo>
                    <a:pt x="544" y="390"/>
                  </a:lnTo>
                  <a:lnTo>
                    <a:pt x="544" y="390"/>
                  </a:lnTo>
                  <a:lnTo>
                    <a:pt x="542" y="390"/>
                  </a:lnTo>
                  <a:lnTo>
                    <a:pt x="542" y="390"/>
                  </a:lnTo>
                  <a:lnTo>
                    <a:pt x="540" y="386"/>
                  </a:lnTo>
                  <a:lnTo>
                    <a:pt x="540" y="386"/>
                  </a:lnTo>
                  <a:lnTo>
                    <a:pt x="538" y="392"/>
                  </a:lnTo>
                  <a:lnTo>
                    <a:pt x="540" y="398"/>
                  </a:lnTo>
                  <a:lnTo>
                    <a:pt x="540" y="398"/>
                  </a:lnTo>
                  <a:lnTo>
                    <a:pt x="546" y="398"/>
                  </a:lnTo>
                  <a:lnTo>
                    <a:pt x="546" y="398"/>
                  </a:lnTo>
                  <a:lnTo>
                    <a:pt x="544" y="400"/>
                  </a:lnTo>
                  <a:lnTo>
                    <a:pt x="544" y="400"/>
                  </a:lnTo>
                  <a:lnTo>
                    <a:pt x="544" y="400"/>
                  </a:lnTo>
                  <a:lnTo>
                    <a:pt x="544" y="400"/>
                  </a:lnTo>
                  <a:lnTo>
                    <a:pt x="546" y="402"/>
                  </a:lnTo>
                  <a:lnTo>
                    <a:pt x="546" y="402"/>
                  </a:lnTo>
                  <a:lnTo>
                    <a:pt x="546" y="402"/>
                  </a:lnTo>
                  <a:lnTo>
                    <a:pt x="542" y="402"/>
                  </a:lnTo>
                  <a:lnTo>
                    <a:pt x="542" y="402"/>
                  </a:lnTo>
                  <a:lnTo>
                    <a:pt x="542" y="404"/>
                  </a:lnTo>
                  <a:lnTo>
                    <a:pt x="542" y="404"/>
                  </a:lnTo>
                  <a:lnTo>
                    <a:pt x="542" y="404"/>
                  </a:lnTo>
                  <a:lnTo>
                    <a:pt x="546" y="404"/>
                  </a:lnTo>
                  <a:lnTo>
                    <a:pt x="546" y="404"/>
                  </a:lnTo>
                  <a:lnTo>
                    <a:pt x="548" y="408"/>
                  </a:lnTo>
                  <a:lnTo>
                    <a:pt x="548" y="408"/>
                  </a:lnTo>
                  <a:lnTo>
                    <a:pt x="548" y="414"/>
                  </a:lnTo>
                  <a:lnTo>
                    <a:pt x="548" y="414"/>
                  </a:lnTo>
                  <a:lnTo>
                    <a:pt x="548" y="418"/>
                  </a:lnTo>
                  <a:lnTo>
                    <a:pt x="548" y="418"/>
                  </a:lnTo>
                  <a:lnTo>
                    <a:pt x="548" y="424"/>
                  </a:lnTo>
                  <a:lnTo>
                    <a:pt x="548" y="428"/>
                  </a:lnTo>
                  <a:lnTo>
                    <a:pt x="548" y="430"/>
                  </a:lnTo>
                  <a:lnTo>
                    <a:pt x="548" y="430"/>
                  </a:lnTo>
                  <a:lnTo>
                    <a:pt x="544" y="432"/>
                  </a:lnTo>
                  <a:lnTo>
                    <a:pt x="540" y="432"/>
                  </a:lnTo>
                  <a:lnTo>
                    <a:pt x="540" y="432"/>
                  </a:lnTo>
                  <a:lnTo>
                    <a:pt x="532" y="432"/>
                  </a:lnTo>
                  <a:lnTo>
                    <a:pt x="524" y="432"/>
                  </a:lnTo>
                  <a:lnTo>
                    <a:pt x="518" y="430"/>
                  </a:lnTo>
                  <a:lnTo>
                    <a:pt x="514" y="426"/>
                  </a:lnTo>
                  <a:lnTo>
                    <a:pt x="514" y="426"/>
                  </a:lnTo>
                  <a:lnTo>
                    <a:pt x="504" y="422"/>
                  </a:lnTo>
                  <a:lnTo>
                    <a:pt x="504" y="422"/>
                  </a:lnTo>
                  <a:lnTo>
                    <a:pt x="504" y="418"/>
                  </a:lnTo>
                  <a:lnTo>
                    <a:pt x="504" y="414"/>
                  </a:lnTo>
                  <a:lnTo>
                    <a:pt x="506" y="406"/>
                  </a:lnTo>
                  <a:lnTo>
                    <a:pt x="506" y="406"/>
                  </a:lnTo>
                  <a:lnTo>
                    <a:pt x="506" y="406"/>
                  </a:lnTo>
                  <a:lnTo>
                    <a:pt x="506" y="406"/>
                  </a:lnTo>
                  <a:lnTo>
                    <a:pt x="506" y="408"/>
                  </a:lnTo>
                  <a:lnTo>
                    <a:pt x="506" y="408"/>
                  </a:lnTo>
                  <a:lnTo>
                    <a:pt x="508" y="408"/>
                  </a:lnTo>
                  <a:lnTo>
                    <a:pt x="508" y="408"/>
                  </a:lnTo>
                  <a:lnTo>
                    <a:pt x="508" y="406"/>
                  </a:lnTo>
                  <a:lnTo>
                    <a:pt x="508" y="406"/>
                  </a:lnTo>
                  <a:lnTo>
                    <a:pt x="510" y="404"/>
                  </a:lnTo>
                  <a:lnTo>
                    <a:pt x="510" y="404"/>
                  </a:lnTo>
                  <a:lnTo>
                    <a:pt x="510" y="400"/>
                  </a:lnTo>
                  <a:lnTo>
                    <a:pt x="510" y="396"/>
                  </a:lnTo>
                  <a:lnTo>
                    <a:pt x="512" y="394"/>
                  </a:lnTo>
                  <a:lnTo>
                    <a:pt x="518" y="396"/>
                  </a:lnTo>
                  <a:lnTo>
                    <a:pt x="518" y="396"/>
                  </a:lnTo>
                  <a:lnTo>
                    <a:pt x="518" y="396"/>
                  </a:lnTo>
                  <a:lnTo>
                    <a:pt x="518" y="394"/>
                  </a:lnTo>
                  <a:lnTo>
                    <a:pt x="518" y="394"/>
                  </a:lnTo>
                  <a:lnTo>
                    <a:pt x="516" y="392"/>
                  </a:lnTo>
                  <a:lnTo>
                    <a:pt x="514" y="392"/>
                  </a:lnTo>
                  <a:lnTo>
                    <a:pt x="512" y="392"/>
                  </a:lnTo>
                  <a:lnTo>
                    <a:pt x="510" y="390"/>
                  </a:lnTo>
                  <a:lnTo>
                    <a:pt x="510" y="390"/>
                  </a:lnTo>
                  <a:lnTo>
                    <a:pt x="508" y="388"/>
                  </a:lnTo>
                  <a:lnTo>
                    <a:pt x="508" y="388"/>
                  </a:lnTo>
                  <a:lnTo>
                    <a:pt x="506" y="384"/>
                  </a:lnTo>
                  <a:lnTo>
                    <a:pt x="506" y="384"/>
                  </a:lnTo>
                  <a:lnTo>
                    <a:pt x="502" y="378"/>
                  </a:lnTo>
                  <a:lnTo>
                    <a:pt x="502" y="378"/>
                  </a:lnTo>
                  <a:lnTo>
                    <a:pt x="500" y="378"/>
                  </a:lnTo>
                  <a:lnTo>
                    <a:pt x="500" y="378"/>
                  </a:lnTo>
                  <a:lnTo>
                    <a:pt x="496" y="370"/>
                  </a:lnTo>
                  <a:lnTo>
                    <a:pt x="496" y="370"/>
                  </a:lnTo>
                  <a:lnTo>
                    <a:pt x="494" y="370"/>
                  </a:lnTo>
                  <a:lnTo>
                    <a:pt x="494" y="370"/>
                  </a:lnTo>
                  <a:lnTo>
                    <a:pt x="494" y="368"/>
                  </a:lnTo>
                  <a:lnTo>
                    <a:pt x="494" y="368"/>
                  </a:lnTo>
                  <a:lnTo>
                    <a:pt x="494" y="368"/>
                  </a:lnTo>
                  <a:lnTo>
                    <a:pt x="492" y="362"/>
                  </a:lnTo>
                  <a:lnTo>
                    <a:pt x="494" y="358"/>
                  </a:lnTo>
                  <a:lnTo>
                    <a:pt x="494" y="358"/>
                  </a:lnTo>
                  <a:lnTo>
                    <a:pt x="494" y="358"/>
                  </a:lnTo>
                  <a:lnTo>
                    <a:pt x="494" y="358"/>
                  </a:lnTo>
                  <a:lnTo>
                    <a:pt x="492" y="360"/>
                  </a:lnTo>
                  <a:lnTo>
                    <a:pt x="492" y="360"/>
                  </a:lnTo>
                  <a:lnTo>
                    <a:pt x="492" y="360"/>
                  </a:lnTo>
                  <a:lnTo>
                    <a:pt x="492" y="356"/>
                  </a:lnTo>
                  <a:lnTo>
                    <a:pt x="488" y="352"/>
                  </a:lnTo>
                  <a:lnTo>
                    <a:pt x="488" y="352"/>
                  </a:lnTo>
                  <a:lnTo>
                    <a:pt x="486" y="352"/>
                  </a:lnTo>
                  <a:lnTo>
                    <a:pt x="486" y="350"/>
                  </a:lnTo>
                  <a:lnTo>
                    <a:pt x="486" y="350"/>
                  </a:lnTo>
                  <a:lnTo>
                    <a:pt x="488" y="348"/>
                  </a:lnTo>
                  <a:lnTo>
                    <a:pt x="490" y="346"/>
                  </a:lnTo>
                  <a:lnTo>
                    <a:pt x="490" y="346"/>
                  </a:lnTo>
                  <a:lnTo>
                    <a:pt x="494" y="338"/>
                  </a:lnTo>
                  <a:lnTo>
                    <a:pt x="494" y="338"/>
                  </a:lnTo>
                  <a:lnTo>
                    <a:pt x="494" y="338"/>
                  </a:lnTo>
                  <a:lnTo>
                    <a:pt x="494" y="338"/>
                  </a:lnTo>
                  <a:lnTo>
                    <a:pt x="498" y="338"/>
                  </a:lnTo>
                  <a:lnTo>
                    <a:pt x="502" y="336"/>
                  </a:lnTo>
                  <a:lnTo>
                    <a:pt x="502" y="336"/>
                  </a:lnTo>
                  <a:lnTo>
                    <a:pt x="504" y="336"/>
                  </a:lnTo>
                  <a:lnTo>
                    <a:pt x="504" y="336"/>
                  </a:lnTo>
                  <a:lnTo>
                    <a:pt x="504" y="334"/>
                  </a:lnTo>
                  <a:lnTo>
                    <a:pt x="504" y="334"/>
                  </a:lnTo>
                  <a:lnTo>
                    <a:pt x="508" y="332"/>
                  </a:lnTo>
                  <a:lnTo>
                    <a:pt x="510" y="330"/>
                  </a:lnTo>
                  <a:lnTo>
                    <a:pt x="510" y="330"/>
                  </a:lnTo>
                  <a:lnTo>
                    <a:pt x="514" y="330"/>
                  </a:lnTo>
                  <a:lnTo>
                    <a:pt x="514" y="330"/>
                  </a:lnTo>
                  <a:lnTo>
                    <a:pt x="520" y="326"/>
                  </a:lnTo>
                  <a:lnTo>
                    <a:pt x="522" y="324"/>
                  </a:lnTo>
                  <a:lnTo>
                    <a:pt x="526" y="324"/>
                  </a:lnTo>
                  <a:lnTo>
                    <a:pt x="526" y="324"/>
                  </a:lnTo>
                  <a:lnTo>
                    <a:pt x="530" y="324"/>
                  </a:lnTo>
                  <a:lnTo>
                    <a:pt x="532" y="326"/>
                  </a:lnTo>
                  <a:lnTo>
                    <a:pt x="532" y="326"/>
                  </a:lnTo>
                  <a:lnTo>
                    <a:pt x="534" y="326"/>
                  </a:lnTo>
                  <a:lnTo>
                    <a:pt x="536" y="324"/>
                  </a:lnTo>
                  <a:lnTo>
                    <a:pt x="536" y="324"/>
                  </a:lnTo>
                  <a:lnTo>
                    <a:pt x="540" y="326"/>
                  </a:lnTo>
                  <a:lnTo>
                    <a:pt x="540" y="326"/>
                  </a:lnTo>
                  <a:lnTo>
                    <a:pt x="542" y="328"/>
                  </a:lnTo>
                  <a:lnTo>
                    <a:pt x="542" y="328"/>
                  </a:lnTo>
                  <a:lnTo>
                    <a:pt x="540" y="330"/>
                  </a:lnTo>
                  <a:lnTo>
                    <a:pt x="540" y="330"/>
                  </a:lnTo>
                  <a:lnTo>
                    <a:pt x="542" y="334"/>
                  </a:lnTo>
                  <a:lnTo>
                    <a:pt x="538" y="340"/>
                  </a:lnTo>
                  <a:lnTo>
                    <a:pt x="538" y="340"/>
                  </a:lnTo>
                  <a:lnTo>
                    <a:pt x="540" y="342"/>
                  </a:lnTo>
                  <a:lnTo>
                    <a:pt x="542" y="342"/>
                  </a:lnTo>
                  <a:lnTo>
                    <a:pt x="542" y="342"/>
                  </a:lnTo>
                  <a:lnTo>
                    <a:pt x="542" y="342"/>
                  </a:lnTo>
                  <a:lnTo>
                    <a:pt x="542" y="342"/>
                  </a:lnTo>
                  <a:lnTo>
                    <a:pt x="530" y="342"/>
                  </a:lnTo>
                  <a:lnTo>
                    <a:pt x="530" y="342"/>
                  </a:lnTo>
                  <a:lnTo>
                    <a:pt x="526" y="342"/>
                  </a:lnTo>
                  <a:lnTo>
                    <a:pt x="526" y="342"/>
                  </a:lnTo>
                  <a:lnTo>
                    <a:pt x="526" y="344"/>
                  </a:lnTo>
                  <a:lnTo>
                    <a:pt x="526" y="344"/>
                  </a:lnTo>
                  <a:lnTo>
                    <a:pt x="524" y="348"/>
                  </a:lnTo>
                  <a:lnTo>
                    <a:pt x="524" y="348"/>
                  </a:lnTo>
                  <a:lnTo>
                    <a:pt x="526" y="350"/>
                  </a:lnTo>
                  <a:lnTo>
                    <a:pt x="526" y="350"/>
                  </a:lnTo>
                  <a:lnTo>
                    <a:pt x="528" y="350"/>
                  </a:lnTo>
                  <a:lnTo>
                    <a:pt x="528" y="350"/>
                  </a:lnTo>
                  <a:lnTo>
                    <a:pt x="522" y="350"/>
                  </a:lnTo>
                  <a:lnTo>
                    <a:pt x="518" y="350"/>
                  </a:lnTo>
                  <a:lnTo>
                    <a:pt x="518" y="350"/>
                  </a:lnTo>
                  <a:lnTo>
                    <a:pt x="516" y="350"/>
                  </a:lnTo>
                  <a:lnTo>
                    <a:pt x="516" y="352"/>
                  </a:lnTo>
                  <a:lnTo>
                    <a:pt x="516" y="352"/>
                  </a:lnTo>
                  <a:lnTo>
                    <a:pt x="522" y="354"/>
                  </a:lnTo>
                  <a:lnTo>
                    <a:pt x="522" y="354"/>
                  </a:lnTo>
                  <a:lnTo>
                    <a:pt x="524" y="360"/>
                  </a:lnTo>
                  <a:lnTo>
                    <a:pt x="526" y="366"/>
                  </a:lnTo>
                  <a:lnTo>
                    <a:pt x="528" y="366"/>
                  </a:lnTo>
                  <a:lnTo>
                    <a:pt x="528" y="366"/>
                  </a:lnTo>
                  <a:lnTo>
                    <a:pt x="532" y="368"/>
                  </a:lnTo>
                  <a:lnTo>
                    <a:pt x="532" y="368"/>
                  </a:lnTo>
                  <a:lnTo>
                    <a:pt x="536" y="368"/>
                  </a:lnTo>
                  <a:lnTo>
                    <a:pt x="538" y="370"/>
                  </a:lnTo>
                  <a:lnTo>
                    <a:pt x="538" y="370"/>
                  </a:lnTo>
                  <a:lnTo>
                    <a:pt x="536" y="376"/>
                  </a:lnTo>
                  <a:lnTo>
                    <a:pt x="536" y="376"/>
                  </a:lnTo>
                  <a:lnTo>
                    <a:pt x="536" y="380"/>
                  </a:lnTo>
                  <a:lnTo>
                    <a:pt x="536" y="380"/>
                  </a:lnTo>
                  <a:lnTo>
                    <a:pt x="538" y="380"/>
                  </a:lnTo>
                  <a:lnTo>
                    <a:pt x="538" y="380"/>
                  </a:lnTo>
                  <a:lnTo>
                    <a:pt x="536" y="382"/>
                  </a:lnTo>
                  <a:lnTo>
                    <a:pt x="536" y="382"/>
                  </a:lnTo>
                  <a:lnTo>
                    <a:pt x="540" y="386"/>
                  </a:lnTo>
                  <a:lnTo>
                    <a:pt x="540" y="386"/>
                  </a:lnTo>
                  <a:lnTo>
                    <a:pt x="540" y="386"/>
                  </a:lnTo>
                  <a:lnTo>
                    <a:pt x="540" y="378"/>
                  </a:lnTo>
                  <a:lnTo>
                    <a:pt x="540" y="378"/>
                  </a:lnTo>
                  <a:lnTo>
                    <a:pt x="548" y="376"/>
                  </a:lnTo>
                  <a:lnTo>
                    <a:pt x="548" y="376"/>
                  </a:lnTo>
                  <a:lnTo>
                    <a:pt x="550" y="382"/>
                  </a:lnTo>
                  <a:lnTo>
                    <a:pt x="550" y="382"/>
                  </a:lnTo>
                  <a:lnTo>
                    <a:pt x="552" y="384"/>
                  </a:lnTo>
                  <a:lnTo>
                    <a:pt x="556" y="388"/>
                  </a:lnTo>
                  <a:lnTo>
                    <a:pt x="556" y="388"/>
                  </a:lnTo>
                  <a:lnTo>
                    <a:pt x="554" y="390"/>
                  </a:lnTo>
                  <a:lnTo>
                    <a:pt x="554" y="39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43" name="Freeform 202"/>
            <p:cNvSpPr>
              <a:spLocks/>
            </p:cNvSpPr>
            <p:nvPr/>
          </p:nvSpPr>
          <p:spPr bwMode="auto">
            <a:xfrm>
              <a:off x="1584325" y="1143000"/>
              <a:ext cx="939800" cy="1031875"/>
            </a:xfrm>
            <a:custGeom>
              <a:avLst/>
              <a:gdLst/>
              <a:ahLst/>
              <a:cxnLst>
                <a:cxn ang="0">
                  <a:pos x="568" y="238"/>
                </a:cxn>
                <a:cxn ang="0">
                  <a:pos x="532" y="246"/>
                </a:cxn>
                <a:cxn ang="0">
                  <a:pos x="524" y="228"/>
                </a:cxn>
                <a:cxn ang="0">
                  <a:pos x="498" y="206"/>
                </a:cxn>
                <a:cxn ang="0">
                  <a:pos x="478" y="176"/>
                </a:cxn>
                <a:cxn ang="0">
                  <a:pos x="456" y="128"/>
                </a:cxn>
                <a:cxn ang="0">
                  <a:pos x="430" y="74"/>
                </a:cxn>
                <a:cxn ang="0">
                  <a:pos x="452" y="76"/>
                </a:cxn>
                <a:cxn ang="0">
                  <a:pos x="424" y="56"/>
                </a:cxn>
                <a:cxn ang="0">
                  <a:pos x="390" y="58"/>
                </a:cxn>
                <a:cxn ang="0">
                  <a:pos x="346" y="44"/>
                </a:cxn>
                <a:cxn ang="0">
                  <a:pos x="314" y="68"/>
                </a:cxn>
                <a:cxn ang="0">
                  <a:pos x="280" y="48"/>
                </a:cxn>
                <a:cxn ang="0">
                  <a:pos x="246" y="36"/>
                </a:cxn>
                <a:cxn ang="0">
                  <a:pos x="242" y="10"/>
                </a:cxn>
                <a:cxn ang="0">
                  <a:pos x="232" y="0"/>
                </a:cxn>
                <a:cxn ang="0">
                  <a:pos x="202" y="4"/>
                </a:cxn>
                <a:cxn ang="0">
                  <a:pos x="174" y="6"/>
                </a:cxn>
                <a:cxn ang="0">
                  <a:pos x="140" y="16"/>
                </a:cxn>
                <a:cxn ang="0">
                  <a:pos x="102" y="14"/>
                </a:cxn>
                <a:cxn ang="0">
                  <a:pos x="70" y="52"/>
                </a:cxn>
                <a:cxn ang="0">
                  <a:pos x="40" y="90"/>
                </a:cxn>
                <a:cxn ang="0">
                  <a:pos x="22" y="120"/>
                </a:cxn>
                <a:cxn ang="0">
                  <a:pos x="6" y="154"/>
                </a:cxn>
                <a:cxn ang="0">
                  <a:pos x="6" y="204"/>
                </a:cxn>
                <a:cxn ang="0">
                  <a:pos x="6" y="220"/>
                </a:cxn>
                <a:cxn ang="0">
                  <a:pos x="20" y="234"/>
                </a:cxn>
                <a:cxn ang="0">
                  <a:pos x="24" y="246"/>
                </a:cxn>
                <a:cxn ang="0">
                  <a:pos x="40" y="262"/>
                </a:cxn>
                <a:cxn ang="0">
                  <a:pos x="54" y="280"/>
                </a:cxn>
                <a:cxn ang="0">
                  <a:pos x="106" y="292"/>
                </a:cxn>
                <a:cxn ang="0">
                  <a:pos x="150" y="288"/>
                </a:cxn>
                <a:cxn ang="0">
                  <a:pos x="194" y="286"/>
                </a:cxn>
                <a:cxn ang="0">
                  <a:pos x="212" y="298"/>
                </a:cxn>
                <a:cxn ang="0">
                  <a:pos x="234" y="302"/>
                </a:cxn>
                <a:cxn ang="0">
                  <a:pos x="236" y="318"/>
                </a:cxn>
                <a:cxn ang="0">
                  <a:pos x="236" y="336"/>
                </a:cxn>
                <a:cxn ang="0">
                  <a:pos x="230" y="352"/>
                </a:cxn>
                <a:cxn ang="0">
                  <a:pos x="252" y="376"/>
                </a:cxn>
                <a:cxn ang="0">
                  <a:pos x="266" y="412"/>
                </a:cxn>
                <a:cxn ang="0">
                  <a:pos x="262" y="446"/>
                </a:cxn>
                <a:cxn ang="0">
                  <a:pos x="256" y="498"/>
                </a:cxn>
                <a:cxn ang="0">
                  <a:pos x="278" y="556"/>
                </a:cxn>
                <a:cxn ang="0">
                  <a:pos x="298" y="600"/>
                </a:cxn>
                <a:cxn ang="0">
                  <a:pos x="308" y="644"/>
                </a:cxn>
                <a:cxn ang="0">
                  <a:pos x="316" y="644"/>
                </a:cxn>
                <a:cxn ang="0">
                  <a:pos x="340" y="642"/>
                </a:cxn>
                <a:cxn ang="0">
                  <a:pos x="370" y="642"/>
                </a:cxn>
                <a:cxn ang="0">
                  <a:pos x="426" y="594"/>
                </a:cxn>
                <a:cxn ang="0">
                  <a:pos x="432" y="566"/>
                </a:cxn>
                <a:cxn ang="0">
                  <a:pos x="454" y="546"/>
                </a:cxn>
                <a:cxn ang="0">
                  <a:pos x="452" y="518"/>
                </a:cxn>
                <a:cxn ang="0">
                  <a:pos x="496" y="476"/>
                </a:cxn>
                <a:cxn ang="0">
                  <a:pos x="498" y="448"/>
                </a:cxn>
                <a:cxn ang="0">
                  <a:pos x="490" y="414"/>
                </a:cxn>
                <a:cxn ang="0">
                  <a:pos x="488" y="378"/>
                </a:cxn>
                <a:cxn ang="0">
                  <a:pos x="504" y="354"/>
                </a:cxn>
                <a:cxn ang="0">
                  <a:pos x="556" y="304"/>
                </a:cxn>
                <a:cxn ang="0">
                  <a:pos x="584" y="264"/>
                </a:cxn>
              </a:cxnLst>
              <a:rect l="0" t="0" r="r" b="b"/>
              <a:pathLst>
                <a:path w="592" h="650">
                  <a:moveTo>
                    <a:pt x="592" y="236"/>
                  </a:moveTo>
                  <a:lnTo>
                    <a:pt x="592" y="236"/>
                  </a:lnTo>
                  <a:lnTo>
                    <a:pt x="592" y="234"/>
                  </a:lnTo>
                  <a:lnTo>
                    <a:pt x="592" y="234"/>
                  </a:lnTo>
                  <a:lnTo>
                    <a:pt x="588" y="232"/>
                  </a:lnTo>
                  <a:lnTo>
                    <a:pt x="588" y="232"/>
                  </a:lnTo>
                  <a:lnTo>
                    <a:pt x="582" y="236"/>
                  </a:lnTo>
                  <a:lnTo>
                    <a:pt x="576" y="238"/>
                  </a:lnTo>
                  <a:lnTo>
                    <a:pt x="576" y="238"/>
                  </a:lnTo>
                  <a:lnTo>
                    <a:pt x="570" y="238"/>
                  </a:lnTo>
                  <a:lnTo>
                    <a:pt x="570" y="238"/>
                  </a:lnTo>
                  <a:lnTo>
                    <a:pt x="568" y="238"/>
                  </a:lnTo>
                  <a:lnTo>
                    <a:pt x="564" y="240"/>
                  </a:lnTo>
                  <a:lnTo>
                    <a:pt x="564" y="240"/>
                  </a:lnTo>
                  <a:lnTo>
                    <a:pt x="560" y="240"/>
                  </a:lnTo>
                  <a:lnTo>
                    <a:pt x="558" y="240"/>
                  </a:lnTo>
                  <a:lnTo>
                    <a:pt x="558" y="240"/>
                  </a:lnTo>
                  <a:lnTo>
                    <a:pt x="552" y="244"/>
                  </a:lnTo>
                  <a:lnTo>
                    <a:pt x="552" y="244"/>
                  </a:lnTo>
                  <a:lnTo>
                    <a:pt x="550" y="244"/>
                  </a:lnTo>
                  <a:lnTo>
                    <a:pt x="546" y="242"/>
                  </a:lnTo>
                  <a:lnTo>
                    <a:pt x="546" y="242"/>
                  </a:lnTo>
                  <a:lnTo>
                    <a:pt x="538" y="246"/>
                  </a:lnTo>
                  <a:lnTo>
                    <a:pt x="532" y="246"/>
                  </a:lnTo>
                  <a:lnTo>
                    <a:pt x="532" y="246"/>
                  </a:lnTo>
                  <a:lnTo>
                    <a:pt x="528" y="242"/>
                  </a:lnTo>
                  <a:lnTo>
                    <a:pt x="524" y="236"/>
                  </a:lnTo>
                  <a:lnTo>
                    <a:pt x="524" y="236"/>
                  </a:lnTo>
                  <a:lnTo>
                    <a:pt x="518" y="236"/>
                  </a:lnTo>
                  <a:lnTo>
                    <a:pt x="518" y="236"/>
                  </a:lnTo>
                  <a:lnTo>
                    <a:pt x="518" y="236"/>
                  </a:lnTo>
                  <a:lnTo>
                    <a:pt x="518" y="236"/>
                  </a:lnTo>
                  <a:lnTo>
                    <a:pt x="518" y="236"/>
                  </a:lnTo>
                  <a:lnTo>
                    <a:pt x="526" y="232"/>
                  </a:lnTo>
                  <a:lnTo>
                    <a:pt x="526" y="232"/>
                  </a:lnTo>
                  <a:lnTo>
                    <a:pt x="524" y="228"/>
                  </a:lnTo>
                  <a:lnTo>
                    <a:pt x="522" y="226"/>
                  </a:lnTo>
                  <a:lnTo>
                    <a:pt x="516" y="222"/>
                  </a:lnTo>
                  <a:lnTo>
                    <a:pt x="516" y="222"/>
                  </a:lnTo>
                  <a:lnTo>
                    <a:pt x="516" y="220"/>
                  </a:lnTo>
                  <a:lnTo>
                    <a:pt x="514" y="216"/>
                  </a:lnTo>
                  <a:lnTo>
                    <a:pt x="514" y="216"/>
                  </a:lnTo>
                  <a:lnTo>
                    <a:pt x="510" y="216"/>
                  </a:lnTo>
                  <a:lnTo>
                    <a:pt x="510" y="216"/>
                  </a:lnTo>
                  <a:lnTo>
                    <a:pt x="502" y="208"/>
                  </a:lnTo>
                  <a:lnTo>
                    <a:pt x="502" y="208"/>
                  </a:lnTo>
                  <a:lnTo>
                    <a:pt x="498" y="206"/>
                  </a:lnTo>
                  <a:lnTo>
                    <a:pt x="498" y="206"/>
                  </a:lnTo>
                  <a:lnTo>
                    <a:pt x="494" y="202"/>
                  </a:lnTo>
                  <a:lnTo>
                    <a:pt x="494" y="202"/>
                  </a:lnTo>
                  <a:lnTo>
                    <a:pt x="494" y="206"/>
                  </a:lnTo>
                  <a:lnTo>
                    <a:pt x="494" y="206"/>
                  </a:lnTo>
                  <a:lnTo>
                    <a:pt x="494" y="206"/>
                  </a:lnTo>
                  <a:lnTo>
                    <a:pt x="494" y="206"/>
                  </a:lnTo>
                  <a:lnTo>
                    <a:pt x="490" y="200"/>
                  </a:lnTo>
                  <a:lnTo>
                    <a:pt x="488" y="194"/>
                  </a:lnTo>
                  <a:lnTo>
                    <a:pt x="484" y="180"/>
                  </a:lnTo>
                  <a:lnTo>
                    <a:pt x="484" y="180"/>
                  </a:lnTo>
                  <a:lnTo>
                    <a:pt x="482" y="178"/>
                  </a:lnTo>
                  <a:lnTo>
                    <a:pt x="478" y="176"/>
                  </a:lnTo>
                  <a:lnTo>
                    <a:pt x="474" y="172"/>
                  </a:lnTo>
                  <a:lnTo>
                    <a:pt x="474" y="172"/>
                  </a:lnTo>
                  <a:lnTo>
                    <a:pt x="472" y="168"/>
                  </a:lnTo>
                  <a:lnTo>
                    <a:pt x="472" y="162"/>
                  </a:lnTo>
                  <a:lnTo>
                    <a:pt x="470" y="150"/>
                  </a:lnTo>
                  <a:lnTo>
                    <a:pt x="470" y="150"/>
                  </a:lnTo>
                  <a:lnTo>
                    <a:pt x="468" y="144"/>
                  </a:lnTo>
                  <a:lnTo>
                    <a:pt x="464" y="138"/>
                  </a:lnTo>
                  <a:lnTo>
                    <a:pt x="464" y="138"/>
                  </a:lnTo>
                  <a:lnTo>
                    <a:pt x="458" y="136"/>
                  </a:lnTo>
                  <a:lnTo>
                    <a:pt x="458" y="136"/>
                  </a:lnTo>
                  <a:lnTo>
                    <a:pt x="456" y="128"/>
                  </a:lnTo>
                  <a:lnTo>
                    <a:pt x="456" y="128"/>
                  </a:lnTo>
                  <a:lnTo>
                    <a:pt x="458" y="126"/>
                  </a:lnTo>
                  <a:lnTo>
                    <a:pt x="458" y="126"/>
                  </a:lnTo>
                  <a:lnTo>
                    <a:pt x="454" y="122"/>
                  </a:lnTo>
                  <a:lnTo>
                    <a:pt x="454" y="122"/>
                  </a:lnTo>
                  <a:lnTo>
                    <a:pt x="442" y="102"/>
                  </a:lnTo>
                  <a:lnTo>
                    <a:pt x="442" y="102"/>
                  </a:lnTo>
                  <a:lnTo>
                    <a:pt x="438" y="90"/>
                  </a:lnTo>
                  <a:lnTo>
                    <a:pt x="438" y="90"/>
                  </a:lnTo>
                  <a:lnTo>
                    <a:pt x="432" y="82"/>
                  </a:lnTo>
                  <a:lnTo>
                    <a:pt x="430" y="78"/>
                  </a:lnTo>
                  <a:lnTo>
                    <a:pt x="430" y="74"/>
                  </a:lnTo>
                  <a:lnTo>
                    <a:pt x="430" y="74"/>
                  </a:lnTo>
                  <a:lnTo>
                    <a:pt x="432" y="72"/>
                  </a:lnTo>
                  <a:lnTo>
                    <a:pt x="432" y="72"/>
                  </a:lnTo>
                  <a:lnTo>
                    <a:pt x="436" y="82"/>
                  </a:lnTo>
                  <a:lnTo>
                    <a:pt x="444" y="90"/>
                  </a:lnTo>
                  <a:lnTo>
                    <a:pt x="444" y="90"/>
                  </a:lnTo>
                  <a:lnTo>
                    <a:pt x="446" y="90"/>
                  </a:lnTo>
                  <a:lnTo>
                    <a:pt x="446" y="90"/>
                  </a:lnTo>
                  <a:lnTo>
                    <a:pt x="448" y="82"/>
                  </a:lnTo>
                  <a:lnTo>
                    <a:pt x="450" y="78"/>
                  </a:lnTo>
                  <a:lnTo>
                    <a:pt x="452" y="76"/>
                  </a:lnTo>
                  <a:lnTo>
                    <a:pt x="452" y="76"/>
                  </a:lnTo>
                  <a:lnTo>
                    <a:pt x="444" y="58"/>
                  </a:lnTo>
                  <a:lnTo>
                    <a:pt x="444" y="58"/>
                  </a:lnTo>
                  <a:lnTo>
                    <a:pt x="440" y="60"/>
                  </a:lnTo>
                  <a:lnTo>
                    <a:pt x="438" y="60"/>
                  </a:lnTo>
                  <a:lnTo>
                    <a:pt x="434" y="60"/>
                  </a:lnTo>
                  <a:lnTo>
                    <a:pt x="434" y="60"/>
                  </a:lnTo>
                  <a:lnTo>
                    <a:pt x="430" y="60"/>
                  </a:lnTo>
                  <a:lnTo>
                    <a:pt x="426" y="60"/>
                  </a:lnTo>
                  <a:lnTo>
                    <a:pt x="426" y="60"/>
                  </a:lnTo>
                  <a:lnTo>
                    <a:pt x="424" y="58"/>
                  </a:lnTo>
                  <a:lnTo>
                    <a:pt x="424" y="56"/>
                  </a:lnTo>
                  <a:lnTo>
                    <a:pt x="424" y="56"/>
                  </a:lnTo>
                  <a:lnTo>
                    <a:pt x="414" y="56"/>
                  </a:lnTo>
                  <a:lnTo>
                    <a:pt x="406" y="60"/>
                  </a:lnTo>
                  <a:lnTo>
                    <a:pt x="406" y="60"/>
                  </a:lnTo>
                  <a:lnTo>
                    <a:pt x="402" y="62"/>
                  </a:lnTo>
                  <a:lnTo>
                    <a:pt x="402" y="62"/>
                  </a:lnTo>
                  <a:lnTo>
                    <a:pt x="400" y="62"/>
                  </a:lnTo>
                  <a:lnTo>
                    <a:pt x="396" y="60"/>
                  </a:lnTo>
                  <a:lnTo>
                    <a:pt x="396" y="60"/>
                  </a:lnTo>
                  <a:lnTo>
                    <a:pt x="390" y="60"/>
                  </a:lnTo>
                  <a:lnTo>
                    <a:pt x="390" y="60"/>
                  </a:lnTo>
                  <a:lnTo>
                    <a:pt x="390" y="58"/>
                  </a:lnTo>
                  <a:lnTo>
                    <a:pt x="390" y="58"/>
                  </a:lnTo>
                  <a:lnTo>
                    <a:pt x="376" y="56"/>
                  </a:lnTo>
                  <a:lnTo>
                    <a:pt x="368" y="56"/>
                  </a:lnTo>
                  <a:lnTo>
                    <a:pt x="368" y="56"/>
                  </a:lnTo>
                  <a:lnTo>
                    <a:pt x="366" y="54"/>
                  </a:lnTo>
                  <a:lnTo>
                    <a:pt x="364" y="52"/>
                  </a:lnTo>
                  <a:lnTo>
                    <a:pt x="360" y="52"/>
                  </a:lnTo>
                  <a:lnTo>
                    <a:pt x="360" y="52"/>
                  </a:lnTo>
                  <a:lnTo>
                    <a:pt x="350" y="50"/>
                  </a:lnTo>
                  <a:lnTo>
                    <a:pt x="350" y="50"/>
                  </a:lnTo>
                  <a:lnTo>
                    <a:pt x="348" y="48"/>
                  </a:lnTo>
                  <a:lnTo>
                    <a:pt x="346" y="44"/>
                  </a:lnTo>
                  <a:lnTo>
                    <a:pt x="346" y="44"/>
                  </a:lnTo>
                  <a:lnTo>
                    <a:pt x="340" y="44"/>
                  </a:lnTo>
                  <a:lnTo>
                    <a:pt x="332" y="44"/>
                  </a:lnTo>
                  <a:lnTo>
                    <a:pt x="326" y="48"/>
                  </a:lnTo>
                  <a:lnTo>
                    <a:pt x="324" y="50"/>
                  </a:lnTo>
                  <a:lnTo>
                    <a:pt x="324" y="50"/>
                  </a:lnTo>
                  <a:lnTo>
                    <a:pt x="322" y="56"/>
                  </a:lnTo>
                  <a:lnTo>
                    <a:pt x="322" y="60"/>
                  </a:lnTo>
                  <a:lnTo>
                    <a:pt x="322" y="62"/>
                  </a:lnTo>
                  <a:lnTo>
                    <a:pt x="318" y="66"/>
                  </a:lnTo>
                  <a:lnTo>
                    <a:pt x="318" y="66"/>
                  </a:lnTo>
                  <a:lnTo>
                    <a:pt x="316" y="68"/>
                  </a:lnTo>
                  <a:lnTo>
                    <a:pt x="314" y="68"/>
                  </a:lnTo>
                  <a:lnTo>
                    <a:pt x="314" y="68"/>
                  </a:lnTo>
                  <a:lnTo>
                    <a:pt x="308" y="66"/>
                  </a:lnTo>
                  <a:lnTo>
                    <a:pt x="302" y="62"/>
                  </a:lnTo>
                  <a:lnTo>
                    <a:pt x="302" y="62"/>
                  </a:lnTo>
                  <a:lnTo>
                    <a:pt x="294" y="60"/>
                  </a:lnTo>
                  <a:lnTo>
                    <a:pt x="286" y="58"/>
                  </a:lnTo>
                  <a:lnTo>
                    <a:pt x="286" y="58"/>
                  </a:lnTo>
                  <a:lnTo>
                    <a:pt x="284" y="56"/>
                  </a:lnTo>
                  <a:lnTo>
                    <a:pt x="284" y="52"/>
                  </a:lnTo>
                  <a:lnTo>
                    <a:pt x="282" y="50"/>
                  </a:lnTo>
                  <a:lnTo>
                    <a:pt x="280" y="48"/>
                  </a:lnTo>
                  <a:lnTo>
                    <a:pt x="280" y="48"/>
                  </a:lnTo>
                  <a:lnTo>
                    <a:pt x="276" y="46"/>
                  </a:lnTo>
                  <a:lnTo>
                    <a:pt x="276" y="46"/>
                  </a:lnTo>
                  <a:lnTo>
                    <a:pt x="272" y="44"/>
                  </a:lnTo>
                  <a:lnTo>
                    <a:pt x="272" y="44"/>
                  </a:lnTo>
                  <a:lnTo>
                    <a:pt x="266" y="44"/>
                  </a:lnTo>
                  <a:lnTo>
                    <a:pt x="266" y="44"/>
                  </a:lnTo>
                  <a:lnTo>
                    <a:pt x="258" y="44"/>
                  </a:lnTo>
                  <a:lnTo>
                    <a:pt x="258" y="44"/>
                  </a:lnTo>
                  <a:lnTo>
                    <a:pt x="248" y="40"/>
                  </a:lnTo>
                  <a:lnTo>
                    <a:pt x="248" y="40"/>
                  </a:lnTo>
                  <a:lnTo>
                    <a:pt x="246" y="36"/>
                  </a:lnTo>
                  <a:lnTo>
                    <a:pt x="246" y="36"/>
                  </a:lnTo>
                  <a:lnTo>
                    <a:pt x="242" y="36"/>
                  </a:lnTo>
                  <a:lnTo>
                    <a:pt x="242" y="36"/>
                  </a:lnTo>
                  <a:lnTo>
                    <a:pt x="240" y="34"/>
                  </a:lnTo>
                  <a:lnTo>
                    <a:pt x="236" y="30"/>
                  </a:lnTo>
                  <a:lnTo>
                    <a:pt x="236" y="30"/>
                  </a:lnTo>
                  <a:lnTo>
                    <a:pt x="242" y="26"/>
                  </a:lnTo>
                  <a:lnTo>
                    <a:pt x="246" y="20"/>
                  </a:lnTo>
                  <a:lnTo>
                    <a:pt x="246" y="20"/>
                  </a:lnTo>
                  <a:lnTo>
                    <a:pt x="246" y="16"/>
                  </a:lnTo>
                  <a:lnTo>
                    <a:pt x="246" y="16"/>
                  </a:lnTo>
                  <a:lnTo>
                    <a:pt x="242" y="12"/>
                  </a:lnTo>
                  <a:lnTo>
                    <a:pt x="242" y="10"/>
                  </a:lnTo>
                  <a:lnTo>
                    <a:pt x="244" y="6"/>
                  </a:lnTo>
                  <a:lnTo>
                    <a:pt x="246" y="2"/>
                  </a:lnTo>
                  <a:lnTo>
                    <a:pt x="246" y="2"/>
                  </a:lnTo>
                  <a:lnTo>
                    <a:pt x="240" y="6"/>
                  </a:lnTo>
                  <a:lnTo>
                    <a:pt x="240" y="6"/>
                  </a:lnTo>
                  <a:lnTo>
                    <a:pt x="240" y="6"/>
                  </a:lnTo>
                  <a:lnTo>
                    <a:pt x="240" y="6"/>
                  </a:lnTo>
                  <a:lnTo>
                    <a:pt x="238" y="2"/>
                  </a:lnTo>
                  <a:lnTo>
                    <a:pt x="238" y="2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32" y="0"/>
                  </a:lnTo>
                  <a:lnTo>
                    <a:pt x="232" y="0"/>
                  </a:lnTo>
                  <a:lnTo>
                    <a:pt x="226" y="4"/>
                  </a:lnTo>
                  <a:lnTo>
                    <a:pt x="222" y="4"/>
                  </a:lnTo>
                  <a:lnTo>
                    <a:pt x="218" y="4"/>
                  </a:lnTo>
                  <a:lnTo>
                    <a:pt x="218" y="4"/>
                  </a:lnTo>
                  <a:lnTo>
                    <a:pt x="214" y="2"/>
                  </a:lnTo>
                  <a:lnTo>
                    <a:pt x="214" y="2"/>
                  </a:lnTo>
                  <a:lnTo>
                    <a:pt x="210" y="4"/>
                  </a:lnTo>
                  <a:lnTo>
                    <a:pt x="210" y="4"/>
                  </a:lnTo>
                  <a:lnTo>
                    <a:pt x="206" y="2"/>
                  </a:lnTo>
                  <a:lnTo>
                    <a:pt x="206" y="2"/>
                  </a:lnTo>
                  <a:lnTo>
                    <a:pt x="202" y="4"/>
                  </a:lnTo>
                  <a:lnTo>
                    <a:pt x="198" y="6"/>
                  </a:lnTo>
                  <a:lnTo>
                    <a:pt x="198" y="6"/>
                  </a:lnTo>
                  <a:lnTo>
                    <a:pt x="194" y="6"/>
                  </a:lnTo>
                  <a:lnTo>
                    <a:pt x="190" y="4"/>
                  </a:lnTo>
                  <a:lnTo>
                    <a:pt x="186" y="4"/>
                  </a:lnTo>
                  <a:lnTo>
                    <a:pt x="182" y="4"/>
                  </a:lnTo>
                  <a:lnTo>
                    <a:pt x="182" y="4"/>
                  </a:lnTo>
                  <a:lnTo>
                    <a:pt x="180" y="6"/>
                  </a:lnTo>
                  <a:lnTo>
                    <a:pt x="180" y="6"/>
                  </a:lnTo>
                  <a:lnTo>
                    <a:pt x="176" y="6"/>
                  </a:lnTo>
                  <a:lnTo>
                    <a:pt x="174" y="6"/>
                  </a:lnTo>
                  <a:lnTo>
                    <a:pt x="174" y="6"/>
                  </a:lnTo>
                  <a:lnTo>
                    <a:pt x="170" y="8"/>
                  </a:lnTo>
                  <a:lnTo>
                    <a:pt x="170" y="8"/>
                  </a:lnTo>
                  <a:lnTo>
                    <a:pt x="164" y="8"/>
                  </a:lnTo>
                  <a:lnTo>
                    <a:pt x="158" y="8"/>
                  </a:lnTo>
                  <a:lnTo>
                    <a:pt x="158" y="8"/>
                  </a:lnTo>
                  <a:lnTo>
                    <a:pt x="154" y="12"/>
                  </a:lnTo>
                  <a:lnTo>
                    <a:pt x="150" y="14"/>
                  </a:lnTo>
                  <a:lnTo>
                    <a:pt x="150" y="14"/>
                  </a:lnTo>
                  <a:lnTo>
                    <a:pt x="146" y="14"/>
                  </a:lnTo>
                  <a:lnTo>
                    <a:pt x="146" y="14"/>
                  </a:lnTo>
                  <a:lnTo>
                    <a:pt x="140" y="16"/>
                  </a:lnTo>
                  <a:lnTo>
                    <a:pt x="140" y="16"/>
                  </a:lnTo>
                  <a:lnTo>
                    <a:pt x="138" y="20"/>
                  </a:lnTo>
                  <a:lnTo>
                    <a:pt x="134" y="22"/>
                  </a:lnTo>
                  <a:lnTo>
                    <a:pt x="134" y="22"/>
                  </a:lnTo>
                  <a:lnTo>
                    <a:pt x="128" y="22"/>
                  </a:lnTo>
                  <a:lnTo>
                    <a:pt x="124" y="18"/>
                  </a:lnTo>
                  <a:lnTo>
                    <a:pt x="124" y="18"/>
                  </a:lnTo>
                  <a:lnTo>
                    <a:pt x="120" y="20"/>
                  </a:lnTo>
                  <a:lnTo>
                    <a:pt x="110" y="20"/>
                  </a:lnTo>
                  <a:lnTo>
                    <a:pt x="110" y="20"/>
                  </a:lnTo>
                  <a:lnTo>
                    <a:pt x="106" y="18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100" y="14"/>
                  </a:lnTo>
                  <a:lnTo>
                    <a:pt x="100" y="14"/>
                  </a:lnTo>
                  <a:lnTo>
                    <a:pt x="96" y="22"/>
                  </a:lnTo>
                  <a:lnTo>
                    <a:pt x="92" y="30"/>
                  </a:lnTo>
                  <a:lnTo>
                    <a:pt x="92" y="30"/>
                  </a:lnTo>
                  <a:lnTo>
                    <a:pt x="90" y="34"/>
                  </a:lnTo>
                  <a:lnTo>
                    <a:pt x="86" y="36"/>
                  </a:lnTo>
                  <a:lnTo>
                    <a:pt x="78" y="38"/>
                  </a:lnTo>
                  <a:lnTo>
                    <a:pt x="78" y="38"/>
                  </a:lnTo>
                  <a:lnTo>
                    <a:pt x="70" y="46"/>
                  </a:lnTo>
                  <a:lnTo>
                    <a:pt x="70" y="46"/>
                  </a:lnTo>
                  <a:lnTo>
                    <a:pt x="70" y="52"/>
                  </a:lnTo>
                  <a:lnTo>
                    <a:pt x="70" y="52"/>
                  </a:lnTo>
                  <a:lnTo>
                    <a:pt x="66" y="58"/>
                  </a:lnTo>
                  <a:lnTo>
                    <a:pt x="66" y="58"/>
                  </a:lnTo>
                  <a:lnTo>
                    <a:pt x="66" y="62"/>
                  </a:lnTo>
                  <a:lnTo>
                    <a:pt x="66" y="66"/>
                  </a:lnTo>
                  <a:lnTo>
                    <a:pt x="68" y="68"/>
                  </a:lnTo>
                  <a:lnTo>
                    <a:pt x="66" y="74"/>
                  </a:lnTo>
                  <a:lnTo>
                    <a:pt x="66" y="74"/>
                  </a:lnTo>
                  <a:lnTo>
                    <a:pt x="58" y="82"/>
                  </a:lnTo>
                  <a:lnTo>
                    <a:pt x="48" y="88"/>
                  </a:lnTo>
                  <a:lnTo>
                    <a:pt x="48" y="88"/>
                  </a:lnTo>
                  <a:lnTo>
                    <a:pt x="40" y="90"/>
                  </a:lnTo>
                  <a:lnTo>
                    <a:pt x="40" y="90"/>
                  </a:lnTo>
                  <a:lnTo>
                    <a:pt x="38" y="92"/>
                  </a:lnTo>
                  <a:lnTo>
                    <a:pt x="36" y="96"/>
                  </a:lnTo>
                  <a:lnTo>
                    <a:pt x="34" y="102"/>
                  </a:lnTo>
                  <a:lnTo>
                    <a:pt x="34" y="102"/>
                  </a:lnTo>
                  <a:lnTo>
                    <a:pt x="30" y="104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20"/>
                  </a:lnTo>
                  <a:lnTo>
                    <a:pt x="22" y="120"/>
                  </a:lnTo>
                  <a:lnTo>
                    <a:pt x="20" y="122"/>
                  </a:lnTo>
                  <a:lnTo>
                    <a:pt x="16" y="126"/>
                  </a:lnTo>
                  <a:lnTo>
                    <a:pt x="16" y="126"/>
                  </a:lnTo>
                  <a:lnTo>
                    <a:pt x="10" y="140"/>
                  </a:lnTo>
                  <a:lnTo>
                    <a:pt x="10" y="140"/>
                  </a:lnTo>
                  <a:lnTo>
                    <a:pt x="6" y="144"/>
                  </a:lnTo>
                  <a:lnTo>
                    <a:pt x="6" y="144"/>
                  </a:lnTo>
                  <a:lnTo>
                    <a:pt x="4" y="148"/>
                  </a:lnTo>
                  <a:lnTo>
                    <a:pt x="4" y="156"/>
                  </a:lnTo>
                  <a:lnTo>
                    <a:pt x="4" y="156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8" y="156"/>
                  </a:lnTo>
                  <a:lnTo>
                    <a:pt x="10" y="160"/>
                  </a:lnTo>
                  <a:lnTo>
                    <a:pt x="10" y="164"/>
                  </a:lnTo>
                  <a:lnTo>
                    <a:pt x="8" y="168"/>
                  </a:lnTo>
                  <a:lnTo>
                    <a:pt x="8" y="168"/>
                  </a:lnTo>
                  <a:lnTo>
                    <a:pt x="12" y="172"/>
                  </a:lnTo>
                  <a:lnTo>
                    <a:pt x="12" y="178"/>
                  </a:lnTo>
                  <a:lnTo>
                    <a:pt x="10" y="190"/>
                  </a:lnTo>
                  <a:lnTo>
                    <a:pt x="10" y="190"/>
                  </a:lnTo>
                  <a:lnTo>
                    <a:pt x="8" y="196"/>
                  </a:lnTo>
                  <a:lnTo>
                    <a:pt x="8" y="196"/>
                  </a:lnTo>
                  <a:lnTo>
                    <a:pt x="6" y="204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4" y="210"/>
                  </a:lnTo>
                  <a:lnTo>
                    <a:pt x="6" y="212"/>
                  </a:lnTo>
                  <a:lnTo>
                    <a:pt x="8" y="218"/>
                  </a:lnTo>
                  <a:lnTo>
                    <a:pt x="8" y="218"/>
                  </a:lnTo>
                  <a:lnTo>
                    <a:pt x="8" y="220"/>
                  </a:lnTo>
                  <a:lnTo>
                    <a:pt x="8" y="220"/>
                  </a:lnTo>
                  <a:lnTo>
                    <a:pt x="6" y="220"/>
                  </a:lnTo>
                  <a:lnTo>
                    <a:pt x="6" y="220"/>
                  </a:lnTo>
                  <a:lnTo>
                    <a:pt x="6" y="224"/>
                  </a:lnTo>
                  <a:lnTo>
                    <a:pt x="6" y="228"/>
                  </a:lnTo>
                  <a:lnTo>
                    <a:pt x="6" y="228"/>
                  </a:lnTo>
                  <a:lnTo>
                    <a:pt x="8" y="230"/>
                  </a:lnTo>
                  <a:lnTo>
                    <a:pt x="10" y="230"/>
                  </a:lnTo>
                  <a:lnTo>
                    <a:pt x="10" y="230"/>
                  </a:lnTo>
                  <a:lnTo>
                    <a:pt x="10" y="232"/>
                  </a:lnTo>
                  <a:lnTo>
                    <a:pt x="10" y="232"/>
                  </a:lnTo>
                  <a:lnTo>
                    <a:pt x="14" y="234"/>
                  </a:lnTo>
                  <a:lnTo>
                    <a:pt x="14" y="234"/>
                  </a:lnTo>
                  <a:lnTo>
                    <a:pt x="18" y="234"/>
                  </a:lnTo>
                  <a:lnTo>
                    <a:pt x="20" y="234"/>
                  </a:lnTo>
                  <a:lnTo>
                    <a:pt x="20" y="234"/>
                  </a:lnTo>
                  <a:lnTo>
                    <a:pt x="18" y="236"/>
                  </a:lnTo>
                  <a:lnTo>
                    <a:pt x="18" y="238"/>
                  </a:lnTo>
                  <a:lnTo>
                    <a:pt x="18" y="238"/>
                  </a:lnTo>
                  <a:lnTo>
                    <a:pt x="20" y="240"/>
                  </a:lnTo>
                  <a:lnTo>
                    <a:pt x="20" y="240"/>
                  </a:lnTo>
                  <a:lnTo>
                    <a:pt x="20" y="242"/>
                  </a:lnTo>
                  <a:lnTo>
                    <a:pt x="20" y="242"/>
                  </a:lnTo>
                  <a:lnTo>
                    <a:pt x="24" y="242"/>
                  </a:lnTo>
                  <a:lnTo>
                    <a:pt x="24" y="242"/>
                  </a:lnTo>
                  <a:lnTo>
                    <a:pt x="24" y="246"/>
                  </a:lnTo>
                  <a:lnTo>
                    <a:pt x="24" y="246"/>
                  </a:lnTo>
                  <a:lnTo>
                    <a:pt x="28" y="248"/>
                  </a:lnTo>
                  <a:lnTo>
                    <a:pt x="32" y="250"/>
                  </a:lnTo>
                  <a:lnTo>
                    <a:pt x="32" y="250"/>
                  </a:lnTo>
                  <a:lnTo>
                    <a:pt x="32" y="254"/>
                  </a:lnTo>
                  <a:lnTo>
                    <a:pt x="32" y="254"/>
                  </a:lnTo>
                  <a:lnTo>
                    <a:pt x="36" y="256"/>
                  </a:lnTo>
                  <a:lnTo>
                    <a:pt x="38" y="258"/>
                  </a:lnTo>
                  <a:lnTo>
                    <a:pt x="38" y="260"/>
                  </a:lnTo>
                  <a:lnTo>
                    <a:pt x="38" y="260"/>
                  </a:lnTo>
                  <a:lnTo>
                    <a:pt x="38" y="262"/>
                  </a:lnTo>
                  <a:lnTo>
                    <a:pt x="38" y="262"/>
                  </a:lnTo>
                  <a:lnTo>
                    <a:pt x="40" y="262"/>
                  </a:lnTo>
                  <a:lnTo>
                    <a:pt x="40" y="262"/>
                  </a:lnTo>
                  <a:lnTo>
                    <a:pt x="38" y="264"/>
                  </a:lnTo>
                  <a:lnTo>
                    <a:pt x="36" y="264"/>
                  </a:lnTo>
                  <a:lnTo>
                    <a:pt x="36" y="264"/>
                  </a:lnTo>
                  <a:lnTo>
                    <a:pt x="40" y="268"/>
                  </a:lnTo>
                  <a:lnTo>
                    <a:pt x="44" y="270"/>
                  </a:lnTo>
                  <a:lnTo>
                    <a:pt x="44" y="270"/>
                  </a:lnTo>
                  <a:lnTo>
                    <a:pt x="44" y="272"/>
                  </a:lnTo>
                  <a:lnTo>
                    <a:pt x="44" y="272"/>
                  </a:lnTo>
                  <a:lnTo>
                    <a:pt x="50" y="276"/>
                  </a:lnTo>
                  <a:lnTo>
                    <a:pt x="54" y="280"/>
                  </a:lnTo>
                  <a:lnTo>
                    <a:pt x="54" y="280"/>
                  </a:lnTo>
                  <a:lnTo>
                    <a:pt x="62" y="284"/>
                  </a:lnTo>
                  <a:lnTo>
                    <a:pt x="62" y="284"/>
                  </a:lnTo>
                  <a:lnTo>
                    <a:pt x="68" y="288"/>
                  </a:lnTo>
                  <a:lnTo>
                    <a:pt x="76" y="294"/>
                  </a:lnTo>
                  <a:lnTo>
                    <a:pt x="76" y="294"/>
                  </a:lnTo>
                  <a:lnTo>
                    <a:pt x="80" y="296"/>
                  </a:lnTo>
                  <a:lnTo>
                    <a:pt x="86" y="298"/>
                  </a:lnTo>
                  <a:lnTo>
                    <a:pt x="86" y="298"/>
                  </a:lnTo>
                  <a:lnTo>
                    <a:pt x="96" y="294"/>
                  </a:lnTo>
                  <a:lnTo>
                    <a:pt x="96" y="294"/>
                  </a:lnTo>
                  <a:lnTo>
                    <a:pt x="106" y="292"/>
                  </a:lnTo>
                  <a:lnTo>
                    <a:pt x="106" y="292"/>
                  </a:lnTo>
                  <a:lnTo>
                    <a:pt x="110" y="290"/>
                  </a:lnTo>
                  <a:lnTo>
                    <a:pt x="118" y="290"/>
                  </a:lnTo>
                  <a:lnTo>
                    <a:pt x="118" y="290"/>
                  </a:lnTo>
                  <a:lnTo>
                    <a:pt x="120" y="292"/>
                  </a:lnTo>
                  <a:lnTo>
                    <a:pt x="124" y="292"/>
                  </a:lnTo>
                  <a:lnTo>
                    <a:pt x="124" y="292"/>
                  </a:lnTo>
                  <a:lnTo>
                    <a:pt x="124" y="290"/>
                  </a:lnTo>
                  <a:lnTo>
                    <a:pt x="124" y="290"/>
                  </a:lnTo>
                  <a:lnTo>
                    <a:pt x="132" y="296"/>
                  </a:lnTo>
                  <a:lnTo>
                    <a:pt x="132" y="296"/>
                  </a:lnTo>
                  <a:lnTo>
                    <a:pt x="150" y="288"/>
                  </a:lnTo>
                  <a:lnTo>
                    <a:pt x="150" y="288"/>
                  </a:lnTo>
                  <a:lnTo>
                    <a:pt x="158" y="286"/>
                  </a:lnTo>
                  <a:lnTo>
                    <a:pt x="158" y="286"/>
                  </a:lnTo>
                  <a:lnTo>
                    <a:pt x="160" y="284"/>
                  </a:lnTo>
                  <a:lnTo>
                    <a:pt x="162" y="282"/>
                  </a:lnTo>
                  <a:lnTo>
                    <a:pt x="162" y="282"/>
                  </a:lnTo>
                  <a:lnTo>
                    <a:pt x="182" y="282"/>
                  </a:lnTo>
                  <a:lnTo>
                    <a:pt x="182" y="282"/>
                  </a:lnTo>
                  <a:lnTo>
                    <a:pt x="184" y="280"/>
                  </a:lnTo>
                  <a:lnTo>
                    <a:pt x="184" y="280"/>
                  </a:lnTo>
                  <a:lnTo>
                    <a:pt x="188" y="282"/>
                  </a:lnTo>
                  <a:lnTo>
                    <a:pt x="194" y="286"/>
                  </a:lnTo>
                  <a:lnTo>
                    <a:pt x="194" y="286"/>
                  </a:lnTo>
                  <a:lnTo>
                    <a:pt x="194" y="288"/>
                  </a:lnTo>
                  <a:lnTo>
                    <a:pt x="194" y="288"/>
                  </a:lnTo>
                  <a:lnTo>
                    <a:pt x="196" y="288"/>
                  </a:lnTo>
                  <a:lnTo>
                    <a:pt x="196" y="288"/>
                  </a:lnTo>
                  <a:lnTo>
                    <a:pt x="198" y="288"/>
                  </a:lnTo>
                  <a:lnTo>
                    <a:pt x="198" y="288"/>
                  </a:lnTo>
                  <a:lnTo>
                    <a:pt x="196" y="292"/>
                  </a:lnTo>
                  <a:lnTo>
                    <a:pt x="196" y="292"/>
                  </a:lnTo>
                  <a:lnTo>
                    <a:pt x="198" y="296"/>
                  </a:lnTo>
                  <a:lnTo>
                    <a:pt x="202" y="298"/>
                  </a:lnTo>
                  <a:lnTo>
                    <a:pt x="208" y="300"/>
                  </a:lnTo>
                  <a:lnTo>
                    <a:pt x="212" y="298"/>
                  </a:lnTo>
                  <a:lnTo>
                    <a:pt x="212" y="298"/>
                  </a:lnTo>
                  <a:lnTo>
                    <a:pt x="216" y="298"/>
                  </a:lnTo>
                  <a:lnTo>
                    <a:pt x="222" y="296"/>
                  </a:lnTo>
                  <a:lnTo>
                    <a:pt x="222" y="296"/>
                  </a:lnTo>
                  <a:lnTo>
                    <a:pt x="222" y="296"/>
                  </a:lnTo>
                  <a:lnTo>
                    <a:pt x="222" y="296"/>
                  </a:lnTo>
                  <a:lnTo>
                    <a:pt x="224" y="296"/>
                  </a:lnTo>
                  <a:lnTo>
                    <a:pt x="228" y="296"/>
                  </a:lnTo>
                  <a:lnTo>
                    <a:pt x="228" y="296"/>
                  </a:lnTo>
                  <a:lnTo>
                    <a:pt x="228" y="300"/>
                  </a:lnTo>
                  <a:lnTo>
                    <a:pt x="234" y="302"/>
                  </a:lnTo>
                  <a:lnTo>
                    <a:pt x="234" y="302"/>
                  </a:lnTo>
                  <a:lnTo>
                    <a:pt x="234" y="302"/>
                  </a:lnTo>
                  <a:lnTo>
                    <a:pt x="234" y="302"/>
                  </a:lnTo>
                  <a:lnTo>
                    <a:pt x="234" y="304"/>
                  </a:lnTo>
                  <a:lnTo>
                    <a:pt x="234" y="304"/>
                  </a:lnTo>
                  <a:lnTo>
                    <a:pt x="234" y="304"/>
                  </a:lnTo>
                  <a:lnTo>
                    <a:pt x="234" y="304"/>
                  </a:lnTo>
                  <a:lnTo>
                    <a:pt x="236" y="312"/>
                  </a:lnTo>
                  <a:lnTo>
                    <a:pt x="236" y="312"/>
                  </a:lnTo>
                  <a:lnTo>
                    <a:pt x="236" y="316"/>
                  </a:lnTo>
                  <a:lnTo>
                    <a:pt x="236" y="316"/>
                  </a:lnTo>
                  <a:lnTo>
                    <a:pt x="236" y="318"/>
                  </a:lnTo>
                  <a:lnTo>
                    <a:pt x="236" y="318"/>
                  </a:lnTo>
                  <a:lnTo>
                    <a:pt x="234" y="322"/>
                  </a:lnTo>
                  <a:lnTo>
                    <a:pt x="232" y="326"/>
                  </a:lnTo>
                  <a:lnTo>
                    <a:pt x="232" y="326"/>
                  </a:lnTo>
                  <a:lnTo>
                    <a:pt x="232" y="326"/>
                  </a:lnTo>
                  <a:lnTo>
                    <a:pt x="232" y="326"/>
                  </a:lnTo>
                  <a:lnTo>
                    <a:pt x="234" y="326"/>
                  </a:lnTo>
                  <a:lnTo>
                    <a:pt x="234" y="326"/>
                  </a:lnTo>
                  <a:lnTo>
                    <a:pt x="232" y="330"/>
                  </a:lnTo>
                  <a:lnTo>
                    <a:pt x="232" y="332"/>
                  </a:lnTo>
                  <a:lnTo>
                    <a:pt x="232" y="332"/>
                  </a:lnTo>
                  <a:lnTo>
                    <a:pt x="236" y="336"/>
                  </a:lnTo>
                  <a:lnTo>
                    <a:pt x="236" y="336"/>
                  </a:lnTo>
                  <a:lnTo>
                    <a:pt x="236" y="336"/>
                  </a:lnTo>
                  <a:lnTo>
                    <a:pt x="232" y="336"/>
                  </a:lnTo>
                  <a:lnTo>
                    <a:pt x="232" y="336"/>
                  </a:lnTo>
                  <a:lnTo>
                    <a:pt x="230" y="340"/>
                  </a:lnTo>
                  <a:lnTo>
                    <a:pt x="226" y="344"/>
                  </a:lnTo>
                  <a:lnTo>
                    <a:pt x="226" y="344"/>
                  </a:lnTo>
                  <a:lnTo>
                    <a:pt x="228" y="348"/>
                  </a:lnTo>
                  <a:lnTo>
                    <a:pt x="228" y="348"/>
                  </a:lnTo>
                  <a:lnTo>
                    <a:pt x="232" y="350"/>
                  </a:lnTo>
                  <a:lnTo>
                    <a:pt x="232" y="350"/>
                  </a:lnTo>
                  <a:lnTo>
                    <a:pt x="230" y="352"/>
                  </a:lnTo>
                  <a:lnTo>
                    <a:pt x="230" y="352"/>
                  </a:lnTo>
                  <a:lnTo>
                    <a:pt x="230" y="352"/>
                  </a:lnTo>
                  <a:lnTo>
                    <a:pt x="230" y="352"/>
                  </a:lnTo>
                  <a:lnTo>
                    <a:pt x="234" y="358"/>
                  </a:lnTo>
                  <a:lnTo>
                    <a:pt x="234" y="358"/>
                  </a:lnTo>
                  <a:lnTo>
                    <a:pt x="236" y="358"/>
                  </a:lnTo>
                  <a:lnTo>
                    <a:pt x="236" y="358"/>
                  </a:lnTo>
                  <a:lnTo>
                    <a:pt x="236" y="360"/>
                  </a:lnTo>
                  <a:lnTo>
                    <a:pt x="236" y="360"/>
                  </a:lnTo>
                  <a:lnTo>
                    <a:pt x="242" y="366"/>
                  </a:lnTo>
                  <a:lnTo>
                    <a:pt x="242" y="366"/>
                  </a:lnTo>
                  <a:lnTo>
                    <a:pt x="252" y="376"/>
                  </a:lnTo>
                  <a:lnTo>
                    <a:pt x="252" y="376"/>
                  </a:lnTo>
                  <a:lnTo>
                    <a:pt x="256" y="382"/>
                  </a:lnTo>
                  <a:lnTo>
                    <a:pt x="256" y="382"/>
                  </a:lnTo>
                  <a:lnTo>
                    <a:pt x="256" y="386"/>
                  </a:lnTo>
                  <a:lnTo>
                    <a:pt x="256" y="390"/>
                  </a:lnTo>
                  <a:lnTo>
                    <a:pt x="256" y="390"/>
                  </a:lnTo>
                  <a:lnTo>
                    <a:pt x="260" y="396"/>
                  </a:lnTo>
                  <a:lnTo>
                    <a:pt x="260" y="396"/>
                  </a:lnTo>
                  <a:lnTo>
                    <a:pt x="262" y="402"/>
                  </a:lnTo>
                  <a:lnTo>
                    <a:pt x="262" y="402"/>
                  </a:lnTo>
                  <a:lnTo>
                    <a:pt x="266" y="406"/>
                  </a:lnTo>
                  <a:lnTo>
                    <a:pt x="266" y="408"/>
                  </a:lnTo>
                  <a:lnTo>
                    <a:pt x="266" y="412"/>
                  </a:lnTo>
                  <a:lnTo>
                    <a:pt x="266" y="412"/>
                  </a:lnTo>
                  <a:lnTo>
                    <a:pt x="264" y="416"/>
                  </a:lnTo>
                  <a:lnTo>
                    <a:pt x="264" y="420"/>
                  </a:lnTo>
                  <a:lnTo>
                    <a:pt x="268" y="428"/>
                  </a:lnTo>
                  <a:lnTo>
                    <a:pt x="268" y="428"/>
                  </a:lnTo>
                  <a:lnTo>
                    <a:pt x="270" y="436"/>
                  </a:lnTo>
                  <a:lnTo>
                    <a:pt x="270" y="436"/>
                  </a:lnTo>
                  <a:lnTo>
                    <a:pt x="268" y="442"/>
                  </a:lnTo>
                  <a:lnTo>
                    <a:pt x="266" y="446"/>
                  </a:lnTo>
                  <a:lnTo>
                    <a:pt x="266" y="446"/>
                  </a:lnTo>
                  <a:lnTo>
                    <a:pt x="262" y="446"/>
                  </a:lnTo>
                  <a:lnTo>
                    <a:pt x="262" y="446"/>
                  </a:lnTo>
                  <a:lnTo>
                    <a:pt x="262" y="450"/>
                  </a:lnTo>
                  <a:lnTo>
                    <a:pt x="262" y="450"/>
                  </a:lnTo>
                  <a:lnTo>
                    <a:pt x="258" y="454"/>
                  </a:lnTo>
                  <a:lnTo>
                    <a:pt x="258" y="454"/>
                  </a:lnTo>
                  <a:lnTo>
                    <a:pt x="256" y="464"/>
                  </a:lnTo>
                  <a:lnTo>
                    <a:pt x="254" y="470"/>
                  </a:lnTo>
                  <a:lnTo>
                    <a:pt x="252" y="474"/>
                  </a:lnTo>
                  <a:lnTo>
                    <a:pt x="252" y="474"/>
                  </a:lnTo>
                  <a:lnTo>
                    <a:pt x="252" y="484"/>
                  </a:lnTo>
                  <a:lnTo>
                    <a:pt x="252" y="494"/>
                  </a:lnTo>
                  <a:lnTo>
                    <a:pt x="252" y="494"/>
                  </a:lnTo>
                  <a:lnTo>
                    <a:pt x="256" y="498"/>
                  </a:lnTo>
                  <a:lnTo>
                    <a:pt x="258" y="502"/>
                  </a:lnTo>
                  <a:lnTo>
                    <a:pt x="258" y="502"/>
                  </a:lnTo>
                  <a:lnTo>
                    <a:pt x="268" y="522"/>
                  </a:lnTo>
                  <a:lnTo>
                    <a:pt x="268" y="522"/>
                  </a:lnTo>
                  <a:lnTo>
                    <a:pt x="274" y="530"/>
                  </a:lnTo>
                  <a:lnTo>
                    <a:pt x="276" y="534"/>
                  </a:lnTo>
                  <a:lnTo>
                    <a:pt x="274" y="538"/>
                  </a:lnTo>
                  <a:lnTo>
                    <a:pt x="274" y="538"/>
                  </a:lnTo>
                  <a:lnTo>
                    <a:pt x="276" y="550"/>
                  </a:lnTo>
                  <a:lnTo>
                    <a:pt x="276" y="550"/>
                  </a:lnTo>
                  <a:lnTo>
                    <a:pt x="278" y="556"/>
                  </a:lnTo>
                  <a:lnTo>
                    <a:pt x="278" y="556"/>
                  </a:lnTo>
                  <a:lnTo>
                    <a:pt x="278" y="558"/>
                  </a:lnTo>
                  <a:lnTo>
                    <a:pt x="278" y="562"/>
                  </a:lnTo>
                  <a:lnTo>
                    <a:pt x="278" y="562"/>
                  </a:lnTo>
                  <a:lnTo>
                    <a:pt x="280" y="568"/>
                  </a:lnTo>
                  <a:lnTo>
                    <a:pt x="280" y="568"/>
                  </a:lnTo>
                  <a:lnTo>
                    <a:pt x="280" y="570"/>
                  </a:lnTo>
                  <a:lnTo>
                    <a:pt x="280" y="570"/>
                  </a:lnTo>
                  <a:lnTo>
                    <a:pt x="284" y="580"/>
                  </a:lnTo>
                  <a:lnTo>
                    <a:pt x="284" y="580"/>
                  </a:lnTo>
                  <a:lnTo>
                    <a:pt x="294" y="592"/>
                  </a:lnTo>
                  <a:lnTo>
                    <a:pt x="294" y="592"/>
                  </a:lnTo>
                  <a:lnTo>
                    <a:pt x="298" y="600"/>
                  </a:lnTo>
                  <a:lnTo>
                    <a:pt x="302" y="610"/>
                  </a:lnTo>
                  <a:lnTo>
                    <a:pt x="302" y="610"/>
                  </a:lnTo>
                  <a:lnTo>
                    <a:pt x="306" y="618"/>
                  </a:lnTo>
                  <a:lnTo>
                    <a:pt x="308" y="624"/>
                  </a:lnTo>
                  <a:lnTo>
                    <a:pt x="308" y="630"/>
                  </a:lnTo>
                  <a:lnTo>
                    <a:pt x="308" y="630"/>
                  </a:lnTo>
                  <a:lnTo>
                    <a:pt x="304" y="630"/>
                  </a:lnTo>
                  <a:lnTo>
                    <a:pt x="304" y="630"/>
                  </a:lnTo>
                  <a:lnTo>
                    <a:pt x="306" y="634"/>
                  </a:lnTo>
                  <a:lnTo>
                    <a:pt x="310" y="638"/>
                  </a:lnTo>
                  <a:lnTo>
                    <a:pt x="310" y="638"/>
                  </a:lnTo>
                  <a:lnTo>
                    <a:pt x="308" y="644"/>
                  </a:lnTo>
                  <a:lnTo>
                    <a:pt x="308" y="644"/>
                  </a:lnTo>
                  <a:lnTo>
                    <a:pt x="308" y="644"/>
                  </a:lnTo>
                  <a:lnTo>
                    <a:pt x="308" y="644"/>
                  </a:lnTo>
                  <a:lnTo>
                    <a:pt x="310" y="644"/>
                  </a:lnTo>
                  <a:lnTo>
                    <a:pt x="310" y="644"/>
                  </a:lnTo>
                  <a:lnTo>
                    <a:pt x="310" y="644"/>
                  </a:lnTo>
                  <a:lnTo>
                    <a:pt x="310" y="644"/>
                  </a:lnTo>
                  <a:lnTo>
                    <a:pt x="312" y="642"/>
                  </a:lnTo>
                  <a:lnTo>
                    <a:pt x="312" y="642"/>
                  </a:lnTo>
                  <a:lnTo>
                    <a:pt x="312" y="644"/>
                  </a:lnTo>
                  <a:lnTo>
                    <a:pt x="312" y="644"/>
                  </a:lnTo>
                  <a:lnTo>
                    <a:pt x="316" y="644"/>
                  </a:lnTo>
                  <a:lnTo>
                    <a:pt x="316" y="644"/>
                  </a:lnTo>
                  <a:lnTo>
                    <a:pt x="316" y="648"/>
                  </a:lnTo>
                  <a:lnTo>
                    <a:pt x="316" y="648"/>
                  </a:lnTo>
                  <a:lnTo>
                    <a:pt x="322" y="650"/>
                  </a:lnTo>
                  <a:lnTo>
                    <a:pt x="322" y="650"/>
                  </a:lnTo>
                  <a:lnTo>
                    <a:pt x="324" y="648"/>
                  </a:lnTo>
                  <a:lnTo>
                    <a:pt x="326" y="646"/>
                  </a:lnTo>
                  <a:lnTo>
                    <a:pt x="326" y="646"/>
                  </a:lnTo>
                  <a:lnTo>
                    <a:pt x="332" y="646"/>
                  </a:lnTo>
                  <a:lnTo>
                    <a:pt x="338" y="646"/>
                  </a:lnTo>
                  <a:lnTo>
                    <a:pt x="338" y="646"/>
                  </a:lnTo>
                  <a:lnTo>
                    <a:pt x="340" y="642"/>
                  </a:lnTo>
                  <a:lnTo>
                    <a:pt x="340" y="642"/>
                  </a:lnTo>
                  <a:lnTo>
                    <a:pt x="346" y="642"/>
                  </a:lnTo>
                  <a:lnTo>
                    <a:pt x="350" y="642"/>
                  </a:lnTo>
                  <a:lnTo>
                    <a:pt x="350" y="642"/>
                  </a:lnTo>
                  <a:lnTo>
                    <a:pt x="352" y="642"/>
                  </a:lnTo>
                  <a:lnTo>
                    <a:pt x="352" y="642"/>
                  </a:lnTo>
                  <a:lnTo>
                    <a:pt x="358" y="642"/>
                  </a:lnTo>
                  <a:lnTo>
                    <a:pt x="362" y="644"/>
                  </a:lnTo>
                  <a:lnTo>
                    <a:pt x="362" y="644"/>
                  </a:lnTo>
                  <a:lnTo>
                    <a:pt x="366" y="642"/>
                  </a:lnTo>
                  <a:lnTo>
                    <a:pt x="366" y="642"/>
                  </a:lnTo>
                  <a:lnTo>
                    <a:pt x="370" y="642"/>
                  </a:lnTo>
                  <a:lnTo>
                    <a:pt x="370" y="642"/>
                  </a:lnTo>
                  <a:lnTo>
                    <a:pt x="372" y="640"/>
                  </a:lnTo>
                  <a:lnTo>
                    <a:pt x="372" y="640"/>
                  </a:lnTo>
                  <a:lnTo>
                    <a:pt x="376" y="640"/>
                  </a:lnTo>
                  <a:lnTo>
                    <a:pt x="382" y="638"/>
                  </a:lnTo>
                  <a:lnTo>
                    <a:pt x="382" y="638"/>
                  </a:lnTo>
                  <a:lnTo>
                    <a:pt x="390" y="632"/>
                  </a:lnTo>
                  <a:lnTo>
                    <a:pt x="390" y="632"/>
                  </a:lnTo>
                  <a:lnTo>
                    <a:pt x="406" y="616"/>
                  </a:lnTo>
                  <a:lnTo>
                    <a:pt x="420" y="598"/>
                  </a:lnTo>
                  <a:lnTo>
                    <a:pt x="420" y="598"/>
                  </a:lnTo>
                  <a:lnTo>
                    <a:pt x="426" y="594"/>
                  </a:lnTo>
                  <a:lnTo>
                    <a:pt x="430" y="590"/>
                  </a:lnTo>
                  <a:lnTo>
                    <a:pt x="430" y="590"/>
                  </a:lnTo>
                  <a:lnTo>
                    <a:pt x="430" y="586"/>
                  </a:lnTo>
                  <a:lnTo>
                    <a:pt x="428" y="584"/>
                  </a:lnTo>
                  <a:lnTo>
                    <a:pt x="428" y="584"/>
                  </a:lnTo>
                  <a:lnTo>
                    <a:pt x="432" y="582"/>
                  </a:lnTo>
                  <a:lnTo>
                    <a:pt x="432" y="582"/>
                  </a:lnTo>
                  <a:lnTo>
                    <a:pt x="434" y="576"/>
                  </a:lnTo>
                  <a:lnTo>
                    <a:pt x="434" y="568"/>
                  </a:lnTo>
                  <a:lnTo>
                    <a:pt x="434" y="568"/>
                  </a:lnTo>
                  <a:lnTo>
                    <a:pt x="432" y="566"/>
                  </a:lnTo>
                  <a:lnTo>
                    <a:pt x="432" y="566"/>
                  </a:lnTo>
                  <a:lnTo>
                    <a:pt x="430" y="566"/>
                  </a:lnTo>
                  <a:lnTo>
                    <a:pt x="430" y="566"/>
                  </a:lnTo>
                  <a:lnTo>
                    <a:pt x="434" y="562"/>
                  </a:lnTo>
                  <a:lnTo>
                    <a:pt x="438" y="558"/>
                  </a:lnTo>
                  <a:lnTo>
                    <a:pt x="438" y="558"/>
                  </a:lnTo>
                  <a:lnTo>
                    <a:pt x="448" y="554"/>
                  </a:lnTo>
                  <a:lnTo>
                    <a:pt x="454" y="552"/>
                  </a:lnTo>
                  <a:lnTo>
                    <a:pt x="456" y="548"/>
                  </a:lnTo>
                  <a:lnTo>
                    <a:pt x="456" y="548"/>
                  </a:lnTo>
                  <a:lnTo>
                    <a:pt x="456" y="546"/>
                  </a:lnTo>
                  <a:lnTo>
                    <a:pt x="454" y="546"/>
                  </a:lnTo>
                  <a:lnTo>
                    <a:pt x="454" y="546"/>
                  </a:lnTo>
                  <a:lnTo>
                    <a:pt x="454" y="544"/>
                  </a:lnTo>
                  <a:lnTo>
                    <a:pt x="454" y="544"/>
                  </a:lnTo>
                  <a:lnTo>
                    <a:pt x="456" y="542"/>
                  </a:lnTo>
                  <a:lnTo>
                    <a:pt x="456" y="542"/>
                  </a:lnTo>
                  <a:lnTo>
                    <a:pt x="456" y="530"/>
                  </a:lnTo>
                  <a:lnTo>
                    <a:pt x="456" y="530"/>
                  </a:lnTo>
                  <a:lnTo>
                    <a:pt x="454" y="530"/>
                  </a:lnTo>
                  <a:lnTo>
                    <a:pt x="454" y="530"/>
                  </a:lnTo>
                  <a:lnTo>
                    <a:pt x="452" y="526"/>
                  </a:lnTo>
                  <a:lnTo>
                    <a:pt x="452" y="520"/>
                  </a:lnTo>
                  <a:lnTo>
                    <a:pt x="452" y="520"/>
                  </a:lnTo>
                  <a:lnTo>
                    <a:pt x="452" y="518"/>
                  </a:lnTo>
                  <a:lnTo>
                    <a:pt x="450" y="516"/>
                  </a:lnTo>
                  <a:lnTo>
                    <a:pt x="450" y="510"/>
                  </a:lnTo>
                  <a:lnTo>
                    <a:pt x="450" y="510"/>
                  </a:lnTo>
                  <a:lnTo>
                    <a:pt x="460" y="502"/>
                  </a:lnTo>
                  <a:lnTo>
                    <a:pt x="460" y="502"/>
                  </a:lnTo>
                  <a:lnTo>
                    <a:pt x="466" y="496"/>
                  </a:lnTo>
                  <a:lnTo>
                    <a:pt x="472" y="490"/>
                  </a:lnTo>
                  <a:lnTo>
                    <a:pt x="472" y="490"/>
                  </a:lnTo>
                  <a:lnTo>
                    <a:pt x="482" y="486"/>
                  </a:lnTo>
                  <a:lnTo>
                    <a:pt x="490" y="482"/>
                  </a:lnTo>
                  <a:lnTo>
                    <a:pt x="490" y="482"/>
                  </a:lnTo>
                  <a:lnTo>
                    <a:pt x="496" y="476"/>
                  </a:lnTo>
                  <a:lnTo>
                    <a:pt x="500" y="470"/>
                  </a:lnTo>
                  <a:lnTo>
                    <a:pt x="500" y="470"/>
                  </a:lnTo>
                  <a:lnTo>
                    <a:pt x="500" y="468"/>
                  </a:lnTo>
                  <a:lnTo>
                    <a:pt x="500" y="468"/>
                  </a:lnTo>
                  <a:lnTo>
                    <a:pt x="502" y="464"/>
                  </a:lnTo>
                  <a:lnTo>
                    <a:pt x="502" y="464"/>
                  </a:lnTo>
                  <a:lnTo>
                    <a:pt x="502" y="462"/>
                  </a:lnTo>
                  <a:lnTo>
                    <a:pt x="502" y="462"/>
                  </a:lnTo>
                  <a:lnTo>
                    <a:pt x="500" y="462"/>
                  </a:lnTo>
                  <a:lnTo>
                    <a:pt x="500" y="462"/>
                  </a:lnTo>
                  <a:lnTo>
                    <a:pt x="500" y="454"/>
                  </a:lnTo>
                  <a:lnTo>
                    <a:pt x="498" y="448"/>
                  </a:lnTo>
                  <a:lnTo>
                    <a:pt x="498" y="448"/>
                  </a:lnTo>
                  <a:lnTo>
                    <a:pt x="500" y="446"/>
                  </a:lnTo>
                  <a:lnTo>
                    <a:pt x="500" y="446"/>
                  </a:lnTo>
                  <a:lnTo>
                    <a:pt x="500" y="440"/>
                  </a:lnTo>
                  <a:lnTo>
                    <a:pt x="498" y="434"/>
                  </a:lnTo>
                  <a:lnTo>
                    <a:pt x="498" y="434"/>
                  </a:lnTo>
                  <a:lnTo>
                    <a:pt x="500" y="430"/>
                  </a:lnTo>
                  <a:lnTo>
                    <a:pt x="500" y="430"/>
                  </a:lnTo>
                  <a:lnTo>
                    <a:pt x="496" y="426"/>
                  </a:lnTo>
                  <a:lnTo>
                    <a:pt x="492" y="422"/>
                  </a:lnTo>
                  <a:lnTo>
                    <a:pt x="492" y="422"/>
                  </a:lnTo>
                  <a:lnTo>
                    <a:pt x="490" y="414"/>
                  </a:lnTo>
                  <a:lnTo>
                    <a:pt x="490" y="406"/>
                  </a:lnTo>
                  <a:lnTo>
                    <a:pt x="490" y="406"/>
                  </a:lnTo>
                  <a:lnTo>
                    <a:pt x="488" y="404"/>
                  </a:lnTo>
                  <a:lnTo>
                    <a:pt x="488" y="404"/>
                  </a:lnTo>
                  <a:lnTo>
                    <a:pt x="492" y="396"/>
                  </a:lnTo>
                  <a:lnTo>
                    <a:pt x="492" y="396"/>
                  </a:lnTo>
                  <a:lnTo>
                    <a:pt x="488" y="394"/>
                  </a:lnTo>
                  <a:lnTo>
                    <a:pt x="486" y="390"/>
                  </a:lnTo>
                  <a:lnTo>
                    <a:pt x="486" y="390"/>
                  </a:lnTo>
                  <a:lnTo>
                    <a:pt x="486" y="384"/>
                  </a:lnTo>
                  <a:lnTo>
                    <a:pt x="488" y="378"/>
                  </a:lnTo>
                  <a:lnTo>
                    <a:pt x="488" y="378"/>
                  </a:lnTo>
                  <a:lnTo>
                    <a:pt x="492" y="376"/>
                  </a:lnTo>
                  <a:lnTo>
                    <a:pt x="492" y="376"/>
                  </a:lnTo>
                  <a:lnTo>
                    <a:pt x="492" y="374"/>
                  </a:lnTo>
                  <a:lnTo>
                    <a:pt x="492" y="370"/>
                  </a:lnTo>
                  <a:lnTo>
                    <a:pt x="492" y="370"/>
                  </a:lnTo>
                  <a:lnTo>
                    <a:pt x="496" y="366"/>
                  </a:lnTo>
                  <a:lnTo>
                    <a:pt x="496" y="364"/>
                  </a:lnTo>
                  <a:lnTo>
                    <a:pt x="498" y="360"/>
                  </a:lnTo>
                  <a:lnTo>
                    <a:pt x="498" y="360"/>
                  </a:lnTo>
                  <a:lnTo>
                    <a:pt x="502" y="358"/>
                  </a:lnTo>
                  <a:lnTo>
                    <a:pt x="502" y="356"/>
                  </a:lnTo>
                  <a:lnTo>
                    <a:pt x="504" y="354"/>
                  </a:lnTo>
                  <a:lnTo>
                    <a:pt x="504" y="354"/>
                  </a:lnTo>
                  <a:lnTo>
                    <a:pt x="506" y="354"/>
                  </a:lnTo>
                  <a:lnTo>
                    <a:pt x="508" y="352"/>
                  </a:lnTo>
                  <a:lnTo>
                    <a:pt x="508" y="352"/>
                  </a:lnTo>
                  <a:lnTo>
                    <a:pt x="508" y="350"/>
                  </a:lnTo>
                  <a:lnTo>
                    <a:pt x="508" y="350"/>
                  </a:lnTo>
                  <a:lnTo>
                    <a:pt x="528" y="330"/>
                  </a:lnTo>
                  <a:lnTo>
                    <a:pt x="528" y="330"/>
                  </a:lnTo>
                  <a:lnTo>
                    <a:pt x="550" y="314"/>
                  </a:lnTo>
                  <a:lnTo>
                    <a:pt x="550" y="314"/>
                  </a:lnTo>
                  <a:lnTo>
                    <a:pt x="556" y="304"/>
                  </a:lnTo>
                  <a:lnTo>
                    <a:pt x="556" y="304"/>
                  </a:lnTo>
                  <a:lnTo>
                    <a:pt x="566" y="296"/>
                  </a:lnTo>
                  <a:lnTo>
                    <a:pt x="570" y="290"/>
                  </a:lnTo>
                  <a:lnTo>
                    <a:pt x="572" y="284"/>
                  </a:lnTo>
                  <a:lnTo>
                    <a:pt x="572" y="284"/>
                  </a:lnTo>
                  <a:lnTo>
                    <a:pt x="574" y="280"/>
                  </a:lnTo>
                  <a:lnTo>
                    <a:pt x="574" y="280"/>
                  </a:lnTo>
                  <a:lnTo>
                    <a:pt x="580" y="270"/>
                  </a:lnTo>
                  <a:lnTo>
                    <a:pt x="580" y="270"/>
                  </a:lnTo>
                  <a:lnTo>
                    <a:pt x="580" y="268"/>
                  </a:lnTo>
                  <a:lnTo>
                    <a:pt x="580" y="268"/>
                  </a:lnTo>
                  <a:lnTo>
                    <a:pt x="584" y="264"/>
                  </a:lnTo>
                  <a:lnTo>
                    <a:pt x="584" y="264"/>
                  </a:lnTo>
                  <a:lnTo>
                    <a:pt x="588" y="256"/>
                  </a:lnTo>
                  <a:lnTo>
                    <a:pt x="588" y="256"/>
                  </a:lnTo>
                  <a:lnTo>
                    <a:pt x="588" y="248"/>
                  </a:lnTo>
                  <a:lnTo>
                    <a:pt x="588" y="248"/>
                  </a:lnTo>
                  <a:lnTo>
                    <a:pt x="590" y="246"/>
                  </a:lnTo>
                  <a:lnTo>
                    <a:pt x="590" y="244"/>
                  </a:lnTo>
                  <a:lnTo>
                    <a:pt x="590" y="244"/>
                  </a:lnTo>
                  <a:lnTo>
                    <a:pt x="590" y="238"/>
                  </a:lnTo>
                  <a:lnTo>
                    <a:pt x="590" y="238"/>
                  </a:lnTo>
                  <a:lnTo>
                    <a:pt x="592" y="236"/>
                  </a:lnTo>
                  <a:lnTo>
                    <a:pt x="592" y="23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44" name="Freeform 203"/>
            <p:cNvSpPr>
              <a:spLocks/>
            </p:cNvSpPr>
            <p:nvPr/>
          </p:nvSpPr>
          <p:spPr bwMode="auto">
            <a:xfrm>
              <a:off x="2416175" y="1844675"/>
              <a:ext cx="98425" cy="190500"/>
            </a:xfrm>
            <a:custGeom>
              <a:avLst/>
              <a:gdLst/>
              <a:ahLst/>
              <a:cxnLst>
                <a:cxn ang="0">
                  <a:pos x="60" y="22"/>
                </a:cxn>
                <a:cxn ang="0">
                  <a:pos x="56" y="6"/>
                </a:cxn>
                <a:cxn ang="0">
                  <a:pos x="54" y="4"/>
                </a:cxn>
                <a:cxn ang="0">
                  <a:pos x="52" y="2"/>
                </a:cxn>
                <a:cxn ang="0">
                  <a:pos x="48" y="2"/>
                </a:cxn>
                <a:cxn ang="0">
                  <a:pos x="48" y="6"/>
                </a:cxn>
                <a:cxn ang="0">
                  <a:pos x="46" y="10"/>
                </a:cxn>
                <a:cxn ang="0">
                  <a:pos x="44" y="14"/>
                </a:cxn>
                <a:cxn ang="0">
                  <a:pos x="42" y="12"/>
                </a:cxn>
                <a:cxn ang="0">
                  <a:pos x="40" y="12"/>
                </a:cxn>
                <a:cxn ang="0">
                  <a:pos x="40" y="16"/>
                </a:cxn>
                <a:cxn ang="0">
                  <a:pos x="40" y="18"/>
                </a:cxn>
                <a:cxn ang="0">
                  <a:pos x="38" y="18"/>
                </a:cxn>
                <a:cxn ang="0">
                  <a:pos x="38" y="18"/>
                </a:cxn>
                <a:cxn ang="0">
                  <a:pos x="38" y="22"/>
                </a:cxn>
                <a:cxn ang="0">
                  <a:pos x="36" y="24"/>
                </a:cxn>
                <a:cxn ang="0">
                  <a:pos x="36" y="22"/>
                </a:cxn>
                <a:cxn ang="0">
                  <a:pos x="36" y="22"/>
                </a:cxn>
                <a:cxn ang="0">
                  <a:pos x="32" y="26"/>
                </a:cxn>
                <a:cxn ang="0">
                  <a:pos x="34" y="28"/>
                </a:cxn>
                <a:cxn ang="0">
                  <a:pos x="32" y="28"/>
                </a:cxn>
                <a:cxn ang="0">
                  <a:pos x="30" y="28"/>
                </a:cxn>
                <a:cxn ang="0">
                  <a:pos x="26" y="30"/>
                </a:cxn>
                <a:cxn ang="0">
                  <a:pos x="26" y="32"/>
                </a:cxn>
                <a:cxn ang="0">
                  <a:pos x="20" y="32"/>
                </a:cxn>
                <a:cxn ang="0">
                  <a:pos x="20" y="34"/>
                </a:cxn>
                <a:cxn ang="0">
                  <a:pos x="16" y="34"/>
                </a:cxn>
                <a:cxn ang="0">
                  <a:pos x="14" y="36"/>
                </a:cxn>
                <a:cxn ang="0">
                  <a:pos x="10" y="36"/>
                </a:cxn>
                <a:cxn ang="0">
                  <a:pos x="8" y="42"/>
                </a:cxn>
                <a:cxn ang="0">
                  <a:pos x="6" y="46"/>
                </a:cxn>
                <a:cxn ang="0">
                  <a:pos x="10" y="58"/>
                </a:cxn>
                <a:cxn ang="0">
                  <a:pos x="8" y="60"/>
                </a:cxn>
                <a:cxn ang="0">
                  <a:pos x="10" y="64"/>
                </a:cxn>
                <a:cxn ang="0">
                  <a:pos x="10" y="68"/>
                </a:cxn>
                <a:cxn ang="0">
                  <a:pos x="4" y="80"/>
                </a:cxn>
                <a:cxn ang="0">
                  <a:pos x="2" y="82"/>
                </a:cxn>
                <a:cxn ang="0">
                  <a:pos x="0" y="86"/>
                </a:cxn>
                <a:cxn ang="0">
                  <a:pos x="0" y="90"/>
                </a:cxn>
                <a:cxn ang="0">
                  <a:pos x="4" y="100"/>
                </a:cxn>
                <a:cxn ang="0">
                  <a:pos x="4" y="104"/>
                </a:cxn>
                <a:cxn ang="0">
                  <a:pos x="6" y="110"/>
                </a:cxn>
                <a:cxn ang="0">
                  <a:pos x="6" y="114"/>
                </a:cxn>
                <a:cxn ang="0">
                  <a:pos x="8" y="116"/>
                </a:cxn>
                <a:cxn ang="0">
                  <a:pos x="14" y="118"/>
                </a:cxn>
                <a:cxn ang="0">
                  <a:pos x="16" y="120"/>
                </a:cxn>
                <a:cxn ang="0">
                  <a:pos x="24" y="116"/>
                </a:cxn>
                <a:cxn ang="0">
                  <a:pos x="30" y="116"/>
                </a:cxn>
                <a:cxn ang="0">
                  <a:pos x="34" y="112"/>
                </a:cxn>
                <a:cxn ang="0">
                  <a:pos x="38" y="96"/>
                </a:cxn>
                <a:cxn ang="0">
                  <a:pos x="52" y="54"/>
                </a:cxn>
                <a:cxn ang="0">
                  <a:pos x="52" y="44"/>
                </a:cxn>
                <a:cxn ang="0">
                  <a:pos x="54" y="40"/>
                </a:cxn>
                <a:cxn ang="0">
                  <a:pos x="56" y="36"/>
                </a:cxn>
                <a:cxn ang="0">
                  <a:pos x="54" y="28"/>
                </a:cxn>
                <a:cxn ang="0">
                  <a:pos x="54" y="28"/>
                </a:cxn>
                <a:cxn ang="0">
                  <a:pos x="56" y="28"/>
                </a:cxn>
                <a:cxn ang="0">
                  <a:pos x="58" y="32"/>
                </a:cxn>
                <a:cxn ang="0">
                  <a:pos x="60" y="30"/>
                </a:cxn>
                <a:cxn ang="0">
                  <a:pos x="62" y="26"/>
                </a:cxn>
                <a:cxn ang="0">
                  <a:pos x="60" y="22"/>
                </a:cxn>
              </a:cxnLst>
              <a:rect l="0" t="0" r="r" b="b"/>
              <a:pathLst>
                <a:path w="62" h="120">
                  <a:moveTo>
                    <a:pt x="60" y="22"/>
                  </a:moveTo>
                  <a:lnTo>
                    <a:pt x="60" y="22"/>
                  </a:lnTo>
                  <a:lnTo>
                    <a:pt x="58" y="1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0" y="0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6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44" y="12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4" y="28"/>
                  </a:lnTo>
                  <a:lnTo>
                    <a:pt x="34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26" y="30"/>
                  </a:lnTo>
                  <a:lnTo>
                    <a:pt x="26" y="30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24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8" y="42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6" y="52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10" y="64"/>
                  </a:lnTo>
                  <a:lnTo>
                    <a:pt x="10" y="64"/>
                  </a:lnTo>
                  <a:lnTo>
                    <a:pt x="10" y="68"/>
                  </a:lnTo>
                  <a:lnTo>
                    <a:pt x="8" y="7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2" y="82"/>
                  </a:lnTo>
                  <a:lnTo>
                    <a:pt x="0" y="86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4" y="100"/>
                  </a:lnTo>
                  <a:lnTo>
                    <a:pt x="4" y="100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8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8" y="116"/>
                  </a:lnTo>
                  <a:lnTo>
                    <a:pt x="12" y="116"/>
                  </a:lnTo>
                  <a:lnTo>
                    <a:pt x="14" y="118"/>
                  </a:lnTo>
                  <a:lnTo>
                    <a:pt x="16" y="120"/>
                  </a:lnTo>
                  <a:lnTo>
                    <a:pt x="16" y="120"/>
                  </a:lnTo>
                  <a:lnTo>
                    <a:pt x="20" y="118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4" y="112"/>
                  </a:lnTo>
                  <a:lnTo>
                    <a:pt x="36" y="106"/>
                  </a:lnTo>
                  <a:lnTo>
                    <a:pt x="38" y="96"/>
                  </a:lnTo>
                  <a:lnTo>
                    <a:pt x="38" y="96"/>
                  </a:lnTo>
                  <a:lnTo>
                    <a:pt x="52" y="54"/>
                  </a:lnTo>
                  <a:lnTo>
                    <a:pt x="52" y="5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4" y="40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4" y="34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8" y="32"/>
                  </a:lnTo>
                  <a:lnTo>
                    <a:pt x="58" y="32"/>
                  </a:lnTo>
                  <a:lnTo>
                    <a:pt x="60" y="30"/>
                  </a:lnTo>
                  <a:lnTo>
                    <a:pt x="62" y="26"/>
                  </a:lnTo>
                  <a:lnTo>
                    <a:pt x="62" y="26"/>
                  </a:lnTo>
                  <a:lnTo>
                    <a:pt x="60" y="22"/>
                  </a:lnTo>
                  <a:lnTo>
                    <a:pt x="60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45" name="Freeform 204"/>
            <p:cNvSpPr>
              <a:spLocks/>
            </p:cNvSpPr>
            <p:nvPr/>
          </p:nvSpPr>
          <p:spPr bwMode="auto">
            <a:xfrm>
              <a:off x="1936750" y="1625600"/>
              <a:ext cx="9525" cy="9525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6" h="6">
                  <a:moveTo>
                    <a:pt x="6" y="2"/>
                  </a:moveTo>
                  <a:lnTo>
                    <a:pt x="6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46" name="Freeform 205"/>
            <p:cNvSpPr>
              <a:spLocks/>
            </p:cNvSpPr>
            <p:nvPr/>
          </p:nvSpPr>
          <p:spPr bwMode="auto">
            <a:xfrm>
              <a:off x="1746250" y="825500"/>
              <a:ext cx="3175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47" name="Freeform 207"/>
            <p:cNvSpPr>
              <a:spLocks/>
            </p:cNvSpPr>
            <p:nvPr/>
          </p:nvSpPr>
          <p:spPr bwMode="auto">
            <a:xfrm>
              <a:off x="2832100" y="523875"/>
              <a:ext cx="12700" cy="12700"/>
            </a:xfrm>
            <a:custGeom>
              <a:avLst/>
              <a:gdLst/>
              <a:ahLst/>
              <a:cxnLst>
                <a:cxn ang="0">
                  <a:pos x="8" y="8"/>
                </a:cxn>
                <a:cxn ang="0">
                  <a:pos x="8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8" y="8"/>
                </a:cxn>
                <a:cxn ang="0">
                  <a:pos x="8" y="8"/>
                </a:cxn>
              </a:cxnLst>
              <a:rect l="0" t="0" r="r" b="b"/>
              <a:pathLst>
                <a:path w="8" h="8">
                  <a:moveTo>
                    <a:pt x="8" y="8"/>
                  </a:moveTo>
                  <a:lnTo>
                    <a:pt x="8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8"/>
                  </a:lnTo>
                  <a:lnTo>
                    <a:pt x="2" y="8"/>
                  </a:lnTo>
                  <a:lnTo>
                    <a:pt x="8" y="8"/>
                  </a:lnTo>
                  <a:lnTo>
                    <a:pt x="8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48" name="Freeform 208"/>
            <p:cNvSpPr>
              <a:spLocks/>
            </p:cNvSpPr>
            <p:nvPr/>
          </p:nvSpPr>
          <p:spPr bwMode="auto">
            <a:xfrm>
              <a:off x="2914650" y="1543050"/>
              <a:ext cx="28575" cy="50800"/>
            </a:xfrm>
            <a:custGeom>
              <a:avLst/>
              <a:gdLst/>
              <a:ahLst/>
              <a:cxnLst>
                <a:cxn ang="0">
                  <a:pos x="14" y="16"/>
                </a:cxn>
                <a:cxn ang="0">
                  <a:pos x="14" y="16"/>
                </a:cxn>
                <a:cxn ang="0">
                  <a:pos x="14" y="12"/>
                </a:cxn>
                <a:cxn ang="0">
                  <a:pos x="12" y="12"/>
                </a:cxn>
                <a:cxn ang="0">
                  <a:pos x="12" y="12"/>
                </a:cxn>
                <a:cxn ang="0">
                  <a:pos x="8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2" y="28"/>
                </a:cxn>
                <a:cxn ang="0">
                  <a:pos x="6" y="32"/>
                </a:cxn>
                <a:cxn ang="0">
                  <a:pos x="6" y="32"/>
                </a:cxn>
                <a:cxn ang="0">
                  <a:pos x="10" y="32"/>
                </a:cxn>
                <a:cxn ang="0">
                  <a:pos x="14" y="30"/>
                </a:cxn>
                <a:cxn ang="0">
                  <a:pos x="18" y="26"/>
                </a:cxn>
                <a:cxn ang="0">
                  <a:pos x="18" y="22"/>
                </a:cxn>
                <a:cxn ang="0">
                  <a:pos x="18" y="22"/>
                </a:cxn>
                <a:cxn ang="0">
                  <a:pos x="16" y="18"/>
                </a:cxn>
                <a:cxn ang="0">
                  <a:pos x="14" y="16"/>
                </a:cxn>
                <a:cxn ang="0">
                  <a:pos x="14" y="16"/>
                </a:cxn>
              </a:cxnLst>
              <a:rect l="0" t="0" r="r" b="b"/>
              <a:pathLst>
                <a:path w="18" h="32">
                  <a:moveTo>
                    <a:pt x="14" y="16"/>
                  </a:moveTo>
                  <a:lnTo>
                    <a:pt x="14" y="16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8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28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10" y="32"/>
                  </a:lnTo>
                  <a:lnTo>
                    <a:pt x="14" y="30"/>
                  </a:lnTo>
                  <a:lnTo>
                    <a:pt x="18" y="2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6" y="18"/>
                  </a:lnTo>
                  <a:lnTo>
                    <a:pt x="14" y="16"/>
                  </a:lnTo>
                  <a:lnTo>
                    <a:pt x="14" y="1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49" name="Freeform 209"/>
            <p:cNvSpPr>
              <a:spLocks/>
            </p:cNvSpPr>
            <p:nvPr/>
          </p:nvSpPr>
          <p:spPr bwMode="auto">
            <a:xfrm>
              <a:off x="2047875" y="749300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50" name="Freeform 210"/>
            <p:cNvSpPr>
              <a:spLocks noEditPoints="1"/>
            </p:cNvSpPr>
            <p:nvPr/>
          </p:nvSpPr>
          <p:spPr bwMode="auto">
            <a:xfrm>
              <a:off x="1155700" y="330200"/>
              <a:ext cx="419100" cy="460375"/>
            </a:xfrm>
            <a:custGeom>
              <a:avLst/>
              <a:gdLst/>
              <a:ahLst/>
              <a:cxnLst>
                <a:cxn ang="0">
                  <a:pos x="28" y="142"/>
                </a:cxn>
                <a:cxn ang="0">
                  <a:pos x="32" y="150"/>
                </a:cxn>
                <a:cxn ang="0">
                  <a:pos x="24" y="160"/>
                </a:cxn>
                <a:cxn ang="0">
                  <a:pos x="22" y="164"/>
                </a:cxn>
                <a:cxn ang="0">
                  <a:pos x="6" y="170"/>
                </a:cxn>
                <a:cxn ang="0">
                  <a:pos x="14" y="174"/>
                </a:cxn>
                <a:cxn ang="0">
                  <a:pos x="12" y="176"/>
                </a:cxn>
                <a:cxn ang="0">
                  <a:pos x="12" y="182"/>
                </a:cxn>
                <a:cxn ang="0">
                  <a:pos x="6" y="196"/>
                </a:cxn>
                <a:cxn ang="0">
                  <a:pos x="26" y="188"/>
                </a:cxn>
                <a:cxn ang="0">
                  <a:pos x="6" y="202"/>
                </a:cxn>
                <a:cxn ang="0">
                  <a:pos x="18" y="210"/>
                </a:cxn>
                <a:cxn ang="0">
                  <a:pos x="22" y="220"/>
                </a:cxn>
                <a:cxn ang="0">
                  <a:pos x="28" y="226"/>
                </a:cxn>
                <a:cxn ang="0">
                  <a:pos x="44" y="228"/>
                </a:cxn>
                <a:cxn ang="0">
                  <a:pos x="24" y="234"/>
                </a:cxn>
                <a:cxn ang="0">
                  <a:pos x="22" y="238"/>
                </a:cxn>
                <a:cxn ang="0">
                  <a:pos x="38" y="250"/>
                </a:cxn>
                <a:cxn ang="0">
                  <a:pos x="50" y="262"/>
                </a:cxn>
                <a:cxn ang="0">
                  <a:pos x="52" y="270"/>
                </a:cxn>
                <a:cxn ang="0">
                  <a:pos x="66" y="278"/>
                </a:cxn>
                <a:cxn ang="0">
                  <a:pos x="80" y="280"/>
                </a:cxn>
                <a:cxn ang="0">
                  <a:pos x="94" y="274"/>
                </a:cxn>
                <a:cxn ang="0">
                  <a:pos x="96" y="284"/>
                </a:cxn>
                <a:cxn ang="0">
                  <a:pos x="106" y="284"/>
                </a:cxn>
                <a:cxn ang="0">
                  <a:pos x="130" y="284"/>
                </a:cxn>
                <a:cxn ang="0">
                  <a:pos x="126" y="274"/>
                </a:cxn>
                <a:cxn ang="0">
                  <a:pos x="134" y="260"/>
                </a:cxn>
                <a:cxn ang="0">
                  <a:pos x="126" y="244"/>
                </a:cxn>
                <a:cxn ang="0">
                  <a:pos x="134" y="234"/>
                </a:cxn>
                <a:cxn ang="0">
                  <a:pos x="136" y="226"/>
                </a:cxn>
                <a:cxn ang="0">
                  <a:pos x="136" y="216"/>
                </a:cxn>
                <a:cxn ang="0">
                  <a:pos x="142" y="204"/>
                </a:cxn>
                <a:cxn ang="0">
                  <a:pos x="148" y="194"/>
                </a:cxn>
                <a:cxn ang="0">
                  <a:pos x="158" y="184"/>
                </a:cxn>
                <a:cxn ang="0">
                  <a:pos x="166" y="188"/>
                </a:cxn>
                <a:cxn ang="0">
                  <a:pos x="180" y="180"/>
                </a:cxn>
                <a:cxn ang="0">
                  <a:pos x="194" y="160"/>
                </a:cxn>
                <a:cxn ang="0">
                  <a:pos x="198" y="138"/>
                </a:cxn>
                <a:cxn ang="0">
                  <a:pos x="214" y="132"/>
                </a:cxn>
                <a:cxn ang="0">
                  <a:pos x="238" y="120"/>
                </a:cxn>
                <a:cxn ang="0">
                  <a:pos x="248" y="102"/>
                </a:cxn>
                <a:cxn ang="0">
                  <a:pos x="256" y="90"/>
                </a:cxn>
                <a:cxn ang="0">
                  <a:pos x="236" y="88"/>
                </a:cxn>
                <a:cxn ang="0">
                  <a:pos x="220" y="98"/>
                </a:cxn>
                <a:cxn ang="0">
                  <a:pos x="206" y="96"/>
                </a:cxn>
                <a:cxn ang="0">
                  <a:pos x="210" y="78"/>
                </a:cxn>
                <a:cxn ang="0">
                  <a:pos x="200" y="72"/>
                </a:cxn>
                <a:cxn ang="0">
                  <a:pos x="254" y="80"/>
                </a:cxn>
                <a:cxn ang="0">
                  <a:pos x="256" y="72"/>
                </a:cxn>
                <a:cxn ang="0">
                  <a:pos x="246" y="64"/>
                </a:cxn>
                <a:cxn ang="0">
                  <a:pos x="218" y="58"/>
                </a:cxn>
                <a:cxn ang="0">
                  <a:pos x="204" y="58"/>
                </a:cxn>
                <a:cxn ang="0">
                  <a:pos x="192" y="56"/>
                </a:cxn>
                <a:cxn ang="0">
                  <a:pos x="204" y="42"/>
                </a:cxn>
                <a:cxn ang="0">
                  <a:pos x="210" y="38"/>
                </a:cxn>
                <a:cxn ang="0">
                  <a:pos x="216" y="28"/>
                </a:cxn>
                <a:cxn ang="0">
                  <a:pos x="212" y="22"/>
                </a:cxn>
                <a:cxn ang="0">
                  <a:pos x="208" y="14"/>
                </a:cxn>
                <a:cxn ang="0">
                  <a:pos x="200" y="8"/>
                </a:cxn>
                <a:cxn ang="0">
                  <a:pos x="204" y="0"/>
                </a:cxn>
                <a:cxn ang="0">
                  <a:pos x="28" y="128"/>
                </a:cxn>
                <a:cxn ang="0">
                  <a:pos x="16" y="128"/>
                </a:cxn>
              </a:cxnLst>
              <a:rect l="0" t="0" r="r" b="b"/>
              <a:pathLst>
                <a:path w="264" h="290">
                  <a:moveTo>
                    <a:pt x="20" y="138"/>
                  </a:moveTo>
                  <a:lnTo>
                    <a:pt x="20" y="138"/>
                  </a:lnTo>
                  <a:lnTo>
                    <a:pt x="22" y="138"/>
                  </a:lnTo>
                  <a:lnTo>
                    <a:pt x="22" y="138"/>
                  </a:lnTo>
                  <a:lnTo>
                    <a:pt x="24" y="138"/>
                  </a:lnTo>
                  <a:lnTo>
                    <a:pt x="24" y="138"/>
                  </a:lnTo>
                  <a:lnTo>
                    <a:pt x="26" y="138"/>
                  </a:lnTo>
                  <a:lnTo>
                    <a:pt x="26" y="138"/>
                  </a:lnTo>
                  <a:lnTo>
                    <a:pt x="26" y="138"/>
                  </a:lnTo>
                  <a:lnTo>
                    <a:pt x="26" y="138"/>
                  </a:lnTo>
                  <a:lnTo>
                    <a:pt x="24" y="138"/>
                  </a:lnTo>
                  <a:lnTo>
                    <a:pt x="24" y="138"/>
                  </a:lnTo>
                  <a:lnTo>
                    <a:pt x="24" y="138"/>
                  </a:lnTo>
                  <a:lnTo>
                    <a:pt x="24" y="138"/>
                  </a:lnTo>
                  <a:lnTo>
                    <a:pt x="30" y="136"/>
                  </a:lnTo>
                  <a:lnTo>
                    <a:pt x="30" y="136"/>
                  </a:lnTo>
                  <a:lnTo>
                    <a:pt x="32" y="136"/>
                  </a:lnTo>
                  <a:lnTo>
                    <a:pt x="32" y="136"/>
                  </a:lnTo>
                  <a:lnTo>
                    <a:pt x="30" y="138"/>
                  </a:lnTo>
                  <a:lnTo>
                    <a:pt x="30" y="138"/>
                  </a:lnTo>
                  <a:lnTo>
                    <a:pt x="30" y="140"/>
                  </a:lnTo>
                  <a:lnTo>
                    <a:pt x="30" y="140"/>
                  </a:lnTo>
                  <a:lnTo>
                    <a:pt x="28" y="142"/>
                  </a:lnTo>
                  <a:lnTo>
                    <a:pt x="28" y="142"/>
                  </a:lnTo>
                  <a:lnTo>
                    <a:pt x="30" y="144"/>
                  </a:lnTo>
                  <a:lnTo>
                    <a:pt x="30" y="144"/>
                  </a:lnTo>
                  <a:lnTo>
                    <a:pt x="28" y="144"/>
                  </a:lnTo>
                  <a:lnTo>
                    <a:pt x="28" y="144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30" y="146"/>
                  </a:lnTo>
                  <a:lnTo>
                    <a:pt x="30" y="146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8" y="148"/>
                  </a:lnTo>
                  <a:lnTo>
                    <a:pt x="28" y="148"/>
                  </a:lnTo>
                  <a:lnTo>
                    <a:pt x="26" y="150"/>
                  </a:lnTo>
                  <a:lnTo>
                    <a:pt x="26" y="150"/>
                  </a:lnTo>
                  <a:lnTo>
                    <a:pt x="26" y="150"/>
                  </a:lnTo>
                  <a:lnTo>
                    <a:pt x="26" y="150"/>
                  </a:lnTo>
                  <a:lnTo>
                    <a:pt x="30" y="148"/>
                  </a:lnTo>
                  <a:lnTo>
                    <a:pt x="30" y="148"/>
                  </a:lnTo>
                  <a:lnTo>
                    <a:pt x="32" y="150"/>
                  </a:lnTo>
                  <a:lnTo>
                    <a:pt x="32" y="150"/>
                  </a:lnTo>
                  <a:lnTo>
                    <a:pt x="32" y="150"/>
                  </a:lnTo>
                  <a:lnTo>
                    <a:pt x="32" y="150"/>
                  </a:lnTo>
                  <a:lnTo>
                    <a:pt x="32" y="150"/>
                  </a:lnTo>
                  <a:lnTo>
                    <a:pt x="32" y="150"/>
                  </a:lnTo>
                  <a:lnTo>
                    <a:pt x="32" y="150"/>
                  </a:lnTo>
                  <a:lnTo>
                    <a:pt x="32" y="150"/>
                  </a:lnTo>
                  <a:lnTo>
                    <a:pt x="30" y="152"/>
                  </a:lnTo>
                  <a:lnTo>
                    <a:pt x="28" y="152"/>
                  </a:lnTo>
                  <a:lnTo>
                    <a:pt x="28" y="152"/>
                  </a:lnTo>
                  <a:lnTo>
                    <a:pt x="26" y="154"/>
                  </a:lnTo>
                  <a:lnTo>
                    <a:pt x="26" y="154"/>
                  </a:lnTo>
                  <a:lnTo>
                    <a:pt x="26" y="154"/>
                  </a:lnTo>
                  <a:lnTo>
                    <a:pt x="26" y="154"/>
                  </a:lnTo>
                  <a:lnTo>
                    <a:pt x="24" y="156"/>
                  </a:lnTo>
                  <a:lnTo>
                    <a:pt x="24" y="156"/>
                  </a:lnTo>
                  <a:lnTo>
                    <a:pt x="24" y="158"/>
                  </a:lnTo>
                  <a:lnTo>
                    <a:pt x="24" y="158"/>
                  </a:lnTo>
                  <a:lnTo>
                    <a:pt x="28" y="156"/>
                  </a:lnTo>
                  <a:lnTo>
                    <a:pt x="28" y="156"/>
                  </a:lnTo>
                  <a:lnTo>
                    <a:pt x="28" y="158"/>
                  </a:lnTo>
                  <a:lnTo>
                    <a:pt x="28" y="160"/>
                  </a:lnTo>
                  <a:lnTo>
                    <a:pt x="28" y="160"/>
                  </a:lnTo>
                  <a:lnTo>
                    <a:pt x="24" y="160"/>
                  </a:lnTo>
                  <a:lnTo>
                    <a:pt x="24" y="160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4" y="162"/>
                  </a:lnTo>
                  <a:lnTo>
                    <a:pt x="14" y="162"/>
                  </a:lnTo>
                  <a:lnTo>
                    <a:pt x="10" y="164"/>
                  </a:lnTo>
                  <a:lnTo>
                    <a:pt x="6" y="166"/>
                  </a:lnTo>
                  <a:lnTo>
                    <a:pt x="6" y="166"/>
                  </a:lnTo>
                  <a:lnTo>
                    <a:pt x="8" y="166"/>
                  </a:lnTo>
                  <a:lnTo>
                    <a:pt x="8" y="166"/>
                  </a:lnTo>
                  <a:lnTo>
                    <a:pt x="12" y="166"/>
                  </a:lnTo>
                  <a:lnTo>
                    <a:pt x="12" y="166"/>
                  </a:lnTo>
                  <a:lnTo>
                    <a:pt x="14" y="166"/>
                  </a:lnTo>
                  <a:lnTo>
                    <a:pt x="14" y="166"/>
                  </a:lnTo>
                  <a:lnTo>
                    <a:pt x="20" y="166"/>
                  </a:lnTo>
                  <a:lnTo>
                    <a:pt x="20" y="166"/>
                  </a:lnTo>
                  <a:lnTo>
                    <a:pt x="22" y="166"/>
                  </a:lnTo>
                  <a:lnTo>
                    <a:pt x="22" y="166"/>
                  </a:lnTo>
                  <a:lnTo>
                    <a:pt x="22" y="166"/>
                  </a:lnTo>
                  <a:lnTo>
                    <a:pt x="22" y="166"/>
                  </a:lnTo>
                  <a:lnTo>
                    <a:pt x="22" y="164"/>
                  </a:lnTo>
                  <a:lnTo>
                    <a:pt x="22" y="164"/>
                  </a:lnTo>
                  <a:lnTo>
                    <a:pt x="22" y="164"/>
                  </a:lnTo>
                  <a:lnTo>
                    <a:pt x="22" y="164"/>
                  </a:lnTo>
                  <a:lnTo>
                    <a:pt x="24" y="164"/>
                  </a:lnTo>
                  <a:lnTo>
                    <a:pt x="26" y="164"/>
                  </a:lnTo>
                  <a:lnTo>
                    <a:pt x="26" y="164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26" y="168"/>
                  </a:lnTo>
                  <a:lnTo>
                    <a:pt x="30" y="170"/>
                  </a:lnTo>
                  <a:lnTo>
                    <a:pt x="30" y="170"/>
                  </a:lnTo>
                  <a:lnTo>
                    <a:pt x="30" y="170"/>
                  </a:lnTo>
                  <a:lnTo>
                    <a:pt x="30" y="170"/>
                  </a:lnTo>
                  <a:lnTo>
                    <a:pt x="22" y="170"/>
                  </a:lnTo>
                  <a:lnTo>
                    <a:pt x="22" y="170"/>
                  </a:lnTo>
                  <a:lnTo>
                    <a:pt x="18" y="170"/>
                  </a:lnTo>
                  <a:lnTo>
                    <a:pt x="18" y="170"/>
                  </a:lnTo>
                  <a:lnTo>
                    <a:pt x="14" y="170"/>
                  </a:lnTo>
                  <a:lnTo>
                    <a:pt x="14" y="170"/>
                  </a:lnTo>
                  <a:lnTo>
                    <a:pt x="8" y="168"/>
                  </a:lnTo>
                  <a:lnTo>
                    <a:pt x="8" y="168"/>
                  </a:lnTo>
                  <a:lnTo>
                    <a:pt x="8" y="168"/>
                  </a:lnTo>
                  <a:lnTo>
                    <a:pt x="8" y="168"/>
                  </a:lnTo>
                  <a:lnTo>
                    <a:pt x="6" y="170"/>
                  </a:lnTo>
                  <a:lnTo>
                    <a:pt x="6" y="170"/>
                  </a:lnTo>
                  <a:lnTo>
                    <a:pt x="12" y="170"/>
                  </a:lnTo>
                  <a:lnTo>
                    <a:pt x="12" y="170"/>
                  </a:lnTo>
                  <a:lnTo>
                    <a:pt x="14" y="172"/>
                  </a:lnTo>
                  <a:lnTo>
                    <a:pt x="14" y="172"/>
                  </a:lnTo>
                  <a:lnTo>
                    <a:pt x="6" y="170"/>
                  </a:lnTo>
                  <a:lnTo>
                    <a:pt x="6" y="170"/>
                  </a:lnTo>
                  <a:lnTo>
                    <a:pt x="4" y="172"/>
                  </a:lnTo>
                  <a:lnTo>
                    <a:pt x="2" y="176"/>
                  </a:lnTo>
                  <a:lnTo>
                    <a:pt x="2" y="176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4" y="178"/>
                  </a:lnTo>
                  <a:lnTo>
                    <a:pt x="6" y="176"/>
                  </a:lnTo>
                  <a:lnTo>
                    <a:pt x="6" y="176"/>
                  </a:lnTo>
                  <a:lnTo>
                    <a:pt x="10" y="174"/>
                  </a:lnTo>
                  <a:lnTo>
                    <a:pt x="10" y="174"/>
                  </a:lnTo>
                  <a:lnTo>
                    <a:pt x="16" y="172"/>
                  </a:lnTo>
                  <a:lnTo>
                    <a:pt x="16" y="172"/>
                  </a:lnTo>
                  <a:lnTo>
                    <a:pt x="14" y="174"/>
                  </a:lnTo>
                  <a:lnTo>
                    <a:pt x="14" y="174"/>
                  </a:lnTo>
                  <a:lnTo>
                    <a:pt x="16" y="174"/>
                  </a:lnTo>
                  <a:lnTo>
                    <a:pt x="20" y="174"/>
                  </a:lnTo>
                  <a:lnTo>
                    <a:pt x="20" y="174"/>
                  </a:lnTo>
                  <a:lnTo>
                    <a:pt x="20" y="174"/>
                  </a:lnTo>
                  <a:lnTo>
                    <a:pt x="20" y="174"/>
                  </a:lnTo>
                  <a:lnTo>
                    <a:pt x="22" y="172"/>
                  </a:lnTo>
                  <a:lnTo>
                    <a:pt x="22" y="172"/>
                  </a:lnTo>
                  <a:lnTo>
                    <a:pt x="22" y="172"/>
                  </a:lnTo>
                  <a:lnTo>
                    <a:pt x="22" y="172"/>
                  </a:lnTo>
                  <a:lnTo>
                    <a:pt x="22" y="172"/>
                  </a:lnTo>
                  <a:lnTo>
                    <a:pt x="28" y="172"/>
                  </a:lnTo>
                  <a:lnTo>
                    <a:pt x="28" y="172"/>
                  </a:lnTo>
                  <a:lnTo>
                    <a:pt x="28" y="172"/>
                  </a:lnTo>
                  <a:lnTo>
                    <a:pt x="28" y="172"/>
                  </a:lnTo>
                  <a:lnTo>
                    <a:pt x="26" y="172"/>
                  </a:lnTo>
                  <a:lnTo>
                    <a:pt x="24" y="174"/>
                  </a:lnTo>
                  <a:lnTo>
                    <a:pt x="24" y="174"/>
                  </a:lnTo>
                  <a:lnTo>
                    <a:pt x="26" y="176"/>
                  </a:lnTo>
                  <a:lnTo>
                    <a:pt x="26" y="176"/>
                  </a:lnTo>
                  <a:lnTo>
                    <a:pt x="18" y="176"/>
                  </a:lnTo>
                  <a:lnTo>
                    <a:pt x="18" y="176"/>
                  </a:lnTo>
                  <a:lnTo>
                    <a:pt x="12" y="176"/>
                  </a:lnTo>
                  <a:lnTo>
                    <a:pt x="12" y="176"/>
                  </a:lnTo>
                  <a:lnTo>
                    <a:pt x="8" y="176"/>
                  </a:lnTo>
                  <a:lnTo>
                    <a:pt x="8" y="176"/>
                  </a:lnTo>
                  <a:lnTo>
                    <a:pt x="4" y="180"/>
                  </a:lnTo>
                  <a:lnTo>
                    <a:pt x="4" y="180"/>
                  </a:lnTo>
                  <a:lnTo>
                    <a:pt x="2" y="180"/>
                  </a:lnTo>
                  <a:lnTo>
                    <a:pt x="2" y="180"/>
                  </a:lnTo>
                  <a:lnTo>
                    <a:pt x="0" y="182"/>
                  </a:lnTo>
                  <a:lnTo>
                    <a:pt x="0" y="182"/>
                  </a:lnTo>
                  <a:lnTo>
                    <a:pt x="6" y="182"/>
                  </a:lnTo>
                  <a:lnTo>
                    <a:pt x="14" y="180"/>
                  </a:lnTo>
                  <a:lnTo>
                    <a:pt x="14" y="180"/>
                  </a:lnTo>
                  <a:lnTo>
                    <a:pt x="16" y="180"/>
                  </a:lnTo>
                  <a:lnTo>
                    <a:pt x="16" y="180"/>
                  </a:lnTo>
                  <a:lnTo>
                    <a:pt x="18" y="180"/>
                  </a:lnTo>
                  <a:lnTo>
                    <a:pt x="18" y="180"/>
                  </a:lnTo>
                  <a:lnTo>
                    <a:pt x="22" y="180"/>
                  </a:lnTo>
                  <a:lnTo>
                    <a:pt x="22" y="180"/>
                  </a:lnTo>
                  <a:lnTo>
                    <a:pt x="24" y="182"/>
                  </a:lnTo>
                  <a:lnTo>
                    <a:pt x="26" y="184"/>
                  </a:lnTo>
                  <a:lnTo>
                    <a:pt x="26" y="184"/>
                  </a:lnTo>
                  <a:lnTo>
                    <a:pt x="22" y="184"/>
                  </a:lnTo>
                  <a:lnTo>
                    <a:pt x="22" y="184"/>
                  </a:lnTo>
                  <a:lnTo>
                    <a:pt x="12" y="182"/>
                  </a:lnTo>
                  <a:lnTo>
                    <a:pt x="4" y="184"/>
                  </a:lnTo>
                  <a:lnTo>
                    <a:pt x="4" y="184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4" y="186"/>
                  </a:lnTo>
                  <a:lnTo>
                    <a:pt x="4" y="186"/>
                  </a:lnTo>
                  <a:lnTo>
                    <a:pt x="4" y="188"/>
                  </a:lnTo>
                  <a:lnTo>
                    <a:pt x="4" y="188"/>
                  </a:lnTo>
                  <a:lnTo>
                    <a:pt x="10" y="190"/>
                  </a:lnTo>
                  <a:lnTo>
                    <a:pt x="10" y="190"/>
                  </a:lnTo>
                  <a:lnTo>
                    <a:pt x="12" y="188"/>
                  </a:lnTo>
                  <a:lnTo>
                    <a:pt x="12" y="188"/>
                  </a:lnTo>
                  <a:lnTo>
                    <a:pt x="14" y="190"/>
                  </a:lnTo>
                  <a:lnTo>
                    <a:pt x="14" y="190"/>
                  </a:lnTo>
                  <a:lnTo>
                    <a:pt x="14" y="190"/>
                  </a:lnTo>
                  <a:lnTo>
                    <a:pt x="10" y="192"/>
                  </a:lnTo>
                  <a:lnTo>
                    <a:pt x="4" y="194"/>
                  </a:lnTo>
                  <a:lnTo>
                    <a:pt x="4" y="194"/>
                  </a:lnTo>
                  <a:lnTo>
                    <a:pt x="4" y="194"/>
                  </a:lnTo>
                  <a:lnTo>
                    <a:pt x="4" y="194"/>
                  </a:lnTo>
                  <a:lnTo>
                    <a:pt x="10" y="194"/>
                  </a:lnTo>
                  <a:lnTo>
                    <a:pt x="10" y="194"/>
                  </a:lnTo>
                  <a:lnTo>
                    <a:pt x="6" y="196"/>
                  </a:lnTo>
                  <a:lnTo>
                    <a:pt x="6" y="196"/>
                  </a:lnTo>
                  <a:lnTo>
                    <a:pt x="2" y="196"/>
                  </a:lnTo>
                  <a:lnTo>
                    <a:pt x="2" y="196"/>
                  </a:lnTo>
                  <a:lnTo>
                    <a:pt x="0" y="198"/>
                  </a:lnTo>
                  <a:lnTo>
                    <a:pt x="2" y="200"/>
                  </a:lnTo>
                  <a:lnTo>
                    <a:pt x="2" y="200"/>
                  </a:lnTo>
                  <a:lnTo>
                    <a:pt x="4" y="200"/>
                  </a:lnTo>
                  <a:lnTo>
                    <a:pt x="4" y="200"/>
                  </a:lnTo>
                  <a:lnTo>
                    <a:pt x="2" y="200"/>
                  </a:lnTo>
                  <a:lnTo>
                    <a:pt x="2" y="200"/>
                  </a:lnTo>
                  <a:lnTo>
                    <a:pt x="2" y="202"/>
                  </a:lnTo>
                  <a:lnTo>
                    <a:pt x="4" y="202"/>
                  </a:lnTo>
                  <a:lnTo>
                    <a:pt x="4" y="202"/>
                  </a:lnTo>
                  <a:lnTo>
                    <a:pt x="8" y="200"/>
                  </a:lnTo>
                  <a:lnTo>
                    <a:pt x="8" y="200"/>
                  </a:lnTo>
                  <a:lnTo>
                    <a:pt x="14" y="194"/>
                  </a:lnTo>
                  <a:lnTo>
                    <a:pt x="14" y="194"/>
                  </a:lnTo>
                  <a:lnTo>
                    <a:pt x="16" y="194"/>
                  </a:lnTo>
                  <a:lnTo>
                    <a:pt x="16" y="194"/>
                  </a:lnTo>
                  <a:lnTo>
                    <a:pt x="20" y="190"/>
                  </a:lnTo>
                  <a:lnTo>
                    <a:pt x="20" y="190"/>
                  </a:lnTo>
                  <a:lnTo>
                    <a:pt x="26" y="188"/>
                  </a:lnTo>
                  <a:lnTo>
                    <a:pt x="26" y="188"/>
                  </a:lnTo>
                  <a:lnTo>
                    <a:pt x="28" y="186"/>
                  </a:lnTo>
                  <a:lnTo>
                    <a:pt x="28" y="186"/>
                  </a:lnTo>
                  <a:lnTo>
                    <a:pt x="32" y="186"/>
                  </a:lnTo>
                  <a:lnTo>
                    <a:pt x="32" y="186"/>
                  </a:lnTo>
                  <a:lnTo>
                    <a:pt x="34" y="186"/>
                  </a:lnTo>
                  <a:lnTo>
                    <a:pt x="34" y="186"/>
                  </a:lnTo>
                  <a:lnTo>
                    <a:pt x="36" y="186"/>
                  </a:lnTo>
                  <a:lnTo>
                    <a:pt x="36" y="186"/>
                  </a:lnTo>
                  <a:lnTo>
                    <a:pt x="34" y="188"/>
                  </a:lnTo>
                  <a:lnTo>
                    <a:pt x="34" y="188"/>
                  </a:lnTo>
                  <a:lnTo>
                    <a:pt x="30" y="188"/>
                  </a:lnTo>
                  <a:lnTo>
                    <a:pt x="26" y="190"/>
                  </a:lnTo>
                  <a:lnTo>
                    <a:pt x="26" y="190"/>
                  </a:lnTo>
                  <a:lnTo>
                    <a:pt x="20" y="192"/>
                  </a:lnTo>
                  <a:lnTo>
                    <a:pt x="20" y="192"/>
                  </a:lnTo>
                  <a:lnTo>
                    <a:pt x="20" y="192"/>
                  </a:lnTo>
                  <a:lnTo>
                    <a:pt x="20" y="192"/>
                  </a:lnTo>
                  <a:lnTo>
                    <a:pt x="18" y="194"/>
                  </a:lnTo>
                  <a:lnTo>
                    <a:pt x="18" y="194"/>
                  </a:lnTo>
                  <a:lnTo>
                    <a:pt x="18" y="196"/>
                  </a:lnTo>
                  <a:lnTo>
                    <a:pt x="18" y="196"/>
                  </a:lnTo>
                  <a:lnTo>
                    <a:pt x="12" y="198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2" y="204"/>
                  </a:lnTo>
                  <a:lnTo>
                    <a:pt x="2" y="204"/>
                  </a:lnTo>
                  <a:lnTo>
                    <a:pt x="4" y="206"/>
                  </a:lnTo>
                  <a:lnTo>
                    <a:pt x="4" y="206"/>
                  </a:lnTo>
                  <a:lnTo>
                    <a:pt x="6" y="206"/>
                  </a:lnTo>
                  <a:lnTo>
                    <a:pt x="10" y="204"/>
                  </a:lnTo>
                  <a:lnTo>
                    <a:pt x="10" y="204"/>
                  </a:lnTo>
                  <a:lnTo>
                    <a:pt x="8" y="206"/>
                  </a:lnTo>
                  <a:lnTo>
                    <a:pt x="4" y="208"/>
                  </a:lnTo>
                  <a:lnTo>
                    <a:pt x="4" y="208"/>
                  </a:lnTo>
                  <a:lnTo>
                    <a:pt x="4" y="208"/>
                  </a:lnTo>
                  <a:lnTo>
                    <a:pt x="4" y="208"/>
                  </a:lnTo>
                  <a:lnTo>
                    <a:pt x="8" y="208"/>
                  </a:lnTo>
                  <a:lnTo>
                    <a:pt x="10" y="208"/>
                  </a:lnTo>
                  <a:lnTo>
                    <a:pt x="10" y="208"/>
                  </a:lnTo>
                  <a:lnTo>
                    <a:pt x="12" y="208"/>
                  </a:lnTo>
                  <a:lnTo>
                    <a:pt x="12" y="210"/>
                  </a:lnTo>
                  <a:lnTo>
                    <a:pt x="12" y="212"/>
                  </a:lnTo>
                  <a:lnTo>
                    <a:pt x="12" y="212"/>
                  </a:lnTo>
                  <a:lnTo>
                    <a:pt x="12" y="212"/>
                  </a:lnTo>
                  <a:lnTo>
                    <a:pt x="12" y="212"/>
                  </a:lnTo>
                  <a:lnTo>
                    <a:pt x="18" y="210"/>
                  </a:lnTo>
                  <a:lnTo>
                    <a:pt x="18" y="210"/>
                  </a:lnTo>
                  <a:lnTo>
                    <a:pt x="18" y="210"/>
                  </a:lnTo>
                  <a:lnTo>
                    <a:pt x="18" y="210"/>
                  </a:lnTo>
                  <a:lnTo>
                    <a:pt x="18" y="210"/>
                  </a:lnTo>
                  <a:lnTo>
                    <a:pt x="18" y="210"/>
                  </a:lnTo>
                  <a:lnTo>
                    <a:pt x="18" y="210"/>
                  </a:lnTo>
                  <a:lnTo>
                    <a:pt x="18" y="210"/>
                  </a:lnTo>
                  <a:lnTo>
                    <a:pt x="14" y="212"/>
                  </a:lnTo>
                  <a:lnTo>
                    <a:pt x="12" y="214"/>
                  </a:lnTo>
                  <a:lnTo>
                    <a:pt x="12" y="214"/>
                  </a:lnTo>
                  <a:lnTo>
                    <a:pt x="14" y="216"/>
                  </a:lnTo>
                  <a:lnTo>
                    <a:pt x="14" y="216"/>
                  </a:lnTo>
                  <a:lnTo>
                    <a:pt x="16" y="214"/>
                  </a:lnTo>
                  <a:lnTo>
                    <a:pt x="16" y="214"/>
                  </a:lnTo>
                  <a:lnTo>
                    <a:pt x="18" y="216"/>
                  </a:lnTo>
                  <a:lnTo>
                    <a:pt x="16" y="218"/>
                  </a:lnTo>
                  <a:lnTo>
                    <a:pt x="16" y="218"/>
                  </a:lnTo>
                  <a:lnTo>
                    <a:pt x="16" y="218"/>
                  </a:lnTo>
                  <a:lnTo>
                    <a:pt x="16" y="218"/>
                  </a:lnTo>
                  <a:lnTo>
                    <a:pt x="18" y="218"/>
                  </a:lnTo>
                  <a:lnTo>
                    <a:pt x="20" y="218"/>
                  </a:lnTo>
                  <a:lnTo>
                    <a:pt x="20" y="218"/>
                  </a:lnTo>
                  <a:lnTo>
                    <a:pt x="22" y="220"/>
                  </a:lnTo>
                  <a:lnTo>
                    <a:pt x="22" y="220"/>
                  </a:lnTo>
                  <a:lnTo>
                    <a:pt x="18" y="222"/>
                  </a:lnTo>
                  <a:lnTo>
                    <a:pt x="18" y="224"/>
                  </a:lnTo>
                  <a:lnTo>
                    <a:pt x="18" y="228"/>
                  </a:lnTo>
                  <a:lnTo>
                    <a:pt x="18" y="228"/>
                  </a:lnTo>
                  <a:lnTo>
                    <a:pt x="16" y="230"/>
                  </a:lnTo>
                  <a:lnTo>
                    <a:pt x="16" y="232"/>
                  </a:lnTo>
                  <a:lnTo>
                    <a:pt x="16" y="232"/>
                  </a:lnTo>
                  <a:lnTo>
                    <a:pt x="18" y="232"/>
                  </a:lnTo>
                  <a:lnTo>
                    <a:pt x="18" y="232"/>
                  </a:lnTo>
                  <a:lnTo>
                    <a:pt x="20" y="230"/>
                  </a:lnTo>
                  <a:lnTo>
                    <a:pt x="20" y="230"/>
                  </a:lnTo>
                  <a:lnTo>
                    <a:pt x="24" y="226"/>
                  </a:lnTo>
                  <a:lnTo>
                    <a:pt x="24" y="226"/>
                  </a:lnTo>
                  <a:lnTo>
                    <a:pt x="24" y="224"/>
                  </a:lnTo>
                  <a:lnTo>
                    <a:pt x="24" y="224"/>
                  </a:lnTo>
                  <a:lnTo>
                    <a:pt x="24" y="222"/>
                  </a:lnTo>
                  <a:lnTo>
                    <a:pt x="24" y="222"/>
                  </a:lnTo>
                  <a:lnTo>
                    <a:pt x="26" y="222"/>
                  </a:lnTo>
                  <a:lnTo>
                    <a:pt x="26" y="222"/>
                  </a:lnTo>
                  <a:lnTo>
                    <a:pt x="28" y="226"/>
                  </a:lnTo>
                  <a:lnTo>
                    <a:pt x="28" y="226"/>
                  </a:lnTo>
                  <a:lnTo>
                    <a:pt x="28" y="226"/>
                  </a:lnTo>
                  <a:lnTo>
                    <a:pt x="28" y="226"/>
                  </a:lnTo>
                  <a:lnTo>
                    <a:pt x="28" y="224"/>
                  </a:lnTo>
                  <a:lnTo>
                    <a:pt x="28" y="224"/>
                  </a:lnTo>
                  <a:lnTo>
                    <a:pt x="28" y="220"/>
                  </a:lnTo>
                  <a:lnTo>
                    <a:pt x="28" y="220"/>
                  </a:lnTo>
                  <a:lnTo>
                    <a:pt x="30" y="216"/>
                  </a:lnTo>
                  <a:lnTo>
                    <a:pt x="30" y="216"/>
                  </a:lnTo>
                  <a:lnTo>
                    <a:pt x="30" y="216"/>
                  </a:lnTo>
                  <a:lnTo>
                    <a:pt x="30" y="216"/>
                  </a:lnTo>
                  <a:lnTo>
                    <a:pt x="32" y="218"/>
                  </a:lnTo>
                  <a:lnTo>
                    <a:pt x="32" y="218"/>
                  </a:lnTo>
                  <a:lnTo>
                    <a:pt x="32" y="218"/>
                  </a:lnTo>
                  <a:lnTo>
                    <a:pt x="32" y="218"/>
                  </a:lnTo>
                  <a:lnTo>
                    <a:pt x="34" y="222"/>
                  </a:lnTo>
                  <a:lnTo>
                    <a:pt x="34" y="222"/>
                  </a:lnTo>
                  <a:lnTo>
                    <a:pt x="38" y="220"/>
                  </a:lnTo>
                  <a:lnTo>
                    <a:pt x="38" y="220"/>
                  </a:lnTo>
                  <a:lnTo>
                    <a:pt x="40" y="226"/>
                  </a:lnTo>
                  <a:lnTo>
                    <a:pt x="40" y="226"/>
                  </a:lnTo>
                  <a:lnTo>
                    <a:pt x="42" y="226"/>
                  </a:lnTo>
                  <a:lnTo>
                    <a:pt x="42" y="226"/>
                  </a:lnTo>
                  <a:lnTo>
                    <a:pt x="44" y="228"/>
                  </a:lnTo>
                  <a:lnTo>
                    <a:pt x="44" y="228"/>
                  </a:lnTo>
                  <a:lnTo>
                    <a:pt x="44" y="228"/>
                  </a:lnTo>
                  <a:lnTo>
                    <a:pt x="44" y="228"/>
                  </a:lnTo>
                  <a:lnTo>
                    <a:pt x="40" y="228"/>
                  </a:lnTo>
                  <a:lnTo>
                    <a:pt x="36" y="226"/>
                  </a:lnTo>
                  <a:lnTo>
                    <a:pt x="36" y="226"/>
                  </a:lnTo>
                  <a:lnTo>
                    <a:pt x="36" y="224"/>
                  </a:lnTo>
                  <a:lnTo>
                    <a:pt x="34" y="224"/>
                  </a:lnTo>
                  <a:lnTo>
                    <a:pt x="34" y="224"/>
                  </a:lnTo>
                  <a:lnTo>
                    <a:pt x="32" y="224"/>
                  </a:lnTo>
                  <a:lnTo>
                    <a:pt x="30" y="226"/>
                  </a:lnTo>
                  <a:lnTo>
                    <a:pt x="30" y="226"/>
                  </a:lnTo>
                  <a:lnTo>
                    <a:pt x="30" y="226"/>
                  </a:lnTo>
                  <a:lnTo>
                    <a:pt x="30" y="226"/>
                  </a:lnTo>
                  <a:lnTo>
                    <a:pt x="32" y="226"/>
                  </a:lnTo>
                  <a:lnTo>
                    <a:pt x="32" y="226"/>
                  </a:lnTo>
                  <a:lnTo>
                    <a:pt x="32" y="226"/>
                  </a:lnTo>
                  <a:lnTo>
                    <a:pt x="30" y="228"/>
                  </a:lnTo>
                  <a:lnTo>
                    <a:pt x="30" y="228"/>
                  </a:lnTo>
                  <a:lnTo>
                    <a:pt x="24" y="232"/>
                  </a:lnTo>
                  <a:lnTo>
                    <a:pt x="24" y="232"/>
                  </a:lnTo>
                  <a:lnTo>
                    <a:pt x="20" y="232"/>
                  </a:lnTo>
                  <a:lnTo>
                    <a:pt x="20" y="232"/>
                  </a:lnTo>
                  <a:lnTo>
                    <a:pt x="24" y="234"/>
                  </a:lnTo>
                  <a:lnTo>
                    <a:pt x="26" y="232"/>
                  </a:lnTo>
                  <a:lnTo>
                    <a:pt x="26" y="232"/>
                  </a:lnTo>
                  <a:lnTo>
                    <a:pt x="34" y="230"/>
                  </a:lnTo>
                  <a:lnTo>
                    <a:pt x="34" y="230"/>
                  </a:lnTo>
                  <a:lnTo>
                    <a:pt x="36" y="228"/>
                  </a:lnTo>
                  <a:lnTo>
                    <a:pt x="36" y="228"/>
                  </a:lnTo>
                  <a:lnTo>
                    <a:pt x="38" y="230"/>
                  </a:lnTo>
                  <a:lnTo>
                    <a:pt x="38" y="230"/>
                  </a:lnTo>
                  <a:lnTo>
                    <a:pt x="34" y="232"/>
                  </a:lnTo>
                  <a:lnTo>
                    <a:pt x="34" y="232"/>
                  </a:lnTo>
                  <a:lnTo>
                    <a:pt x="26" y="234"/>
                  </a:lnTo>
                  <a:lnTo>
                    <a:pt x="26" y="234"/>
                  </a:lnTo>
                  <a:lnTo>
                    <a:pt x="22" y="234"/>
                  </a:lnTo>
                  <a:lnTo>
                    <a:pt x="22" y="234"/>
                  </a:lnTo>
                  <a:lnTo>
                    <a:pt x="24" y="238"/>
                  </a:lnTo>
                  <a:lnTo>
                    <a:pt x="24" y="238"/>
                  </a:lnTo>
                  <a:lnTo>
                    <a:pt x="26" y="238"/>
                  </a:lnTo>
                  <a:lnTo>
                    <a:pt x="26" y="238"/>
                  </a:lnTo>
                  <a:lnTo>
                    <a:pt x="26" y="238"/>
                  </a:lnTo>
                  <a:lnTo>
                    <a:pt x="26" y="238"/>
                  </a:lnTo>
                  <a:lnTo>
                    <a:pt x="22" y="238"/>
                  </a:lnTo>
                  <a:lnTo>
                    <a:pt x="22" y="238"/>
                  </a:lnTo>
                  <a:lnTo>
                    <a:pt x="22" y="238"/>
                  </a:lnTo>
                  <a:lnTo>
                    <a:pt x="22" y="238"/>
                  </a:lnTo>
                  <a:lnTo>
                    <a:pt x="24" y="240"/>
                  </a:lnTo>
                  <a:lnTo>
                    <a:pt x="24" y="242"/>
                  </a:lnTo>
                  <a:lnTo>
                    <a:pt x="24" y="242"/>
                  </a:lnTo>
                  <a:lnTo>
                    <a:pt x="28" y="242"/>
                  </a:lnTo>
                  <a:lnTo>
                    <a:pt x="30" y="240"/>
                  </a:lnTo>
                  <a:lnTo>
                    <a:pt x="30" y="240"/>
                  </a:lnTo>
                  <a:lnTo>
                    <a:pt x="34" y="240"/>
                  </a:lnTo>
                  <a:lnTo>
                    <a:pt x="34" y="240"/>
                  </a:lnTo>
                  <a:lnTo>
                    <a:pt x="28" y="244"/>
                  </a:lnTo>
                  <a:lnTo>
                    <a:pt x="28" y="244"/>
                  </a:lnTo>
                  <a:lnTo>
                    <a:pt x="28" y="246"/>
                  </a:lnTo>
                  <a:lnTo>
                    <a:pt x="28" y="246"/>
                  </a:lnTo>
                  <a:lnTo>
                    <a:pt x="32" y="244"/>
                  </a:lnTo>
                  <a:lnTo>
                    <a:pt x="32" y="244"/>
                  </a:lnTo>
                  <a:lnTo>
                    <a:pt x="36" y="244"/>
                  </a:lnTo>
                  <a:lnTo>
                    <a:pt x="36" y="246"/>
                  </a:lnTo>
                  <a:lnTo>
                    <a:pt x="36" y="246"/>
                  </a:lnTo>
                  <a:lnTo>
                    <a:pt x="34" y="248"/>
                  </a:lnTo>
                  <a:lnTo>
                    <a:pt x="34" y="250"/>
                  </a:lnTo>
                  <a:lnTo>
                    <a:pt x="34" y="250"/>
                  </a:lnTo>
                  <a:lnTo>
                    <a:pt x="34" y="250"/>
                  </a:lnTo>
                  <a:lnTo>
                    <a:pt x="38" y="250"/>
                  </a:lnTo>
                  <a:lnTo>
                    <a:pt x="38" y="250"/>
                  </a:lnTo>
                  <a:lnTo>
                    <a:pt x="38" y="250"/>
                  </a:lnTo>
                  <a:lnTo>
                    <a:pt x="38" y="250"/>
                  </a:lnTo>
                  <a:lnTo>
                    <a:pt x="36" y="252"/>
                  </a:lnTo>
                  <a:lnTo>
                    <a:pt x="36" y="252"/>
                  </a:lnTo>
                  <a:lnTo>
                    <a:pt x="36" y="252"/>
                  </a:lnTo>
                  <a:lnTo>
                    <a:pt x="36" y="252"/>
                  </a:lnTo>
                  <a:lnTo>
                    <a:pt x="36" y="252"/>
                  </a:lnTo>
                  <a:lnTo>
                    <a:pt x="40" y="250"/>
                  </a:lnTo>
                  <a:lnTo>
                    <a:pt x="42" y="248"/>
                  </a:lnTo>
                  <a:lnTo>
                    <a:pt x="42" y="248"/>
                  </a:lnTo>
                  <a:lnTo>
                    <a:pt x="44" y="248"/>
                  </a:lnTo>
                  <a:lnTo>
                    <a:pt x="44" y="248"/>
                  </a:lnTo>
                  <a:lnTo>
                    <a:pt x="42" y="252"/>
                  </a:lnTo>
                  <a:lnTo>
                    <a:pt x="42" y="252"/>
                  </a:lnTo>
                  <a:lnTo>
                    <a:pt x="38" y="258"/>
                  </a:lnTo>
                  <a:lnTo>
                    <a:pt x="38" y="258"/>
                  </a:lnTo>
                  <a:lnTo>
                    <a:pt x="38" y="260"/>
                  </a:lnTo>
                  <a:lnTo>
                    <a:pt x="40" y="260"/>
                  </a:lnTo>
                  <a:lnTo>
                    <a:pt x="40" y="260"/>
                  </a:lnTo>
                  <a:lnTo>
                    <a:pt x="46" y="260"/>
                  </a:lnTo>
                  <a:lnTo>
                    <a:pt x="46" y="260"/>
                  </a:lnTo>
                  <a:lnTo>
                    <a:pt x="50" y="262"/>
                  </a:lnTo>
                  <a:lnTo>
                    <a:pt x="50" y="262"/>
                  </a:lnTo>
                  <a:lnTo>
                    <a:pt x="50" y="262"/>
                  </a:lnTo>
                  <a:lnTo>
                    <a:pt x="50" y="262"/>
                  </a:lnTo>
                  <a:lnTo>
                    <a:pt x="48" y="264"/>
                  </a:lnTo>
                  <a:lnTo>
                    <a:pt x="48" y="264"/>
                  </a:lnTo>
                  <a:lnTo>
                    <a:pt x="48" y="264"/>
                  </a:lnTo>
                  <a:lnTo>
                    <a:pt x="48" y="264"/>
                  </a:lnTo>
                  <a:lnTo>
                    <a:pt x="50" y="266"/>
                  </a:lnTo>
                  <a:lnTo>
                    <a:pt x="50" y="266"/>
                  </a:lnTo>
                  <a:lnTo>
                    <a:pt x="52" y="264"/>
                  </a:lnTo>
                  <a:lnTo>
                    <a:pt x="52" y="264"/>
                  </a:lnTo>
                  <a:lnTo>
                    <a:pt x="52" y="264"/>
                  </a:lnTo>
                  <a:lnTo>
                    <a:pt x="52" y="264"/>
                  </a:lnTo>
                  <a:lnTo>
                    <a:pt x="52" y="266"/>
                  </a:lnTo>
                  <a:lnTo>
                    <a:pt x="52" y="266"/>
                  </a:lnTo>
                  <a:lnTo>
                    <a:pt x="50" y="266"/>
                  </a:lnTo>
                  <a:lnTo>
                    <a:pt x="48" y="268"/>
                  </a:lnTo>
                  <a:lnTo>
                    <a:pt x="48" y="268"/>
                  </a:lnTo>
                  <a:lnTo>
                    <a:pt x="56" y="266"/>
                  </a:lnTo>
                  <a:lnTo>
                    <a:pt x="56" y="266"/>
                  </a:lnTo>
                  <a:lnTo>
                    <a:pt x="54" y="268"/>
                  </a:lnTo>
                  <a:lnTo>
                    <a:pt x="52" y="270"/>
                  </a:lnTo>
                  <a:lnTo>
                    <a:pt x="52" y="270"/>
                  </a:lnTo>
                  <a:lnTo>
                    <a:pt x="54" y="272"/>
                  </a:lnTo>
                  <a:lnTo>
                    <a:pt x="54" y="272"/>
                  </a:lnTo>
                  <a:lnTo>
                    <a:pt x="50" y="272"/>
                  </a:lnTo>
                  <a:lnTo>
                    <a:pt x="50" y="272"/>
                  </a:lnTo>
                  <a:lnTo>
                    <a:pt x="52" y="274"/>
                  </a:lnTo>
                  <a:lnTo>
                    <a:pt x="56" y="274"/>
                  </a:lnTo>
                  <a:lnTo>
                    <a:pt x="56" y="274"/>
                  </a:lnTo>
                  <a:lnTo>
                    <a:pt x="56" y="272"/>
                  </a:lnTo>
                  <a:lnTo>
                    <a:pt x="56" y="272"/>
                  </a:lnTo>
                  <a:lnTo>
                    <a:pt x="58" y="272"/>
                  </a:lnTo>
                  <a:lnTo>
                    <a:pt x="58" y="272"/>
                  </a:lnTo>
                  <a:lnTo>
                    <a:pt x="60" y="272"/>
                  </a:lnTo>
                  <a:lnTo>
                    <a:pt x="62" y="272"/>
                  </a:lnTo>
                  <a:lnTo>
                    <a:pt x="62" y="272"/>
                  </a:lnTo>
                  <a:lnTo>
                    <a:pt x="62" y="272"/>
                  </a:lnTo>
                  <a:lnTo>
                    <a:pt x="62" y="272"/>
                  </a:lnTo>
                  <a:lnTo>
                    <a:pt x="58" y="274"/>
                  </a:lnTo>
                  <a:lnTo>
                    <a:pt x="58" y="274"/>
                  </a:lnTo>
                  <a:lnTo>
                    <a:pt x="62" y="274"/>
                  </a:lnTo>
                  <a:lnTo>
                    <a:pt x="66" y="276"/>
                  </a:lnTo>
                  <a:lnTo>
                    <a:pt x="66" y="276"/>
                  </a:lnTo>
                  <a:lnTo>
                    <a:pt x="66" y="276"/>
                  </a:lnTo>
                  <a:lnTo>
                    <a:pt x="66" y="278"/>
                  </a:lnTo>
                  <a:lnTo>
                    <a:pt x="66" y="278"/>
                  </a:lnTo>
                  <a:lnTo>
                    <a:pt x="66" y="278"/>
                  </a:lnTo>
                  <a:lnTo>
                    <a:pt x="66" y="278"/>
                  </a:lnTo>
                  <a:lnTo>
                    <a:pt x="70" y="276"/>
                  </a:lnTo>
                  <a:lnTo>
                    <a:pt x="70" y="276"/>
                  </a:lnTo>
                  <a:lnTo>
                    <a:pt x="70" y="276"/>
                  </a:lnTo>
                  <a:lnTo>
                    <a:pt x="70" y="276"/>
                  </a:lnTo>
                  <a:lnTo>
                    <a:pt x="72" y="280"/>
                  </a:lnTo>
                  <a:lnTo>
                    <a:pt x="72" y="280"/>
                  </a:lnTo>
                  <a:lnTo>
                    <a:pt x="70" y="280"/>
                  </a:lnTo>
                  <a:lnTo>
                    <a:pt x="68" y="282"/>
                  </a:lnTo>
                  <a:lnTo>
                    <a:pt x="68" y="282"/>
                  </a:lnTo>
                  <a:lnTo>
                    <a:pt x="70" y="282"/>
                  </a:lnTo>
                  <a:lnTo>
                    <a:pt x="76" y="282"/>
                  </a:lnTo>
                  <a:lnTo>
                    <a:pt x="76" y="282"/>
                  </a:lnTo>
                  <a:lnTo>
                    <a:pt x="76" y="280"/>
                  </a:lnTo>
                  <a:lnTo>
                    <a:pt x="76" y="280"/>
                  </a:lnTo>
                  <a:lnTo>
                    <a:pt x="76" y="280"/>
                  </a:lnTo>
                  <a:lnTo>
                    <a:pt x="76" y="280"/>
                  </a:lnTo>
                  <a:lnTo>
                    <a:pt x="78" y="280"/>
                  </a:lnTo>
                  <a:lnTo>
                    <a:pt x="78" y="280"/>
                  </a:lnTo>
                  <a:lnTo>
                    <a:pt x="80" y="280"/>
                  </a:lnTo>
                  <a:lnTo>
                    <a:pt x="80" y="280"/>
                  </a:lnTo>
                  <a:lnTo>
                    <a:pt x="80" y="280"/>
                  </a:lnTo>
                  <a:lnTo>
                    <a:pt x="80" y="280"/>
                  </a:lnTo>
                  <a:lnTo>
                    <a:pt x="80" y="280"/>
                  </a:lnTo>
                  <a:lnTo>
                    <a:pt x="80" y="280"/>
                  </a:lnTo>
                  <a:lnTo>
                    <a:pt x="80" y="280"/>
                  </a:lnTo>
                  <a:lnTo>
                    <a:pt x="80" y="280"/>
                  </a:lnTo>
                  <a:lnTo>
                    <a:pt x="80" y="280"/>
                  </a:lnTo>
                  <a:lnTo>
                    <a:pt x="80" y="280"/>
                  </a:lnTo>
                  <a:lnTo>
                    <a:pt x="82" y="280"/>
                  </a:lnTo>
                  <a:lnTo>
                    <a:pt x="82" y="280"/>
                  </a:lnTo>
                  <a:lnTo>
                    <a:pt x="86" y="278"/>
                  </a:lnTo>
                  <a:lnTo>
                    <a:pt x="86" y="278"/>
                  </a:lnTo>
                  <a:lnTo>
                    <a:pt x="88" y="278"/>
                  </a:lnTo>
                  <a:lnTo>
                    <a:pt x="88" y="276"/>
                  </a:lnTo>
                  <a:lnTo>
                    <a:pt x="88" y="276"/>
                  </a:lnTo>
                  <a:lnTo>
                    <a:pt x="90" y="276"/>
                  </a:lnTo>
                  <a:lnTo>
                    <a:pt x="92" y="274"/>
                  </a:lnTo>
                  <a:lnTo>
                    <a:pt x="92" y="274"/>
                  </a:lnTo>
                  <a:lnTo>
                    <a:pt x="90" y="274"/>
                  </a:lnTo>
                  <a:lnTo>
                    <a:pt x="92" y="272"/>
                  </a:lnTo>
                  <a:lnTo>
                    <a:pt x="92" y="272"/>
                  </a:lnTo>
                  <a:lnTo>
                    <a:pt x="94" y="274"/>
                  </a:lnTo>
                  <a:lnTo>
                    <a:pt x="94" y="274"/>
                  </a:lnTo>
                  <a:lnTo>
                    <a:pt x="96" y="274"/>
                  </a:lnTo>
                  <a:lnTo>
                    <a:pt x="96" y="274"/>
                  </a:lnTo>
                  <a:lnTo>
                    <a:pt x="92" y="278"/>
                  </a:lnTo>
                  <a:lnTo>
                    <a:pt x="92" y="278"/>
                  </a:lnTo>
                  <a:lnTo>
                    <a:pt x="94" y="276"/>
                  </a:lnTo>
                  <a:lnTo>
                    <a:pt x="94" y="276"/>
                  </a:lnTo>
                  <a:lnTo>
                    <a:pt x="96" y="276"/>
                  </a:lnTo>
                  <a:lnTo>
                    <a:pt x="96" y="276"/>
                  </a:lnTo>
                  <a:lnTo>
                    <a:pt x="98" y="274"/>
                  </a:lnTo>
                  <a:lnTo>
                    <a:pt x="98" y="274"/>
                  </a:lnTo>
                  <a:lnTo>
                    <a:pt x="100" y="276"/>
                  </a:lnTo>
                  <a:lnTo>
                    <a:pt x="100" y="276"/>
                  </a:lnTo>
                  <a:lnTo>
                    <a:pt x="100" y="278"/>
                  </a:lnTo>
                  <a:lnTo>
                    <a:pt x="100" y="278"/>
                  </a:lnTo>
                  <a:lnTo>
                    <a:pt x="98" y="280"/>
                  </a:lnTo>
                  <a:lnTo>
                    <a:pt x="98" y="280"/>
                  </a:lnTo>
                  <a:lnTo>
                    <a:pt x="98" y="282"/>
                  </a:lnTo>
                  <a:lnTo>
                    <a:pt x="98" y="282"/>
                  </a:lnTo>
                  <a:lnTo>
                    <a:pt x="94" y="284"/>
                  </a:lnTo>
                  <a:lnTo>
                    <a:pt x="94" y="284"/>
                  </a:lnTo>
                  <a:lnTo>
                    <a:pt x="94" y="284"/>
                  </a:lnTo>
                  <a:lnTo>
                    <a:pt x="94" y="284"/>
                  </a:lnTo>
                  <a:lnTo>
                    <a:pt x="96" y="284"/>
                  </a:lnTo>
                  <a:lnTo>
                    <a:pt x="96" y="284"/>
                  </a:lnTo>
                  <a:lnTo>
                    <a:pt x="98" y="284"/>
                  </a:lnTo>
                  <a:lnTo>
                    <a:pt x="98" y="284"/>
                  </a:lnTo>
                  <a:lnTo>
                    <a:pt x="98" y="284"/>
                  </a:lnTo>
                  <a:lnTo>
                    <a:pt x="98" y="284"/>
                  </a:lnTo>
                  <a:lnTo>
                    <a:pt x="100" y="282"/>
                  </a:lnTo>
                  <a:lnTo>
                    <a:pt x="100" y="280"/>
                  </a:lnTo>
                  <a:lnTo>
                    <a:pt x="100" y="280"/>
                  </a:lnTo>
                  <a:lnTo>
                    <a:pt x="102" y="280"/>
                  </a:lnTo>
                  <a:lnTo>
                    <a:pt x="104" y="282"/>
                  </a:lnTo>
                  <a:lnTo>
                    <a:pt x="104" y="282"/>
                  </a:lnTo>
                  <a:lnTo>
                    <a:pt x="102" y="284"/>
                  </a:lnTo>
                  <a:lnTo>
                    <a:pt x="102" y="286"/>
                  </a:lnTo>
                  <a:lnTo>
                    <a:pt x="102" y="286"/>
                  </a:lnTo>
                  <a:lnTo>
                    <a:pt x="104" y="284"/>
                  </a:lnTo>
                  <a:lnTo>
                    <a:pt x="106" y="282"/>
                  </a:lnTo>
                  <a:lnTo>
                    <a:pt x="106" y="282"/>
                  </a:lnTo>
                  <a:lnTo>
                    <a:pt x="108" y="282"/>
                  </a:lnTo>
                  <a:lnTo>
                    <a:pt x="108" y="282"/>
                  </a:lnTo>
                  <a:lnTo>
                    <a:pt x="106" y="286"/>
                  </a:lnTo>
                  <a:lnTo>
                    <a:pt x="106" y="286"/>
                  </a:lnTo>
                  <a:lnTo>
                    <a:pt x="106" y="284"/>
                  </a:lnTo>
                  <a:lnTo>
                    <a:pt x="106" y="284"/>
                  </a:lnTo>
                  <a:lnTo>
                    <a:pt x="106" y="286"/>
                  </a:lnTo>
                  <a:lnTo>
                    <a:pt x="106" y="288"/>
                  </a:lnTo>
                  <a:lnTo>
                    <a:pt x="104" y="288"/>
                  </a:lnTo>
                  <a:lnTo>
                    <a:pt x="104" y="290"/>
                  </a:lnTo>
                  <a:lnTo>
                    <a:pt x="104" y="290"/>
                  </a:lnTo>
                  <a:lnTo>
                    <a:pt x="110" y="290"/>
                  </a:lnTo>
                  <a:lnTo>
                    <a:pt x="110" y="290"/>
                  </a:lnTo>
                  <a:lnTo>
                    <a:pt x="112" y="290"/>
                  </a:lnTo>
                  <a:lnTo>
                    <a:pt x="112" y="290"/>
                  </a:lnTo>
                  <a:lnTo>
                    <a:pt x="112" y="290"/>
                  </a:lnTo>
                  <a:lnTo>
                    <a:pt x="112" y="290"/>
                  </a:lnTo>
                  <a:lnTo>
                    <a:pt x="114" y="288"/>
                  </a:lnTo>
                  <a:lnTo>
                    <a:pt x="116" y="286"/>
                  </a:lnTo>
                  <a:lnTo>
                    <a:pt x="116" y="286"/>
                  </a:lnTo>
                  <a:lnTo>
                    <a:pt x="122" y="288"/>
                  </a:lnTo>
                  <a:lnTo>
                    <a:pt x="122" y="288"/>
                  </a:lnTo>
                  <a:lnTo>
                    <a:pt x="126" y="286"/>
                  </a:lnTo>
                  <a:lnTo>
                    <a:pt x="126" y="286"/>
                  </a:lnTo>
                  <a:lnTo>
                    <a:pt x="130" y="286"/>
                  </a:lnTo>
                  <a:lnTo>
                    <a:pt x="130" y="286"/>
                  </a:lnTo>
                  <a:lnTo>
                    <a:pt x="130" y="286"/>
                  </a:lnTo>
                  <a:lnTo>
                    <a:pt x="130" y="286"/>
                  </a:lnTo>
                  <a:lnTo>
                    <a:pt x="130" y="284"/>
                  </a:lnTo>
                  <a:lnTo>
                    <a:pt x="128" y="284"/>
                  </a:lnTo>
                  <a:lnTo>
                    <a:pt x="128" y="282"/>
                  </a:lnTo>
                  <a:lnTo>
                    <a:pt x="128" y="282"/>
                  </a:lnTo>
                  <a:lnTo>
                    <a:pt x="126" y="284"/>
                  </a:lnTo>
                  <a:lnTo>
                    <a:pt x="126" y="284"/>
                  </a:lnTo>
                  <a:lnTo>
                    <a:pt x="122" y="284"/>
                  </a:lnTo>
                  <a:lnTo>
                    <a:pt x="120" y="282"/>
                  </a:lnTo>
                  <a:lnTo>
                    <a:pt x="120" y="282"/>
                  </a:lnTo>
                  <a:lnTo>
                    <a:pt x="128" y="280"/>
                  </a:lnTo>
                  <a:lnTo>
                    <a:pt x="132" y="276"/>
                  </a:lnTo>
                  <a:lnTo>
                    <a:pt x="132" y="276"/>
                  </a:lnTo>
                  <a:lnTo>
                    <a:pt x="130" y="276"/>
                  </a:lnTo>
                  <a:lnTo>
                    <a:pt x="130" y="276"/>
                  </a:lnTo>
                  <a:lnTo>
                    <a:pt x="128" y="278"/>
                  </a:lnTo>
                  <a:lnTo>
                    <a:pt x="128" y="278"/>
                  </a:lnTo>
                  <a:lnTo>
                    <a:pt x="126" y="278"/>
                  </a:lnTo>
                  <a:lnTo>
                    <a:pt x="124" y="276"/>
                  </a:lnTo>
                  <a:lnTo>
                    <a:pt x="124" y="276"/>
                  </a:lnTo>
                  <a:lnTo>
                    <a:pt x="128" y="276"/>
                  </a:lnTo>
                  <a:lnTo>
                    <a:pt x="128" y="276"/>
                  </a:lnTo>
                  <a:lnTo>
                    <a:pt x="126" y="274"/>
                  </a:lnTo>
                  <a:lnTo>
                    <a:pt x="126" y="274"/>
                  </a:lnTo>
                  <a:lnTo>
                    <a:pt x="126" y="274"/>
                  </a:lnTo>
                  <a:lnTo>
                    <a:pt x="126" y="274"/>
                  </a:lnTo>
                  <a:lnTo>
                    <a:pt x="130" y="274"/>
                  </a:lnTo>
                  <a:lnTo>
                    <a:pt x="130" y="274"/>
                  </a:lnTo>
                  <a:lnTo>
                    <a:pt x="130" y="272"/>
                  </a:lnTo>
                  <a:lnTo>
                    <a:pt x="130" y="270"/>
                  </a:lnTo>
                  <a:lnTo>
                    <a:pt x="130" y="270"/>
                  </a:lnTo>
                  <a:lnTo>
                    <a:pt x="130" y="270"/>
                  </a:lnTo>
                  <a:lnTo>
                    <a:pt x="130" y="270"/>
                  </a:lnTo>
                  <a:lnTo>
                    <a:pt x="128" y="270"/>
                  </a:lnTo>
                  <a:lnTo>
                    <a:pt x="124" y="268"/>
                  </a:lnTo>
                  <a:lnTo>
                    <a:pt x="124" y="268"/>
                  </a:lnTo>
                  <a:lnTo>
                    <a:pt x="126" y="268"/>
                  </a:lnTo>
                  <a:lnTo>
                    <a:pt x="126" y="268"/>
                  </a:lnTo>
                  <a:lnTo>
                    <a:pt x="128" y="266"/>
                  </a:lnTo>
                  <a:lnTo>
                    <a:pt x="130" y="266"/>
                  </a:lnTo>
                  <a:lnTo>
                    <a:pt x="130" y="266"/>
                  </a:lnTo>
                  <a:lnTo>
                    <a:pt x="132" y="266"/>
                  </a:lnTo>
                  <a:lnTo>
                    <a:pt x="132" y="266"/>
                  </a:lnTo>
                  <a:lnTo>
                    <a:pt x="132" y="262"/>
                  </a:lnTo>
                  <a:lnTo>
                    <a:pt x="132" y="262"/>
                  </a:lnTo>
                  <a:lnTo>
                    <a:pt x="134" y="260"/>
                  </a:lnTo>
                  <a:lnTo>
                    <a:pt x="134" y="260"/>
                  </a:lnTo>
                  <a:lnTo>
                    <a:pt x="134" y="260"/>
                  </a:lnTo>
                  <a:lnTo>
                    <a:pt x="134" y="260"/>
                  </a:lnTo>
                  <a:lnTo>
                    <a:pt x="130" y="260"/>
                  </a:lnTo>
                  <a:lnTo>
                    <a:pt x="130" y="260"/>
                  </a:lnTo>
                  <a:lnTo>
                    <a:pt x="130" y="260"/>
                  </a:lnTo>
                  <a:lnTo>
                    <a:pt x="134" y="258"/>
                  </a:lnTo>
                  <a:lnTo>
                    <a:pt x="136" y="256"/>
                  </a:lnTo>
                  <a:lnTo>
                    <a:pt x="136" y="256"/>
                  </a:lnTo>
                  <a:lnTo>
                    <a:pt x="134" y="254"/>
                  </a:lnTo>
                  <a:lnTo>
                    <a:pt x="132" y="252"/>
                  </a:lnTo>
                  <a:lnTo>
                    <a:pt x="132" y="252"/>
                  </a:lnTo>
                  <a:lnTo>
                    <a:pt x="128" y="250"/>
                  </a:lnTo>
                  <a:lnTo>
                    <a:pt x="124" y="248"/>
                  </a:lnTo>
                  <a:lnTo>
                    <a:pt x="124" y="248"/>
                  </a:lnTo>
                  <a:lnTo>
                    <a:pt x="128" y="248"/>
                  </a:lnTo>
                  <a:lnTo>
                    <a:pt x="132" y="250"/>
                  </a:lnTo>
                  <a:lnTo>
                    <a:pt x="132" y="250"/>
                  </a:lnTo>
                  <a:lnTo>
                    <a:pt x="132" y="250"/>
                  </a:lnTo>
                  <a:lnTo>
                    <a:pt x="132" y="250"/>
                  </a:lnTo>
                  <a:lnTo>
                    <a:pt x="132" y="248"/>
                  </a:lnTo>
                  <a:lnTo>
                    <a:pt x="132" y="248"/>
                  </a:lnTo>
                  <a:lnTo>
                    <a:pt x="128" y="248"/>
                  </a:lnTo>
                  <a:lnTo>
                    <a:pt x="128" y="248"/>
                  </a:lnTo>
                  <a:lnTo>
                    <a:pt x="126" y="244"/>
                  </a:lnTo>
                  <a:lnTo>
                    <a:pt x="126" y="244"/>
                  </a:lnTo>
                  <a:lnTo>
                    <a:pt x="130" y="242"/>
                  </a:lnTo>
                  <a:lnTo>
                    <a:pt x="130" y="242"/>
                  </a:lnTo>
                  <a:lnTo>
                    <a:pt x="134" y="240"/>
                  </a:lnTo>
                  <a:lnTo>
                    <a:pt x="134" y="240"/>
                  </a:lnTo>
                  <a:lnTo>
                    <a:pt x="134" y="240"/>
                  </a:lnTo>
                  <a:lnTo>
                    <a:pt x="134" y="240"/>
                  </a:lnTo>
                  <a:lnTo>
                    <a:pt x="134" y="238"/>
                  </a:lnTo>
                  <a:lnTo>
                    <a:pt x="134" y="238"/>
                  </a:lnTo>
                  <a:lnTo>
                    <a:pt x="132" y="238"/>
                  </a:lnTo>
                  <a:lnTo>
                    <a:pt x="132" y="236"/>
                  </a:lnTo>
                  <a:lnTo>
                    <a:pt x="132" y="236"/>
                  </a:lnTo>
                  <a:lnTo>
                    <a:pt x="132" y="236"/>
                  </a:lnTo>
                  <a:lnTo>
                    <a:pt x="132" y="236"/>
                  </a:lnTo>
                  <a:lnTo>
                    <a:pt x="138" y="236"/>
                  </a:lnTo>
                  <a:lnTo>
                    <a:pt x="138" y="236"/>
                  </a:lnTo>
                  <a:lnTo>
                    <a:pt x="138" y="236"/>
                  </a:lnTo>
                  <a:lnTo>
                    <a:pt x="138" y="236"/>
                  </a:lnTo>
                  <a:lnTo>
                    <a:pt x="138" y="236"/>
                  </a:lnTo>
                  <a:lnTo>
                    <a:pt x="138" y="236"/>
                  </a:lnTo>
                  <a:lnTo>
                    <a:pt x="136" y="234"/>
                  </a:lnTo>
                  <a:lnTo>
                    <a:pt x="134" y="234"/>
                  </a:lnTo>
                  <a:lnTo>
                    <a:pt x="134" y="234"/>
                  </a:lnTo>
                  <a:lnTo>
                    <a:pt x="134" y="234"/>
                  </a:lnTo>
                  <a:lnTo>
                    <a:pt x="134" y="234"/>
                  </a:lnTo>
                  <a:lnTo>
                    <a:pt x="138" y="234"/>
                  </a:lnTo>
                  <a:lnTo>
                    <a:pt x="138" y="234"/>
                  </a:lnTo>
                  <a:lnTo>
                    <a:pt x="138" y="232"/>
                  </a:lnTo>
                  <a:lnTo>
                    <a:pt x="138" y="232"/>
                  </a:lnTo>
                  <a:lnTo>
                    <a:pt x="136" y="232"/>
                  </a:lnTo>
                  <a:lnTo>
                    <a:pt x="136" y="232"/>
                  </a:lnTo>
                  <a:lnTo>
                    <a:pt x="136" y="230"/>
                  </a:lnTo>
                  <a:lnTo>
                    <a:pt x="136" y="230"/>
                  </a:lnTo>
                  <a:lnTo>
                    <a:pt x="140" y="230"/>
                  </a:lnTo>
                  <a:lnTo>
                    <a:pt x="140" y="230"/>
                  </a:lnTo>
                  <a:lnTo>
                    <a:pt x="140" y="228"/>
                  </a:lnTo>
                  <a:lnTo>
                    <a:pt x="140" y="228"/>
                  </a:lnTo>
                  <a:lnTo>
                    <a:pt x="144" y="228"/>
                  </a:lnTo>
                  <a:lnTo>
                    <a:pt x="144" y="228"/>
                  </a:lnTo>
                  <a:lnTo>
                    <a:pt x="144" y="226"/>
                  </a:lnTo>
                  <a:lnTo>
                    <a:pt x="144" y="226"/>
                  </a:lnTo>
                  <a:lnTo>
                    <a:pt x="140" y="226"/>
                  </a:lnTo>
                  <a:lnTo>
                    <a:pt x="138" y="226"/>
                  </a:lnTo>
                  <a:lnTo>
                    <a:pt x="138" y="226"/>
                  </a:lnTo>
                  <a:lnTo>
                    <a:pt x="136" y="226"/>
                  </a:lnTo>
                  <a:lnTo>
                    <a:pt x="136" y="226"/>
                  </a:lnTo>
                  <a:lnTo>
                    <a:pt x="134" y="224"/>
                  </a:lnTo>
                  <a:lnTo>
                    <a:pt x="134" y="224"/>
                  </a:lnTo>
                  <a:lnTo>
                    <a:pt x="134" y="224"/>
                  </a:lnTo>
                  <a:lnTo>
                    <a:pt x="134" y="224"/>
                  </a:lnTo>
                  <a:lnTo>
                    <a:pt x="138" y="226"/>
                  </a:lnTo>
                  <a:lnTo>
                    <a:pt x="138" y="226"/>
                  </a:lnTo>
                  <a:lnTo>
                    <a:pt x="142" y="226"/>
                  </a:lnTo>
                  <a:lnTo>
                    <a:pt x="142" y="226"/>
                  </a:lnTo>
                  <a:lnTo>
                    <a:pt x="144" y="224"/>
                  </a:lnTo>
                  <a:lnTo>
                    <a:pt x="144" y="224"/>
                  </a:lnTo>
                  <a:lnTo>
                    <a:pt x="144" y="224"/>
                  </a:lnTo>
                  <a:lnTo>
                    <a:pt x="142" y="222"/>
                  </a:lnTo>
                  <a:lnTo>
                    <a:pt x="142" y="222"/>
                  </a:lnTo>
                  <a:lnTo>
                    <a:pt x="140" y="220"/>
                  </a:lnTo>
                  <a:lnTo>
                    <a:pt x="140" y="220"/>
                  </a:lnTo>
                  <a:lnTo>
                    <a:pt x="140" y="220"/>
                  </a:lnTo>
                  <a:lnTo>
                    <a:pt x="140" y="220"/>
                  </a:lnTo>
                  <a:lnTo>
                    <a:pt x="138" y="220"/>
                  </a:lnTo>
                  <a:lnTo>
                    <a:pt x="138" y="220"/>
                  </a:lnTo>
                  <a:lnTo>
                    <a:pt x="132" y="218"/>
                  </a:lnTo>
                  <a:lnTo>
                    <a:pt x="132" y="218"/>
                  </a:lnTo>
                  <a:lnTo>
                    <a:pt x="136" y="216"/>
                  </a:lnTo>
                  <a:lnTo>
                    <a:pt x="136" y="216"/>
                  </a:lnTo>
                  <a:lnTo>
                    <a:pt x="140" y="214"/>
                  </a:lnTo>
                  <a:lnTo>
                    <a:pt x="140" y="214"/>
                  </a:lnTo>
                  <a:lnTo>
                    <a:pt x="144" y="214"/>
                  </a:lnTo>
                  <a:lnTo>
                    <a:pt x="144" y="214"/>
                  </a:lnTo>
                  <a:lnTo>
                    <a:pt x="142" y="212"/>
                  </a:lnTo>
                  <a:lnTo>
                    <a:pt x="142" y="212"/>
                  </a:lnTo>
                  <a:lnTo>
                    <a:pt x="144" y="212"/>
                  </a:lnTo>
                  <a:lnTo>
                    <a:pt x="144" y="210"/>
                  </a:lnTo>
                  <a:lnTo>
                    <a:pt x="144" y="210"/>
                  </a:lnTo>
                  <a:lnTo>
                    <a:pt x="142" y="210"/>
                  </a:lnTo>
                  <a:lnTo>
                    <a:pt x="142" y="210"/>
                  </a:lnTo>
                  <a:lnTo>
                    <a:pt x="142" y="208"/>
                  </a:lnTo>
                  <a:lnTo>
                    <a:pt x="142" y="208"/>
                  </a:lnTo>
                  <a:lnTo>
                    <a:pt x="140" y="208"/>
                  </a:lnTo>
                  <a:lnTo>
                    <a:pt x="140" y="208"/>
                  </a:lnTo>
                  <a:lnTo>
                    <a:pt x="136" y="206"/>
                  </a:lnTo>
                  <a:lnTo>
                    <a:pt x="134" y="206"/>
                  </a:lnTo>
                  <a:lnTo>
                    <a:pt x="134" y="204"/>
                  </a:lnTo>
                  <a:lnTo>
                    <a:pt x="134" y="204"/>
                  </a:lnTo>
                  <a:lnTo>
                    <a:pt x="132" y="204"/>
                  </a:lnTo>
                  <a:lnTo>
                    <a:pt x="132" y="204"/>
                  </a:lnTo>
                  <a:lnTo>
                    <a:pt x="138" y="202"/>
                  </a:lnTo>
                  <a:lnTo>
                    <a:pt x="142" y="204"/>
                  </a:lnTo>
                  <a:lnTo>
                    <a:pt x="142" y="204"/>
                  </a:lnTo>
                  <a:lnTo>
                    <a:pt x="144" y="202"/>
                  </a:lnTo>
                  <a:lnTo>
                    <a:pt x="144" y="202"/>
                  </a:lnTo>
                  <a:lnTo>
                    <a:pt x="146" y="200"/>
                  </a:lnTo>
                  <a:lnTo>
                    <a:pt x="146" y="198"/>
                  </a:lnTo>
                  <a:lnTo>
                    <a:pt x="146" y="198"/>
                  </a:lnTo>
                  <a:lnTo>
                    <a:pt x="146" y="198"/>
                  </a:lnTo>
                  <a:lnTo>
                    <a:pt x="140" y="196"/>
                  </a:lnTo>
                  <a:lnTo>
                    <a:pt x="140" y="196"/>
                  </a:lnTo>
                  <a:lnTo>
                    <a:pt x="140" y="196"/>
                  </a:lnTo>
                  <a:lnTo>
                    <a:pt x="140" y="196"/>
                  </a:lnTo>
                  <a:lnTo>
                    <a:pt x="140" y="196"/>
                  </a:lnTo>
                  <a:lnTo>
                    <a:pt x="144" y="196"/>
                  </a:lnTo>
                  <a:lnTo>
                    <a:pt x="144" y="192"/>
                  </a:lnTo>
                  <a:lnTo>
                    <a:pt x="144" y="192"/>
                  </a:lnTo>
                  <a:lnTo>
                    <a:pt x="146" y="192"/>
                  </a:lnTo>
                  <a:lnTo>
                    <a:pt x="146" y="192"/>
                  </a:lnTo>
                  <a:lnTo>
                    <a:pt x="146" y="192"/>
                  </a:lnTo>
                  <a:lnTo>
                    <a:pt x="146" y="192"/>
                  </a:lnTo>
                  <a:lnTo>
                    <a:pt x="148" y="194"/>
                  </a:lnTo>
                  <a:lnTo>
                    <a:pt x="148" y="194"/>
                  </a:lnTo>
                  <a:lnTo>
                    <a:pt x="148" y="194"/>
                  </a:lnTo>
                  <a:lnTo>
                    <a:pt x="148" y="194"/>
                  </a:lnTo>
                  <a:lnTo>
                    <a:pt x="148" y="194"/>
                  </a:lnTo>
                  <a:lnTo>
                    <a:pt x="148" y="194"/>
                  </a:lnTo>
                  <a:lnTo>
                    <a:pt x="148" y="190"/>
                  </a:lnTo>
                  <a:lnTo>
                    <a:pt x="148" y="190"/>
                  </a:lnTo>
                  <a:lnTo>
                    <a:pt x="148" y="190"/>
                  </a:lnTo>
                  <a:lnTo>
                    <a:pt x="148" y="190"/>
                  </a:lnTo>
                  <a:lnTo>
                    <a:pt x="150" y="192"/>
                  </a:lnTo>
                  <a:lnTo>
                    <a:pt x="150" y="192"/>
                  </a:lnTo>
                  <a:lnTo>
                    <a:pt x="150" y="192"/>
                  </a:lnTo>
                  <a:lnTo>
                    <a:pt x="150" y="192"/>
                  </a:lnTo>
                  <a:lnTo>
                    <a:pt x="152" y="192"/>
                  </a:lnTo>
                  <a:lnTo>
                    <a:pt x="152" y="192"/>
                  </a:lnTo>
                  <a:lnTo>
                    <a:pt x="156" y="192"/>
                  </a:lnTo>
                  <a:lnTo>
                    <a:pt x="156" y="192"/>
                  </a:lnTo>
                  <a:lnTo>
                    <a:pt x="158" y="190"/>
                  </a:lnTo>
                  <a:lnTo>
                    <a:pt x="158" y="190"/>
                  </a:lnTo>
                  <a:lnTo>
                    <a:pt x="158" y="190"/>
                  </a:lnTo>
                  <a:lnTo>
                    <a:pt x="158" y="190"/>
                  </a:lnTo>
                  <a:lnTo>
                    <a:pt x="160" y="188"/>
                  </a:lnTo>
                  <a:lnTo>
                    <a:pt x="158" y="186"/>
                  </a:lnTo>
                  <a:lnTo>
                    <a:pt x="156" y="184"/>
                  </a:lnTo>
                  <a:lnTo>
                    <a:pt x="156" y="184"/>
                  </a:lnTo>
                  <a:lnTo>
                    <a:pt x="158" y="184"/>
                  </a:lnTo>
                  <a:lnTo>
                    <a:pt x="158" y="184"/>
                  </a:lnTo>
                  <a:lnTo>
                    <a:pt x="160" y="180"/>
                  </a:lnTo>
                  <a:lnTo>
                    <a:pt x="160" y="180"/>
                  </a:lnTo>
                  <a:lnTo>
                    <a:pt x="160" y="180"/>
                  </a:lnTo>
                  <a:lnTo>
                    <a:pt x="160" y="180"/>
                  </a:lnTo>
                  <a:lnTo>
                    <a:pt x="160" y="180"/>
                  </a:lnTo>
                  <a:lnTo>
                    <a:pt x="160" y="180"/>
                  </a:lnTo>
                  <a:lnTo>
                    <a:pt x="160" y="178"/>
                  </a:lnTo>
                  <a:lnTo>
                    <a:pt x="160" y="178"/>
                  </a:lnTo>
                  <a:lnTo>
                    <a:pt x="160" y="178"/>
                  </a:lnTo>
                  <a:lnTo>
                    <a:pt x="162" y="178"/>
                  </a:lnTo>
                  <a:lnTo>
                    <a:pt x="166" y="176"/>
                  </a:lnTo>
                  <a:lnTo>
                    <a:pt x="166" y="176"/>
                  </a:lnTo>
                  <a:lnTo>
                    <a:pt x="164" y="182"/>
                  </a:lnTo>
                  <a:lnTo>
                    <a:pt x="164" y="182"/>
                  </a:lnTo>
                  <a:lnTo>
                    <a:pt x="162" y="184"/>
                  </a:lnTo>
                  <a:lnTo>
                    <a:pt x="162" y="184"/>
                  </a:lnTo>
                  <a:lnTo>
                    <a:pt x="162" y="186"/>
                  </a:lnTo>
                  <a:lnTo>
                    <a:pt x="162" y="186"/>
                  </a:lnTo>
                  <a:lnTo>
                    <a:pt x="162" y="186"/>
                  </a:lnTo>
                  <a:lnTo>
                    <a:pt x="162" y="188"/>
                  </a:lnTo>
                  <a:lnTo>
                    <a:pt x="162" y="188"/>
                  </a:lnTo>
                  <a:lnTo>
                    <a:pt x="166" y="188"/>
                  </a:lnTo>
                  <a:lnTo>
                    <a:pt x="166" y="188"/>
                  </a:lnTo>
                  <a:lnTo>
                    <a:pt x="166" y="188"/>
                  </a:lnTo>
                  <a:lnTo>
                    <a:pt x="166" y="188"/>
                  </a:lnTo>
                  <a:lnTo>
                    <a:pt x="166" y="186"/>
                  </a:lnTo>
                  <a:lnTo>
                    <a:pt x="166" y="186"/>
                  </a:lnTo>
                  <a:lnTo>
                    <a:pt x="168" y="184"/>
                  </a:lnTo>
                  <a:lnTo>
                    <a:pt x="170" y="182"/>
                  </a:lnTo>
                  <a:lnTo>
                    <a:pt x="170" y="182"/>
                  </a:lnTo>
                  <a:lnTo>
                    <a:pt x="170" y="182"/>
                  </a:lnTo>
                  <a:lnTo>
                    <a:pt x="170" y="182"/>
                  </a:lnTo>
                  <a:lnTo>
                    <a:pt x="172" y="184"/>
                  </a:lnTo>
                  <a:lnTo>
                    <a:pt x="172" y="184"/>
                  </a:lnTo>
                  <a:lnTo>
                    <a:pt x="172" y="184"/>
                  </a:lnTo>
                  <a:lnTo>
                    <a:pt x="172" y="184"/>
                  </a:lnTo>
                  <a:lnTo>
                    <a:pt x="174" y="180"/>
                  </a:lnTo>
                  <a:lnTo>
                    <a:pt x="174" y="180"/>
                  </a:lnTo>
                  <a:lnTo>
                    <a:pt x="174" y="180"/>
                  </a:lnTo>
                  <a:lnTo>
                    <a:pt x="174" y="180"/>
                  </a:lnTo>
                  <a:lnTo>
                    <a:pt x="174" y="180"/>
                  </a:lnTo>
                  <a:lnTo>
                    <a:pt x="174" y="180"/>
                  </a:lnTo>
                  <a:lnTo>
                    <a:pt x="178" y="180"/>
                  </a:lnTo>
                  <a:lnTo>
                    <a:pt x="180" y="180"/>
                  </a:lnTo>
                  <a:lnTo>
                    <a:pt x="180" y="180"/>
                  </a:lnTo>
                  <a:lnTo>
                    <a:pt x="180" y="176"/>
                  </a:lnTo>
                  <a:lnTo>
                    <a:pt x="180" y="176"/>
                  </a:lnTo>
                  <a:lnTo>
                    <a:pt x="182" y="174"/>
                  </a:lnTo>
                  <a:lnTo>
                    <a:pt x="182" y="174"/>
                  </a:lnTo>
                  <a:lnTo>
                    <a:pt x="180" y="174"/>
                  </a:lnTo>
                  <a:lnTo>
                    <a:pt x="178" y="172"/>
                  </a:lnTo>
                  <a:lnTo>
                    <a:pt x="178" y="172"/>
                  </a:lnTo>
                  <a:lnTo>
                    <a:pt x="182" y="172"/>
                  </a:lnTo>
                  <a:lnTo>
                    <a:pt x="186" y="172"/>
                  </a:lnTo>
                  <a:lnTo>
                    <a:pt x="186" y="172"/>
                  </a:lnTo>
                  <a:lnTo>
                    <a:pt x="188" y="172"/>
                  </a:lnTo>
                  <a:lnTo>
                    <a:pt x="188" y="172"/>
                  </a:lnTo>
                  <a:lnTo>
                    <a:pt x="190" y="172"/>
                  </a:lnTo>
                  <a:lnTo>
                    <a:pt x="190" y="170"/>
                  </a:lnTo>
                  <a:lnTo>
                    <a:pt x="190" y="170"/>
                  </a:lnTo>
                  <a:lnTo>
                    <a:pt x="194" y="166"/>
                  </a:lnTo>
                  <a:lnTo>
                    <a:pt x="194" y="166"/>
                  </a:lnTo>
                  <a:lnTo>
                    <a:pt x="194" y="162"/>
                  </a:lnTo>
                  <a:lnTo>
                    <a:pt x="194" y="162"/>
                  </a:lnTo>
                  <a:lnTo>
                    <a:pt x="194" y="160"/>
                  </a:lnTo>
                  <a:lnTo>
                    <a:pt x="194" y="160"/>
                  </a:lnTo>
                  <a:lnTo>
                    <a:pt x="194" y="160"/>
                  </a:lnTo>
                  <a:lnTo>
                    <a:pt x="194" y="160"/>
                  </a:lnTo>
                  <a:lnTo>
                    <a:pt x="196" y="156"/>
                  </a:lnTo>
                  <a:lnTo>
                    <a:pt x="196" y="156"/>
                  </a:lnTo>
                  <a:lnTo>
                    <a:pt x="194" y="156"/>
                  </a:lnTo>
                  <a:lnTo>
                    <a:pt x="194" y="156"/>
                  </a:lnTo>
                  <a:lnTo>
                    <a:pt x="194" y="152"/>
                  </a:lnTo>
                  <a:lnTo>
                    <a:pt x="194" y="152"/>
                  </a:lnTo>
                  <a:lnTo>
                    <a:pt x="196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196" y="146"/>
                  </a:lnTo>
                  <a:lnTo>
                    <a:pt x="196" y="146"/>
                  </a:lnTo>
                  <a:lnTo>
                    <a:pt x="200" y="144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2" y="140"/>
                  </a:lnTo>
                  <a:lnTo>
                    <a:pt x="202" y="140"/>
                  </a:lnTo>
                  <a:lnTo>
                    <a:pt x="202" y="138"/>
                  </a:lnTo>
                  <a:lnTo>
                    <a:pt x="202" y="138"/>
                  </a:lnTo>
                  <a:lnTo>
                    <a:pt x="198" y="138"/>
                  </a:lnTo>
                  <a:lnTo>
                    <a:pt x="198" y="138"/>
                  </a:lnTo>
                  <a:lnTo>
                    <a:pt x="198" y="138"/>
                  </a:lnTo>
                  <a:lnTo>
                    <a:pt x="198" y="138"/>
                  </a:lnTo>
                  <a:lnTo>
                    <a:pt x="200" y="138"/>
                  </a:lnTo>
                  <a:lnTo>
                    <a:pt x="200" y="138"/>
                  </a:lnTo>
                  <a:lnTo>
                    <a:pt x="200" y="136"/>
                  </a:lnTo>
                  <a:lnTo>
                    <a:pt x="198" y="136"/>
                  </a:lnTo>
                  <a:lnTo>
                    <a:pt x="194" y="134"/>
                  </a:lnTo>
                  <a:lnTo>
                    <a:pt x="194" y="134"/>
                  </a:lnTo>
                  <a:lnTo>
                    <a:pt x="196" y="132"/>
                  </a:lnTo>
                  <a:lnTo>
                    <a:pt x="196" y="132"/>
                  </a:lnTo>
                  <a:lnTo>
                    <a:pt x="196" y="132"/>
                  </a:lnTo>
                  <a:lnTo>
                    <a:pt x="196" y="132"/>
                  </a:lnTo>
                  <a:lnTo>
                    <a:pt x="198" y="134"/>
                  </a:lnTo>
                  <a:lnTo>
                    <a:pt x="202" y="136"/>
                  </a:lnTo>
                  <a:lnTo>
                    <a:pt x="202" y="136"/>
                  </a:lnTo>
                  <a:lnTo>
                    <a:pt x="206" y="136"/>
                  </a:lnTo>
                  <a:lnTo>
                    <a:pt x="206" y="136"/>
                  </a:lnTo>
                  <a:lnTo>
                    <a:pt x="210" y="136"/>
                  </a:lnTo>
                  <a:lnTo>
                    <a:pt x="210" y="136"/>
                  </a:lnTo>
                  <a:lnTo>
                    <a:pt x="216" y="136"/>
                  </a:lnTo>
                  <a:lnTo>
                    <a:pt x="216" y="136"/>
                  </a:lnTo>
                  <a:lnTo>
                    <a:pt x="214" y="134"/>
                  </a:lnTo>
                  <a:lnTo>
                    <a:pt x="212" y="132"/>
                  </a:lnTo>
                  <a:lnTo>
                    <a:pt x="212" y="132"/>
                  </a:lnTo>
                  <a:lnTo>
                    <a:pt x="214" y="132"/>
                  </a:lnTo>
                  <a:lnTo>
                    <a:pt x="216" y="134"/>
                  </a:lnTo>
                  <a:lnTo>
                    <a:pt x="216" y="134"/>
                  </a:lnTo>
                  <a:lnTo>
                    <a:pt x="220" y="132"/>
                  </a:lnTo>
                  <a:lnTo>
                    <a:pt x="220" y="132"/>
                  </a:lnTo>
                  <a:lnTo>
                    <a:pt x="218" y="130"/>
                  </a:lnTo>
                  <a:lnTo>
                    <a:pt x="218" y="128"/>
                  </a:lnTo>
                  <a:lnTo>
                    <a:pt x="218" y="128"/>
                  </a:lnTo>
                  <a:lnTo>
                    <a:pt x="218" y="128"/>
                  </a:lnTo>
                  <a:lnTo>
                    <a:pt x="218" y="128"/>
                  </a:lnTo>
                  <a:lnTo>
                    <a:pt x="220" y="130"/>
                  </a:lnTo>
                  <a:lnTo>
                    <a:pt x="222" y="130"/>
                  </a:lnTo>
                  <a:lnTo>
                    <a:pt x="222" y="130"/>
                  </a:lnTo>
                  <a:lnTo>
                    <a:pt x="224" y="128"/>
                  </a:lnTo>
                  <a:lnTo>
                    <a:pt x="224" y="126"/>
                  </a:lnTo>
                  <a:lnTo>
                    <a:pt x="224" y="126"/>
                  </a:lnTo>
                  <a:lnTo>
                    <a:pt x="230" y="126"/>
                  </a:lnTo>
                  <a:lnTo>
                    <a:pt x="230" y="126"/>
                  </a:lnTo>
                  <a:lnTo>
                    <a:pt x="232" y="122"/>
                  </a:lnTo>
                  <a:lnTo>
                    <a:pt x="232" y="122"/>
                  </a:lnTo>
                  <a:lnTo>
                    <a:pt x="236" y="122"/>
                  </a:lnTo>
                  <a:lnTo>
                    <a:pt x="236" y="122"/>
                  </a:lnTo>
                  <a:lnTo>
                    <a:pt x="238" y="120"/>
                  </a:lnTo>
                  <a:lnTo>
                    <a:pt x="238" y="120"/>
                  </a:lnTo>
                  <a:lnTo>
                    <a:pt x="240" y="118"/>
                  </a:lnTo>
                  <a:lnTo>
                    <a:pt x="242" y="116"/>
                  </a:lnTo>
                  <a:lnTo>
                    <a:pt x="242" y="116"/>
                  </a:lnTo>
                  <a:lnTo>
                    <a:pt x="244" y="116"/>
                  </a:lnTo>
                  <a:lnTo>
                    <a:pt x="244" y="116"/>
                  </a:lnTo>
                  <a:lnTo>
                    <a:pt x="244" y="114"/>
                  </a:lnTo>
                  <a:lnTo>
                    <a:pt x="244" y="114"/>
                  </a:lnTo>
                  <a:lnTo>
                    <a:pt x="246" y="114"/>
                  </a:lnTo>
                  <a:lnTo>
                    <a:pt x="246" y="114"/>
                  </a:lnTo>
                  <a:lnTo>
                    <a:pt x="246" y="114"/>
                  </a:lnTo>
                  <a:lnTo>
                    <a:pt x="246" y="112"/>
                  </a:lnTo>
                  <a:lnTo>
                    <a:pt x="246" y="112"/>
                  </a:lnTo>
                  <a:lnTo>
                    <a:pt x="248" y="112"/>
                  </a:lnTo>
                  <a:lnTo>
                    <a:pt x="248" y="112"/>
                  </a:lnTo>
                  <a:lnTo>
                    <a:pt x="248" y="110"/>
                  </a:lnTo>
                  <a:lnTo>
                    <a:pt x="248" y="110"/>
                  </a:lnTo>
                  <a:lnTo>
                    <a:pt x="248" y="110"/>
                  </a:lnTo>
                  <a:lnTo>
                    <a:pt x="248" y="110"/>
                  </a:lnTo>
                  <a:lnTo>
                    <a:pt x="248" y="106"/>
                  </a:lnTo>
                  <a:lnTo>
                    <a:pt x="248" y="106"/>
                  </a:lnTo>
                  <a:lnTo>
                    <a:pt x="250" y="104"/>
                  </a:lnTo>
                  <a:lnTo>
                    <a:pt x="250" y="104"/>
                  </a:lnTo>
                  <a:lnTo>
                    <a:pt x="248" y="102"/>
                  </a:lnTo>
                  <a:lnTo>
                    <a:pt x="248" y="102"/>
                  </a:lnTo>
                  <a:lnTo>
                    <a:pt x="252" y="102"/>
                  </a:lnTo>
                  <a:lnTo>
                    <a:pt x="254" y="100"/>
                  </a:lnTo>
                  <a:lnTo>
                    <a:pt x="254" y="100"/>
                  </a:lnTo>
                  <a:lnTo>
                    <a:pt x="252" y="98"/>
                  </a:lnTo>
                  <a:lnTo>
                    <a:pt x="252" y="98"/>
                  </a:lnTo>
                  <a:lnTo>
                    <a:pt x="252" y="98"/>
                  </a:lnTo>
                  <a:lnTo>
                    <a:pt x="256" y="98"/>
                  </a:lnTo>
                  <a:lnTo>
                    <a:pt x="256" y="98"/>
                  </a:lnTo>
                  <a:lnTo>
                    <a:pt x="256" y="98"/>
                  </a:lnTo>
                  <a:lnTo>
                    <a:pt x="256" y="98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52" y="94"/>
                  </a:lnTo>
                  <a:lnTo>
                    <a:pt x="254" y="92"/>
                  </a:lnTo>
                  <a:lnTo>
                    <a:pt x="258" y="90"/>
                  </a:lnTo>
                  <a:lnTo>
                    <a:pt x="258" y="90"/>
                  </a:lnTo>
                  <a:lnTo>
                    <a:pt x="258" y="90"/>
                  </a:lnTo>
                  <a:lnTo>
                    <a:pt x="258" y="90"/>
                  </a:lnTo>
                  <a:lnTo>
                    <a:pt x="256" y="90"/>
                  </a:lnTo>
                  <a:lnTo>
                    <a:pt x="256" y="90"/>
                  </a:lnTo>
                  <a:lnTo>
                    <a:pt x="256" y="90"/>
                  </a:lnTo>
                  <a:lnTo>
                    <a:pt x="256" y="90"/>
                  </a:lnTo>
                  <a:lnTo>
                    <a:pt x="260" y="90"/>
                  </a:lnTo>
                  <a:lnTo>
                    <a:pt x="260" y="90"/>
                  </a:lnTo>
                  <a:lnTo>
                    <a:pt x="260" y="88"/>
                  </a:lnTo>
                  <a:lnTo>
                    <a:pt x="260" y="88"/>
                  </a:lnTo>
                  <a:lnTo>
                    <a:pt x="258" y="88"/>
                  </a:lnTo>
                  <a:lnTo>
                    <a:pt x="258" y="88"/>
                  </a:lnTo>
                  <a:lnTo>
                    <a:pt x="260" y="86"/>
                  </a:lnTo>
                  <a:lnTo>
                    <a:pt x="262" y="84"/>
                  </a:lnTo>
                  <a:lnTo>
                    <a:pt x="262" y="84"/>
                  </a:lnTo>
                  <a:lnTo>
                    <a:pt x="264" y="84"/>
                  </a:lnTo>
                  <a:lnTo>
                    <a:pt x="264" y="84"/>
                  </a:lnTo>
                  <a:lnTo>
                    <a:pt x="262" y="80"/>
                  </a:lnTo>
                  <a:lnTo>
                    <a:pt x="262" y="80"/>
                  </a:lnTo>
                  <a:lnTo>
                    <a:pt x="260" y="82"/>
                  </a:lnTo>
                  <a:lnTo>
                    <a:pt x="260" y="82"/>
                  </a:lnTo>
                  <a:lnTo>
                    <a:pt x="256" y="86"/>
                  </a:lnTo>
                  <a:lnTo>
                    <a:pt x="256" y="86"/>
                  </a:lnTo>
                  <a:lnTo>
                    <a:pt x="250" y="86"/>
                  </a:lnTo>
                  <a:lnTo>
                    <a:pt x="250" y="86"/>
                  </a:lnTo>
                  <a:lnTo>
                    <a:pt x="244" y="86"/>
                  </a:lnTo>
                  <a:lnTo>
                    <a:pt x="244" y="86"/>
                  </a:lnTo>
                  <a:lnTo>
                    <a:pt x="240" y="88"/>
                  </a:lnTo>
                  <a:lnTo>
                    <a:pt x="236" y="88"/>
                  </a:lnTo>
                  <a:lnTo>
                    <a:pt x="236" y="88"/>
                  </a:lnTo>
                  <a:lnTo>
                    <a:pt x="236" y="86"/>
                  </a:lnTo>
                  <a:lnTo>
                    <a:pt x="236" y="86"/>
                  </a:lnTo>
                  <a:lnTo>
                    <a:pt x="236" y="88"/>
                  </a:lnTo>
                  <a:lnTo>
                    <a:pt x="236" y="88"/>
                  </a:lnTo>
                  <a:lnTo>
                    <a:pt x="230" y="92"/>
                  </a:lnTo>
                  <a:lnTo>
                    <a:pt x="230" y="92"/>
                  </a:lnTo>
                  <a:lnTo>
                    <a:pt x="226" y="96"/>
                  </a:lnTo>
                  <a:lnTo>
                    <a:pt x="226" y="96"/>
                  </a:lnTo>
                  <a:lnTo>
                    <a:pt x="224" y="100"/>
                  </a:lnTo>
                  <a:lnTo>
                    <a:pt x="224" y="100"/>
                  </a:lnTo>
                  <a:lnTo>
                    <a:pt x="218" y="100"/>
                  </a:lnTo>
                  <a:lnTo>
                    <a:pt x="218" y="100"/>
                  </a:lnTo>
                  <a:lnTo>
                    <a:pt x="218" y="100"/>
                  </a:lnTo>
                  <a:lnTo>
                    <a:pt x="218" y="100"/>
                  </a:lnTo>
                  <a:lnTo>
                    <a:pt x="216" y="100"/>
                  </a:lnTo>
                  <a:lnTo>
                    <a:pt x="214" y="100"/>
                  </a:lnTo>
                  <a:lnTo>
                    <a:pt x="214" y="100"/>
                  </a:lnTo>
                  <a:lnTo>
                    <a:pt x="214" y="100"/>
                  </a:lnTo>
                  <a:lnTo>
                    <a:pt x="214" y="100"/>
                  </a:lnTo>
                  <a:lnTo>
                    <a:pt x="218" y="98"/>
                  </a:lnTo>
                  <a:lnTo>
                    <a:pt x="218" y="98"/>
                  </a:lnTo>
                  <a:lnTo>
                    <a:pt x="220" y="98"/>
                  </a:lnTo>
                  <a:lnTo>
                    <a:pt x="220" y="98"/>
                  </a:lnTo>
                  <a:lnTo>
                    <a:pt x="222" y="96"/>
                  </a:lnTo>
                  <a:lnTo>
                    <a:pt x="222" y="94"/>
                  </a:lnTo>
                  <a:lnTo>
                    <a:pt x="222" y="94"/>
                  </a:lnTo>
                  <a:lnTo>
                    <a:pt x="228" y="92"/>
                  </a:lnTo>
                  <a:lnTo>
                    <a:pt x="228" y="92"/>
                  </a:lnTo>
                  <a:lnTo>
                    <a:pt x="226" y="90"/>
                  </a:lnTo>
                  <a:lnTo>
                    <a:pt x="226" y="90"/>
                  </a:lnTo>
                  <a:lnTo>
                    <a:pt x="224" y="90"/>
                  </a:lnTo>
                  <a:lnTo>
                    <a:pt x="220" y="92"/>
                  </a:lnTo>
                  <a:lnTo>
                    <a:pt x="220" y="92"/>
                  </a:lnTo>
                  <a:lnTo>
                    <a:pt x="216" y="94"/>
                  </a:lnTo>
                  <a:lnTo>
                    <a:pt x="212" y="96"/>
                  </a:lnTo>
                  <a:lnTo>
                    <a:pt x="212" y="96"/>
                  </a:lnTo>
                  <a:lnTo>
                    <a:pt x="210" y="94"/>
                  </a:lnTo>
                  <a:lnTo>
                    <a:pt x="210" y="94"/>
                  </a:lnTo>
                  <a:lnTo>
                    <a:pt x="206" y="98"/>
                  </a:lnTo>
                  <a:lnTo>
                    <a:pt x="206" y="98"/>
                  </a:lnTo>
                  <a:lnTo>
                    <a:pt x="206" y="98"/>
                  </a:lnTo>
                  <a:lnTo>
                    <a:pt x="206" y="98"/>
                  </a:lnTo>
                  <a:lnTo>
                    <a:pt x="206" y="98"/>
                  </a:lnTo>
                  <a:lnTo>
                    <a:pt x="206" y="98"/>
                  </a:lnTo>
                  <a:lnTo>
                    <a:pt x="206" y="96"/>
                  </a:lnTo>
                  <a:lnTo>
                    <a:pt x="208" y="94"/>
                  </a:lnTo>
                  <a:lnTo>
                    <a:pt x="210" y="90"/>
                  </a:lnTo>
                  <a:lnTo>
                    <a:pt x="210" y="88"/>
                  </a:lnTo>
                  <a:lnTo>
                    <a:pt x="210" y="88"/>
                  </a:lnTo>
                  <a:lnTo>
                    <a:pt x="206" y="86"/>
                  </a:lnTo>
                  <a:lnTo>
                    <a:pt x="206" y="86"/>
                  </a:lnTo>
                  <a:lnTo>
                    <a:pt x="216" y="84"/>
                  </a:lnTo>
                  <a:lnTo>
                    <a:pt x="216" y="84"/>
                  </a:lnTo>
                  <a:lnTo>
                    <a:pt x="216" y="84"/>
                  </a:lnTo>
                  <a:lnTo>
                    <a:pt x="216" y="84"/>
                  </a:lnTo>
                  <a:lnTo>
                    <a:pt x="220" y="82"/>
                  </a:lnTo>
                  <a:lnTo>
                    <a:pt x="220" y="82"/>
                  </a:lnTo>
                  <a:lnTo>
                    <a:pt x="224" y="76"/>
                  </a:lnTo>
                  <a:lnTo>
                    <a:pt x="224" y="76"/>
                  </a:lnTo>
                  <a:lnTo>
                    <a:pt x="224" y="74"/>
                  </a:lnTo>
                  <a:lnTo>
                    <a:pt x="224" y="74"/>
                  </a:lnTo>
                  <a:lnTo>
                    <a:pt x="222" y="74"/>
                  </a:lnTo>
                  <a:lnTo>
                    <a:pt x="222" y="74"/>
                  </a:lnTo>
                  <a:lnTo>
                    <a:pt x="218" y="74"/>
                  </a:lnTo>
                  <a:lnTo>
                    <a:pt x="216" y="74"/>
                  </a:lnTo>
                  <a:lnTo>
                    <a:pt x="216" y="74"/>
                  </a:lnTo>
                  <a:lnTo>
                    <a:pt x="212" y="76"/>
                  </a:lnTo>
                  <a:lnTo>
                    <a:pt x="210" y="78"/>
                  </a:lnTo>
                  <a:lnTo>
                    <a:pt x="210" y="78"/>
                  </a:lnTo>
                  <a:lnTo>
                    <a:pt x="206" y="76"/>
                  </a:lnTo>
                  <a:lnTo>
                    <a:pt x="206" y="76"/>
                  </a:lnTo>
                  <a:lnTo>
                    <a:pt x="202" y="78"/>
                  </a:lnTo>
                  <a:lnTo>
                    <a:pt x="202" y="78"/>
                  </a:lnTo>
                  <a:lnTo>
                    <a:pt x="202" y="78"/>
                  </a:lnTo>
                  <a:lnTo>
                    <a:pt x="202" y="78"/>
                  </a:lnTo>
                  <a:lnTo>
                    <a:pt x="202" y="78"/>
                  </a:lnTo>
                  <a:lnTo>
                    <a:pt x="202" y="78"/>
                  </a:lnTo>
                  <a:lnTo>
                    <a:pt x="206" y="74"/>
                  </a:lnTo>
                  <a:lnTo>
                    <a:pt x="206" y="74"/>
                  </a:lnTo>
                  <a:lnTo>
                    <a:pt x="204" y="74"/>
                  </a:lnTo>
                  <a:lnTo>
                    <a:pt x="200" y="72"/>
                  </a:lnTo>
                  <a:lnTo>
                    <a:pt x="200" y="72"/>
                  </a:lnTo>
                  <a:lnTo>
                    <a:pt x="198" y="74"/>
                  </a:lnTo>
                  <a:lnTo>
                    <a:pt x="198" y="74"/>
                  </a:lnTo>
                  <a:lnTo>
                    <a:pt x="196" y="72"/>
                  </a:lnTo>
                  <a:lnTo>
                    <a:pt x="194" y="70"/>
                  </a:lnTo>
                  <a:lnTo>
                    <a:pt x="194" y="70"/>
                  </a:lnTo>
                  <a:lnTo>
                    <a:pt x="196" y="72"/>
                  </a:lnTo>
                  <a:lnTo>
                    <a:pt x="196" y="72"/>
                  </a:lnTo>
                  <a:lnTo>
                    <a:pt x="200" y="72"/>
                  </a:lnTo>
                  <a:lnTo>
                    <a:pt x="200" y="72"/>
                  </a:lnTo>
                  <a:lnTo>
                    <a:pt x="212" y="74"/>
                  </a:lnTo>
                  <a:lnTo>
                    <a:pt x="212" y="74"/>
                  </a:lnTo>
                  <a:lnTo>
                    <a:pt x="216" y="74"/>
                  </a:lnTo>
                  <a:lnTo>
                    <a:pt x="220" y="72"/>
                  </a:lnTo>
                  <a:lnTo>
                    <a:pt x="220" y="72"/>
                  </a:lnTo>
                  <a:lnTo>
                    <a:pt x="228" y="74"/>
                  </a:lnTo>
                  <a:lnTo>
                    <a:pt x="228" y="74"/>
                  </a:lnTo>
                  <a:lnTo>
                    <a:pt x="230" y="72"/>
                  </a:lnTo>
                  <a:lnTo>
                    <a:pt x="230" y="72"/>
                  </a:lnTo>
                  <a:lnTo>
                    <a:pt x="234" y="74"/>
                  </a:lnTo>
                  <a:lnTo>
                    <a:pt x="234" y="74"/>
                  </a:lnTo>
                  <a:lnTo>
                    <a:pt x="236" y="74"/>
                  </a:lnTo>
                  <a:lnTo>
                    <a:pt x="236" y="74"/>
                  </a:lnTo>
                  <a:lnTo>
                    <a:pt x="238" y="76"/>
                  </a:lnTo>
                  <a:lnTo>
                    <a:pt x="238" y="76"/>
                  </a:lnTo>
                  <a:lnTo>
                    <a:pt x="238" y="76"/>
                  </a:lnTo>
                  <a:lnTo>
                    <a:pt x="238" y="76"/>
                  </a:lnTo>
                  <a:lnTo>
                    <a:pt x="240" y="78"/>
                  </a:lnTo>
                  <a:lnTo>
                    <a:pt x="240" y="78"/>
                  </a:lnTo>
                  <a:lnTo>
                    <a:pt x="246" y="80"/>
                  </a:lnTo>
                  <a:lnTo>
                    <a:pt x="246" y="80"/>
                  </a:lnTo>
                  <a:lnTo>
                    <a:pt x="250" y="80"/>
                  </a:lnTo>
                  <a:lnTo>
                    <a:pt x="254" y="80"/>
                  </a:lnTo>
                  <a:lnTo>
                    <a:pt x="254" y="80"/>
                  </a:lnTo>
                  <a:lnTo>
                    <a:pt x="254" y="78"/>
                  </a:lnTo>
                  <a:lnTo>
                    <a:pt x="254" y="78"/>
                  </a:lnTo>
                  <a:lnTo>
                    <a:pt x="254" y="76"/>
                  </a:lnTo>
                  <a:lnTo>
                    <a:pt x="252" y="74"/>
                  </a:lnTo>
                  <a:lnTo>
                    <a:pt x="252" y="74"/>
                  </a:lnTo>
                  <a:lnTo>
                    <a:pt x="252" y="74"/>
                  </a:lnTo>
                  <a:lnTo>
                    <a:pt x="252" y="74"/>
                  </a:lnTo>
                  <a:lnTo>
                    <a:pt x="258" y="78"/>
                  </a:lnTo>
                  <a:lnTo>
                    <a:pt x="258" y="78"/>
                  </a:lnTo>
                  <a:lnTo>
                    <a:pt x="260" y="78"/>
                  </a:lnTo>
                  <a:lnTo>
                    <a:pt x="260" y="78"/>
                  </a:lnTo>
                  <a:lnTo>
                    <a:pt x="262" y="76"/>
                  </a:lnTo>
                  <a:lnTo>
                    <a:pt x="262" y="76"/>
                  </a:lnTo>
                  <a:lnTo>
                    <a:pt x="262" y="76"/>
                  </a:lnTo>
                  <a:lnTo>
                    <a:pt x="262" y="74"/>
                  </a:lnTo>
                  <a:lnTo>
                    <a:pt x="258" y="72"/>
                  </a:lnTo>
                  <a:lnTo>
                    <a:pt x="258" y="72"/>
                  </a:lnTo>
                  <a:lnTo>
                    <a:pt x="258" y="72"/>
                  </a:lnTo>
                  <a:lnTo>
                    <a:pt x="258" y="72"/>
                  </a:lnTo>
                  <a:lnTo>
                    <a:pt x="258" y="72"/>
                  </a:lnTo>
                  <a:lnTo>
                    <a:pt x="258" y="72"/>
                  </a:lnTo>
                  <a:lnTo>
                    <a:pt x="256" y="72"/>
                  </a:lnTo>
                  <a:lnTo>
                    <a:pt x="256" y="72"/>
                  </a:lnTo>
                  <a:lnTo>
                    <a:pt x="256" y="70"/>
                  </a:lnTo>
                  <a:lnTo>
                    <a:pt x="254" y="70"/>
                  </a:lnTo>
                  <a:lnTo>
                    <a:pt x="254" y="70"/>
                  </a:lnTo>
                  <a:lnTo>
                    <a:pt x="254" y="68"/>
                  </a:lnTo>
                  <a:lnTo>
                    <a:pt x="254" y="68"/>
                  </a:lnTo>
                  <a:lnTo>
                    <a:pt x="254" y="68"/>
                  </a:lnTo>
                  <a:lnTo>
                    <a:pt x="254" y="68"/>
                  </a:lnTo>
                  <a:lnTo>
                    <a:pt x="254" y="68"/>
                  </a:lnTo>
                  <a:lnTo>
                    <a:pt x="254" y="68"/>
                  </a:lnTo>
                  <a:lnTo>
                    <a:pt x="252" y="64"/>
                  </a:lnTo>
                  <a:lnTo>
                    <a:pt x="248" y="62"/>
                  </a:lnTo>
                  <a:lnTo>
                    <a:pt x="248" y="62"/>
                  </a:lnTo>
                  <a:lnTo>
                    <a:pt x="248" y="62"/>
                  </a:lnTo>
                  <a:lnTo>
                    <a:pt x="248" y="62"/>
                  </a:lnTo>
                  <a:lnTo>
                    <a:pt x="246" y="66"/>
                  </a:lnTo>
                  <a:lnTo>
                    <a:pt x="246" y="66"/>
                  </a:lnTo>
                  <a:lnTo>
                    <a:pt x="246" y="66"/>
                  </a:lnTo>
                  <a:lnTo>
                    <a:pt x="246" y="66"/>
                  </a:lnTo>
                  <a:lnTo>
                    <a:pt x="246" y="66"/>
                  </a:lnTo>
                  <a:lnTo>
                    <a:pt x="246" y="66"/>
                  </a:lnTo>
                  <a:lnTo>
                    <a:pt x="246" y="64"/>
                  </a:lnTo>
                  <a:lnTo>
                    <a:pt x="246" y="64"/>
                  </a:lnTo>
                  <a:lnTo>
                    <a:pt x="244" y="60"/>
                  </a:lnTo>
                  <a:lnTo>
                    <a:pt x="244" y="60"/>
                  </a:lnTo>
                  <a:lnTo>
                    <a:pt x="242" y="62"/>
                  </a:lnTo>
                  <a:lnTo>
                    <a:pt x="242" y="62"/>
                  </a:lnTo>
                  <a:lnTo>
                    <a:pt x="242" y="62"/>
                  </a:lnTo>
                  <a:lnTo>
                    <a:pt x="242" y="62"/>
                  </a:lnTo>
                  <a:lnTo>
                    <a:pt x="240" y="60"/>
                  </a:lnTo>
                  <a:lnTo>
                    <a:pt x="238" y="60"/>
                  </a:lnTo>
                  <a:lnTo>
                    <a:pt x="238" y="60"/>
                  </a:lnTo>
                  <a:lnTo>
                    <a:pt x="238" y="58"/>
                  </a:lnTo>
                  <a:lnTo>
                    <a:pt x="238" y="58"/>
                  </a:lnTo>
                  <a:lnTo>
                    <a:pt x="238" y="58"/>
                  </a:lnTo>
                  <a:lnTo>
                    <a:pt x="238" y="58"/>
                  </a:lnTo>
                  <a:lnTo>
                    <a:pt x="236" y="58"/>
                  </a:lnTo>
                  <a:lnTo>
                    <a:pt x="236" y="58"/>
                  </a:lnTo>
                  <a:lnTo>
                    <a:pt x="236" y="58"/>
                  </a:lnTo>
                  <a:lnTo>
                    <a:pt x="236" y="58"/>
                  </a:lnTo>
                  <a:lnTo>
                    <a:pt x="232" y="58"/>
                  </a:lnTo>
                  <a:lnTo>
                    <a:pt x="232" y="58"/>
                  </a:lnTo>
                  <a:lnTo>
                    <a:pt x="228" y="60"/>
                  </a:lnTo>
                  <a:lnTo>
                    <a:pt x="226" y="58"/>
                  </a:lnTo>
                  <a:lnTo>
                    <a:pt x="226" y="58"/>
                  </a:lnTo>
                  <a:lnTo>
                    <a:pt x="218" y="58"/>
                  </a:lnTo>
                  <a:lnTo>
                    <a:pt x="218" y="58"/>
                  </a:lnTo>
                  <a:lnTo>
                    <a:pt x="218" y="60"/>
                  </a:lnTo>
                  <a:lnTo>
                    <a:pt x="218" y="60"/>
                  </a:lnTo>
                  <a:lnTo>
                    <a:pt x="216" y="62"/>
                  </a:lnTo>
                  <a:lnTo>
                    <a:pt x="216" y="62"/>
                  </a:lnTo>
                  <a:lnTo>
                    <a:pt x="216" y="62"/>
                  </a:lnTo>
                  <a:lnTo>
                    <a:pt x="216" y="62"/>
                  </a:lnTo>
                  <a:lnTo>
                    <a:pt x="214" y="62"/>
                  </a:lnTo>
                  <a:lnTo>
                    <a:pt x="212" y="60"/>
                  </a:lnTo>
                  <a:lnTo>
                    <a:pt x="212" y="60"/>
                  </a:lnTo>
                  <a:lnTo>
                    <a:pt x="214" y="58"/>
                  </a:lnTo>
                  <a:lnTo>
                    <a:pt x="214" y="58"/>
                  </a:lnTo>
                  <a:lnTo>
                    <a:pt x="216" y="56"/>
                  </a:lnTo>
                  <a:lnTo>
                    <a:pt x="216" y="56"/>
                  </a:lnTo>
                  <a:lnTo>
                    <a:pt x="212" y="54"/>
                  </a:lnTo>
                  <a:lnTo>
                    <a:pt x="212" y="54"/>
                  </a:lnTo>
                  <a:lnTo>
                    <a:pt x="210" y="54"/>
                  </a:lnTo>
                  <a:lnTo>
                    <a:pt x="210" y="54"/>
                  </a:lnTo>
                  <a:lnTo>
                    <a:pt x="206" y="54"/>
                  </a:lnTo>
                  <a:lnTo>
                    <a:pt x="206" y="54"/>
                  </a:lnTo>
                  <a:lnTo>
                    <a:pt x="206" y="56"/>
                  </a:lnTo>
                  <a:lnTo>
                    <a:pt x="206" y="56"/>
                  </a:lnTo>
                  <a:lnTo>
                    <a:pt x="204" y="58"/>
                  </a:lnTo>
                  <a:lnTo>
                    <a:pt x="204" y="58"/>
                  </a:lnTo>
                  <a:lnTo>
                    <a:pt x="204" y="58"/>
                  </a:lnTo>
                  <a:lnTo>
                    <a:pt x="204" y="58"/>
                  </a:lnTo>
                  <a:lnTo>
                    <a:pt x="202" y="58"/>
                  </a:lnTo>
                  <a:lnTo>
                    <a:pt x="200" y="56"/>
                  </a:lnTo>
                  <a:lnTo>
                    <a:pt x="200" y="56"/>
                  </a:lnTo>
                  <a:lnTo>
                    <a:pt x="198" y="56"/>
                  </a:lnTo>
                  <a:lnTo>
                    <a:pt x="198" y="56"/>
                  </a:lnTo>
                  <a:lnTo>
                    <a:pt x="204" y="56"/>
                  </a:lnTo>
                  <a:lnTo>
                    <a:pt x="204" y="56"/>
                  </a:lnTo>
                  <a:lnTo>
                    <a:pt x="208" y="52"/>
                  </a:lnTo>
                  <a:lnTo>
                    <a:pt x="208" y="52"/>
                  </a:lnTo>
                  <a:lnTo>
                    <a:pt x="208" y="50"/>
                  </a:lnTo>
                  <a:lnTo>
                    <a:pt x="208" y="50"/>
                  </a:lnTo>
                  <a:lnTo>
                    <a:pt x="200" y="50"/>
                  </a:lnTo>
                  <a:lnTo>
                    <a:pt x="200" y="50"/>
                  </a:lnTo>
                  <a:lnTo>
                    <a:pt x="198" y="50"/>
                  </a:lnTo>
                  <a:lnTo>
                    <a:pt x="198" y="50"/>
                  </a:lnTo>
                  <a:lnTo>
                    <a:pt x="196" y="52"/>
                  </a:lnTo>
                  <a:lnTo>
                    <a:pt x="196" y="52"/>
                  </a:lnTo>
                  <a:lnTo>
                    <a:pt x="194" y="54"/>
                  </a:lnTo>
                  <a:lnTo>
                    <a:pt x="192" y="56"/>
                  </a:lnTo>
                  <a:lnTo>
                    <a:pt x="192" y="56"/>
                  </a:lnTo>
                  <a:lnTo>
                    <a:pt x="192" y="56"/>
                  </a:lnTo>
                  <a:lnTo>
                    <a:pt x="192" y="56"/>
                  </a:lnTo>
                  <a:lnTo>
                    <a:pt x="190" y="54"/>
                  </a:lnTo>
                  <a:lnTo>
                    <a:pt x="192" y="52"/>
                  </a:lnTo>
                  <a:lnTo>
                    <a:pt x="194" y="50"/>
                  </a:lnTo>
                  <a:lnTo>
                    <a:pt x="194" y="50"/>
                  </a:lnTo>
                  <a:lnTo>
                    <a:pt x="194" y="50"/>
                  </a:lnTo>
                  <a:lnTo>
                    <a:pt x="192" y="50"/>
                  </a:lnTo>
                  <a:lnTo>
                    <a:pt x="192" y="50"/>
                  </a:lnTo>
                  <a:lnTo>
                    <a:pt x="192" y="50"/>
                  </a:lnTo>
                  <a:lnTo>
                    <a:pt x="192" y="50"/>
                  </a:lnTo>
                  <a:lnTo>
                    <a:pt x="192" y="50"/>
                  </a:lnTo>
                  <a:lnTo>
                    <a:pt x="192" y="50"/>
                  </a:lnTo>
                  <a:lnTo>
                    <a:pt x="194" y="48"/>
                  </a:lnTo>
                  <a:lnTo>
                    <a:pt x="198" y="50"/>
                  </a:lnTo>
                  <a:lnTo>
                    <a:pt x="198" y="50"/>
                  </a:lnTo>
                  <a:lnTo>
                    <a:pt x="200" y="48"/>
                  </a:lnTo>
                  <a:lnTo>
                    <a:pt x="200" y="46"/>
                  </a:lnTo>
                  <a:lnTo>
                    <a:pt x="200" y="46"/>
                  </a:lnTo>
                  <a:lnTo>
                    <a:pt x="200" y="44"/>
                  </a:lnTo>
                  <a:lnTo>
                    <a:pt x="200" y="44"/>
                  </a:lnTo>
                  <a:lnTo>
                    <a:pt x="204" y="42"/>
                  </a:lnTo>
                  <a:lnTo>
                    <a:pt x="204" y="42"/>
                  </a:lnTo>
                  <a:lnTo>
                    <a:pt x="206" y="42"/>
                  </a:lnTo>
                  <a:lnTo>
                    <a:pt x="206" y="42"/>
                  </a:lnTo>
                  <a:lnTo>
                    <a:pt x="202" y="40"/>
                  </a:lnTo>
                  <a:lnTo>
                    <a:pt x="202" y="40"/>
                  </a:lnTo>
                  <a:lnTo>
                    <a:pt x="206" y="40"/>
                  </a:lnTo>
                  <a:lnTo>
                    <a:pt x="206" y="40"/>
                  </a:lnTo>
                  <a:lnTo>
                    <a:pt x="206" y="40"/>
                  </a:lnTo>
                  <a:lnTo>
                    <a:pt x="206" y="40"/>
                  </a:lnTo>
                  <a:lnTo>
                    <a:pt x="206" y="38"/>
                  </a:lnTo>
                  <a:lnTo>
                    <a:pt x="208" y="38"/>
                  </a:lnTo>
                  <a:lnTo>
                    <a:pt x="212" y="36"/>
                  </a:lnTo>
                  <a:lnTo>
                    <a:pt x="212" y="36"/>
                  </a:lnTo>
                  <a:lnTo>
                    <a:pt x="214" y="36"/>
                  </a:lnTo>
                  <a:lnTo>
                    <a:pt x="214" y="36"/>
                  </a:lnTo>
                  <a:lnTo>
                    <a:pt x="216" y="36"/>
                  </a:lnTo>
                  <a:lnTo>
                    <a:pt x="216" y="36"/>
                  </a:lnTo>
                  <a:lnTo>
                    <a:pt x="218" y="36"/>
                  </a:lnTo>
                  <a:lnTo>
                    <a:pt x="218" y="36"/>
                  </a:lnTo>
                  <a:lnTo>
                    <a:pt x="216" y="38"/>
                  </a:lnTo>
                  <a:lnTo>
                    <a:pt x="216" y="38"/>
                  </a:lnTo>
                  <a:lnTo>
                    <a:pt x="212" y="38"/>
                  </a:lnTo>
                  <a:lnTo>
                    <a:pt x="210" y="38"/>
                  </a:lnTo>
                  <a:lnTo>
                    <a:pt x="210" y="38"/>
                  </a:lnTo>
                  <a:lnTo>
                    <a:pt x="210" y="38"/>
                  </a:lnTo>
                  <a:lnTo>
                    <a:pt x="210" y="38"/>
                  </a:lnTo>
                  <a:lnTo>
                    <a:pt x="214" y="40"/>
                  </a:lnTo>
                  <a:lnTo>
                    <a:pt x="214" y="40"/>
                  </a:lnTo>
                  <a:lnTo>
                    <a:pt x="220" y="40"/>
                  </a:lnTo>
                  <a:lnTo>
                    <a:pt x="220" y="40"/>
                  </a:lnTo>
                  <a:lnTo>
                    <a:pt x="222" y="40"/>
                  </a:lnTo>
                  <a:lnTo>
                    <a:pt x="222" y="40"/>
                  </a:lnTo>
                  <a:lnTo>
                    <a:pt x="226" y="34"/>
                  </a:lnTo>
                  <a:lnTo>
                    <a:pt x="226" y="34"/>
                  </a:lnTo>
                  <a:lnTo>
                    <a:pt x="228" y="34"/>
                  </a:lnTo>
                  <a:lnTo>
                    <a:pt x="228" y="34"/>
                  </a:lnTo>
                  <a:lnTo>
                    <a:pt x="232" y="32"/>
                  </a:lnTo>
                  <a:lnTo>
                    <a:pt x="232" y="32"/>
                  </a:lnTo>
                  <a:lnTo>
                    <a:pt x="232" y="32"/>
                  </a:lnTo>
                  <a:lnTo>
                    <a:pt x="230" y="30"/>
                  </a:lnTo>
                  <a:lnTo>
                    <a:pt x="228" y="26"/>
                  </a:lnTo>
                  <a:lnTo>
                    <a:pt x="228" y="26"/>
                  </a:lnTo>
                  <a:lnTo>
                    <a:pt x="224" y="26"/>
                  </a:lnTo>
                  <a:lnTo>
                    <a:pt x="224" y="26"/>
                  </a:lnTo>
                  <a:lnTo>
                    <a:pt x="220" y="26"/>
                  </a:lnTo>
                  <a:lnTo>
                    <a:pt x="218" y="26"/>
                  </a:lnTo>
                  <a:lnTo>
                    <a:pt x="216" y="28"/>
                  </a:lnTo>
                  <a:lnTo>
                    <a:pt x="216" y="28"/>
                  </a:lnTo>
                  <a:lnTo>
                    <a:pt x="218" y="28"/>
                  </a:lnTo>
                  <a:lnTo>
                    <a:pt x="218" y="28"/>
                  </a:lnTo>
                  <a:lnTo>
                    <a:pt x="218" y="28"/>
                  </a:lnTo>
                  <a:lnTo>
                    <a:pt x="218" y="28"/>
                  </a:lnTo>
                  <a:lnTo>
                    <a:pt x="212" y="28"/>
                  </a:lnTo>
                  <a:lnTo>
                    <a:pt x="212" y="28"/>
                  </a:lnTo>
                  <a:lnTo>
                    <a:pt x="212" y="28"/>
                  </a:lnTo>
                  <a:lnTo>
                    <a:pt x="212" y="28"/>
                  </a:lnTo>
                  <a:lnTo>
                    <a:pt x="214" y="28"/>
                  </a:lnTo>
                  <a:lnTo>
                    <a:pt x="212" y="26"/>
                  </a:lnTo>
                  <a:lnTo>
                    <a:pt x="212" y="26"/>
                  </a:lnTo>
                  <a:lnTo>
                    <a:pt x="210" y="26"/>
                  </a:lnTo>
                  <a:lnTo>
                    <a:pt x="210" y="26"/>
                  </a:lnTo>
                  <a:lnTo>
                    <a:pt x="212" y="24"/>
                  </a:lnTo>
                  <a:lnTo>
                    <a:pt x="212" y="24"/>
                  </a:lnTo>
                  <a:lnTo>
                    <a:pt x="210" y="22"/>
                  </a:lnTo>
                  <a:lnTo>
                    <a:pt x="208" y="20"/>
                  </a:lnTo>
                  <a:lnTo>
                    <a:pt x="208" y="20"/>
                  </a:lnTo>
                  <a:lnTo>
                    <a:pt x="208" y="20"/>
                  </a:lnTo>
                  <a:lnTo>
                    <a:pt x="208" y="20"/>
                  </a:lnTo>
                  <a:lnTo>
                    <a:pt x="212" y="22"/>
                  </a:lnTo>
                  <a:lnTo>
                    <a:pt x="212" y="22"/>
                  </a:lnTo>
                  <a:lnTo>
                    <a:pt x="216" y="20"/>
                  </a:lnTo>
                  <a:lnTo>
                    <a:pt x="220" y="18"/>
                  </a:lnTo>
                  <a:lnTo>
                    <a:pt x="220" y="18"/>
                  </a:lnTo>
                  <a:lnTo>
                    <a:pt x="224" y="20"/>
                  </a:lnTo>
                  <a:lnTo>
                    <a:pt x="224" y="20"/>
                  </a:lnTo>
                  <a:lnTo>
                    <a:pt x="224" y="20"/>
                  </a:lnTo>
                  <a:lnTo>
                    <a:pt x="224" y="20"/>
                  </a:lnTo>
                  <a:lnTo>
                    <a:pt x="228" y="18"/>
                  </a:lnTo>
                  <a:lnTo>
                    <a:pt x="228" y="14"/>
                  </a:lnTo>
                  <a:lnTo>
                    <a:pt x="228" y="14"/>
                  </a:lnTo>
                  <a:lnTo>
                    <a:pt x="226" y="14"/>
                  </a:lnTo>
                  <a:lnTo>
                    <a:pt x="222" y="12"/>
                  </a:lnTo>
                  <a:lnTo>
                    <a:pt x="222" y="12"/>
                  </a:lnTo>
                  <a:lnTo>
                    <a:pt x="216" y="16"/>
                  </a:lnTo>
                  <a:lnTo>
                    <a:pt x="216" y="16"/>
                  </a:lnTo>
                  <a:lnTo>
                    <a:pt x="214" y="18"/>
                  </a:lnTo>
                  <a:lnTo>
                    <a:pt x="214" y="18"/>
                  </a:lnTo>
                  <a:lnTo>
                    <a:pt x="214" y="14"/>
                  </a:lnTo>
                  <a:lnTo>
                    <a:pt x="214" y="14"/>
                  </a:lnTo>
                  <a:lnTo>
                    <a:pt x="212" y="12"/>
                  </a:lnTo>
                  <a:lnTo>
                    <a:pt x="212" y="12"/>
                  </a:lnTo>
                  <a:lnTo>
                    <a:pt x="208" y="12"/>
                  </a:lnTo>
                  <a:lnTo>
                    <a:pt x="208" y="14"/>
                  </a:lnTo>
                  <a:lnTo>
                    <a:pt x="208" y="14"/>
                  </a:lnTo>
                  <a:lnTo>
                    <a:pt x="204" y="14"/>
                  </a:lnTo>
                  <a:lnTo>
                    <a:pt x="200" y="14"/>
                  </a:lnTo>
                  <a:lnTo>
                    <a:pt x="200" y="14"/>
                  </a:lnTo>
                  <a:lnTo>
                    <a:pt x="202" y="14"/>
                  </a:lnTo>
                  <a:lnTo>
                    <a:pt x="206" y="14"/>
                  </a:lnTo>
                  <a:lnTo>
                    <a:pt x="206" y="14"/>
                  </a:lnTo>
                  <a:lnTo>
                    <a:pt x="206" y="14"/>
                  </a:lnTo>
                  <a:lnTo>
                    <a:pt x="206" y="14"/>
                  </a:lnTo>
                  <a:lnTo>
                    <a:pt x="206" y="12"/>
                  </a:lnTo>
                  <a:lnTo>
                    <a:pt x="206" y="12"/>
                  </a:lnTo>
                  <a:lnTo>
                    <a:pt x="208" y="10"/>
                  </a:lnTo>
                  <a:lnTo>
                    <a:pt x="208" y="10"/>
                  </a:lnTo>
                  <a:lnTo>
                    <a:pt x="208" y="10"/>
                  </a:lnTo>
                  <a:lnTo>
                    <a:pt x="208" y="10"/>
                  </a:lnTo>
                  <a:lnTo>
                    <a:pt x="206" y="10"/>
                  </a:lnTo>
                  <a:lnTo>
                    <a:pt x="206" y="10"/>
                  </a:lnTo>
                  <a:lnTo>
                    <a:pt x="204" y="10"/>
                  </a:lnTo>
                  <a:lnTo>
                    <a:pt x="204" y="10"/>
                  </a:lnTo>
                  <a:lnTo>
                    <a:pt x="198" y="10"/>
                  </a:lnTo>
                  <a:lnTo>
                    <a:pt x="198" y="10"/>
                  </a:lnTo>
                  <a:lnTo>
                    <a:pt x="200" y="8"/>
                  </a:lnTo>
                  <a:lnTo>
                    <a:pt x="200" y="8"/>
                  </a:lnTo>
                  <a:lnTo>
                    <a:pt x="196" y="8"/>
                  </a:lnTo>
                  <a:lnTo>
                    <a:pt x="196" y="8"/>
                  </a:lnTo>
                  <a:lnTo>
                    <a:pt x="196" y="6"/>
                  </a:lnTo>
                  <a:lnTo>
                    <a:pt x="196" y="6"/>
                  </a:lnTo>
                  <a:lnTo>
                    <a:pt x="202" y="8"/>
                  </a:lnTo>
                  <a:lnTo>
                    <a:pt x="202" y="8"/>
                  </a:lnTo>
                  <a:lnTo>
                    <a:pt x="208" y="8"/>
                  </a:lnTo>
                  <a:lnTo>
                    <a:pt x="208" y="8"/>
                  </a:lnTo>
                  <a:lnTo>
                    <a:pt x="210" y="8"/>
                  </a:lnTo>
                  <a:lnTo>
                    <a:pt x="212" y="6"/>
                  </a:lnTo>
                  <a:lnTo>
                    <a:pt x="212" y="6"/>
                  </a:lnTo>
                  <a:lnTo>
                    <a:pt x="214" y="8"/>
                  </a:lnTo>
                  <a:lnTo>
                    <a:pt x="214" y="8"/>
                  </a:lnTo>
                  <a:lnTo>
                    <a:pt x="216" y="6"/>
                  </a:lnTo>
                  <a:lnTo>
                    <a:pt x="216" y="4"/>
                  </a:lnTo>
                  <a:lnTo>
                    <a:pt x="216" y="4"/>
                  </a:lnTo>
                  <a:lnTo>
                    <a:pt x="212" y="2"/>
                  </a:lnTo>
                  <a:lnTo>
                    <a:pt x="210" y="2"/>
                  </a:lnTo>
                  <a:lnTo>
                    <a:pt x="210" y="2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02" y="0"/>
                  </a:lnTo>
                  <a:lnTo>
                    <a:pt x="202" y="0"/>
                  </a:lnTo>
                  <a:lnTo>
                    <a:pt x="154" y="24"/>
                  </a:lnTo>
                  <a:lnTo>
                    <a:pt x="108" y="54"/>
                  </a:lnTo>
                  <a:lnTo>
                    <a:pt x="66" y="86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6" y="122"/>
                  </a:lnTo>
                  <a:lnTo>
                    <a:pt x="26" y="122"/>
                  </a:lnTo>
                  <a:lnTo>
                    <a:pt x="22" y="122"/>
                  </a:lnTo>
                  <a:lnTo>
                    <a:pt x="22" y="122"/>
                  </a:lnTo>
                  <a:lnTo>
                    <a:pt x="22" y="124"/>
                  </a:lnTo>
                  <a:lnTo>
                    <a:pt x="22" y="124"/>
                  </a:lnTo>
                  <a:lnTo>
                    <a:pt x="26" y="124"/>
                  </a:lnTo>
                  <a:lnTo>
                    <a:pt x="28" y="126"/>
                  </a:lnTo>
                  <a:lnTo>
                    <a:pt x="28" y="126"/>
                  </a:lnTo>
                  <a:lnTo>
                    <a:pt x="26" y="126"/>
                  </a:lnTo>
                  <a:lnTo>
                    <a:pt x="22" y="126"/>
                  </a:lnTo>
                  <a:lnTo>
                    <a:pt x="22" y="126"/>
                  </a:lnTo>
                  <a:lnTo>
                    <a:pt x="24" y="126"/>
                  </a:lnTo>
                  <a:lnTo>
                    <a:pt x="26" y="128"/>
                  </a:lnTo>
                  <a:lnTo>
                    <a:pt x="26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4" y="130"/>
                  </a:lnTo>
                  <a:lnTo>
                    <a:pt x="24" y="130"/>
                  </a:lnTo>
                  <a:lnTo>
                    <a:pt x="24" y="130"/>
                  </a:lnTo>
                  <a:lnTo>
                    <a:pt x="24" y="130"/>
                  </a:lnTo>
                  <a:lnTo>
                    <a:pt x="24" y="130"/>
                  </a:lnTo>
                  <a:lnTo>
                    <a:pt x="24" y="130"/>
                  </a:lnTo>
                  <a:lnTo>
                    <a:pt x="26" y="130"/>
                  </a:lnTo>
                  <a:lnTo>
                    <a:pt x="28" y="130"/>
                  </a:lnTo>
                  <a:lnTo>
                    <a:pt x="28" y="130"/>
                  </a:lnTo>
                  <a:lnTo>
                    <a:pt x="28" y="130"/>
                  </a:lnTo>
                  <a:lnTo>
                    <a:pt x="28" y="130"/>
                  </a:lnTo>
                  <a:lnTo>
                    <a:pt x="30" y="130"/>
                  </a:lnTo>
                  <a:lnTo>
                    <a:pt x="30" y="130"/>
                  </a:lnTo>
                  <a:lnTo>
                    <a:pt x="28" y="132"/>
                  </a:lnTo>
                  <a:lnTo>
                    <a:pt x="28" y="132"/>
                  </a:lnTo>
                  <a:lnTo>
                    <a:pt x="22" y="132"/>
                  </a:lnTo>
                  <a:lnTo>
                    <a:pt x="22" y="132"/>
                  </a:lnTo>
                  <a:lnTo>
                    <a:pt x="16" y="130"/>
                  </a:lnTo>
                  <a:lnTo>
                    <a:pt x="16" y="130"/>
                  </a:lnTo>
                  <a:lnTo>
                    <a:pt x="16" y="128"/>
                  </a:lnTo>
                  <a:lnTo>
                    <a:pt x="16" y="128"/>
                  </a:lnTo>
                  <a:lnTo>
                    <a:pt x="10" y="134"/>
                  </a:lnTo>
                  <a:lnTo>
                    <a:pt x="10" y="134"/>
                  </a:lnTo>
                  <a:lnTo>
                    <a:pt x="14" y="138"/>
                  </a:lnTo>
                  <a:lnTo>
                    <a:pt x="14" y="138"/>
                  </a:lnTo>
                  <a:lnTo>
                    <a:pt x="20" y="138"/>
                  </a:lnTo>
                  <a:lnTo>
                    <a:pt x="20" y="138"/>
                  </a:lnTo>
                  <a:close/>
                  <a:moveTo>
                    <a:pt x="212" y="28"/>
                  </a:moveTo>
                  <a:lnTo>
                    <a:pt x="212" y="28"/>
                  </a:lnTo>
                  <a:lnTo>
                    <a:pt x="212" y="28"/>
                  </a:lnTo>
                  <a:lnTo>
                    <a:pt x="212" y="28"/>
                  </a:lnTo>
                  <a:lnTo>
                    <a:pt x="212" y="28"/>
                  </a:lnTo>
                  <a:lnTo>
                    <a:pt x="212" y="28"/>
                  </a:lnTo>
                  <a:lnTo>
                    <a:pt x="212" y="28"/>
                  </a:lnTo>
                  <a:lnTo>
                    <a:pt x="212" y="28"/>
                  </a:lnTo>
                  <a:lnTo>
                    <a:pt x="212" y="28"/>
                  </a:lnTo>
                  <a:lnTo>
                    <a:pt x="212" y="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51" name="Freeform 211"/>
            <p:cNvSpPr>
              <a:spLocks/>
            </p:cNvSpPr>
            <p:nvPr/>
          </p:nvSpPr>
          <p:spPr bwMode="auto">
            <a:xfrm>
              <a:off x="1152525" y="546100"/>
              <a:ext cx="31750" cy="25400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4" y="10"/>
                </a:cxn>
                <a:cxn ang="0">
                  <a:pos x="4" y="10"/>
                </a:cxn>
                <a:cxn ang="0">
                  <a:pos x="6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2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4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8" y="14"/>
                </a:cxn>
                <a:cxn ang="0">
                  <a:pos x="8" y="14"/>
                </a:cxn>
                <a:cxn ang="0">
                  <a:pos x="14" y="14"/>
                </a:cxn>
                <a:cxn ang="0">
                  <a:pos x="14" y="14"/>
                </a:cxn>
                <a:cxn ang="0">
                  <a:pos x="18" y="12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0" y="6"/>
                </a:cxn>
                <a:cxn ang="0">
                  <a:pos x="18" y="6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2" y="10"/>
                </a:cxn>
                <a:cxn ang="0">
                  <a:pos x="2" y="10"/>
                </a:cxn>
              </a:cxnLst>
              <a:rect l="0" t="0" r="r" b="b"/>
              <a:pathLst>
                <a:path w="20" h="16">
                  <a:moveTo>
                    <a:pt x="2" y="10"/>
                  </a:move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8" y="12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52" name="Freeform 212"/>
            <p:cNvSpPr>
              <a:spLocks/>
            </p:cNvSpPr>
            <p:nvPr/>
          </p:nvSpPr>
          <p:spPr bwMode="auto">
            <a:xfrm>
              <a:off x="1679575" y="835025"/>
              <a:ext cx="66675" cy="69850"/>
            </a:xfrm>
            <a:custGeom>
              <a:avLst/>
              <a:gdLst/>
              <a:ahLst/>
              <a:cxnLst>
                <a:cxn ang="0">
                  <a:pos x="4" y="36"/>
                </a:cxn>
                <a:cxn ang="0">
                  <a:pos x="2" y="38"/>
                </a:cxn>
                <a:cxn ang="0">
                  <a:pos x="2" y="40"/>
                </a:cxn>
                <a:cxn ang="0">
                  <a:pos x="6" y="40"/>
                </a:cxn>
                <a:cxn ang="0">
                  <a:pos x="6" y="44"/>
                </a:cxn>
                <a:cxn ang="0">
                  <a:pos x="14" y="42"/>
                </a:cxn>
                <a:cxn ang="0">
                  <a:pos x="18" y="42"/>
                </a:cxn>
                <a:cxn ang="0">
                  <a:pos x="24" y="36"/>
                </a:cxn>
                <a:cxn ang="0">
                  <a:pos x="30" y="36"/>
                </a:cxn>
                <a:cxn ang="0">
                  <a:pos x="32" y="36"/>
                </a:cxn>
                <a:cxn ang="0">
                  <a:pos x="36" y="34"/>
                </a:cxn>
                <a:cxn ang="0">
                  <a:pos x="38" y="28"/>
                </a:cxn>
                <a:cxn ang="0">
                  <a:pos x="38" y="22"/>
                </a:cxn>
                <a:cxn ang="0">
                  <a:pos x="36" y="16"/>
                </a:cxn>
                <a:cxn ang="0">
                  <a:pos x="42" y="10"/>
                </a:cxn>
                <a:cxn ang="0">
                  <a:pos x="40" y="0"/>
                </a:cxn>
                <a:cxn ang="0">
                  <a:pos x="34" y="0"/>
                </a:cxn>
                <a:cxn ang="0">
                  <a:pos x="28" y="2"/>
                </a:cxn>
                <a:cxn ang="0">
                  <a:pos x="24" y="0"/>
                </a:cxn>
                <a:cxn ang="0">
                  <a:pos x="20" y="0"/>
                </a:cxn>
                <a:cxn ang="0">
                  <a:pos x="18" y="6"/>
                </a:cxn>
                <a:cxn ang="0">
                  <a:pos x="16" y="6"/>
                </a:cxn>
                <a:cxn ang="0">
                  <a:pos x="20" y="6"/>
                </a:cxn>
                <a:cxn ang="0">
                  <a:pos x="18" y="8"/>
                </a:cxn>
                <a:cxn ang="0">
                  <a:pos x="16" y="10"/>
                </a:cxn>
                <a:cxn ang="0">
                  <a:pos x="16" y="12"/>
                </a:cxn>
                <a:cxn ang="0">
                  <a:pos x="6" y="10"/>
                </a:cxn>
                <a:cxn ang="0">
                  <a:pos x="4" y="14"/>
                </a:cxn>
                <a:cxn ang="0">
                  <a:pos x="6" y="14"/>
                </a:cxn>
                <a:cxn ang="0">
                  <a:pos x="8" y="16"/>
                </a:cxn>
                <a:cxn ang="0">
                  <a:pos x="6" y="16"/>
                </a:cxn>
                <a:cxn ang="0">
                  <a:pos x="6" y="18"/>
                </a:cxn>
                <a:cxn ang="0">
                  <a:pos x="4" y="18"/>
                </a:cxn>
                <a:cxn ang="0">
                  <a:pos x="4" y="20"/>
                </a:cxn>
                <a:cxn ang="0">
                  <a:pos x="4" y="22"/>
                </a:cxn>
                <a:cxn ang="0">
                  <a:pos x="14" y="22"/>
                </a:cxn>
                <a:cxn ang="0">
                  <a:pos x="14" y="24"/>
                </a:cxn>
                <a:cxn ang="0">
                  <a:pos x="10" y="24"/>
                </a:cxn>
                <a:cxn ang="0">
                  <a:pos x="10" y="26"/>
                </a:cxn>
                <a:cxn ang="0">
                  <a:pos x="10" y="28"/>
                </a:cxn>
                <a:cxn ang="0">
                  <a:pos x="8" y="30"/>
                </a:cxn>
                <a:cxn ang="0">
                  <a:pos x="8" y="30"/>
                </a:cxn>
                <a:cxn ang="0">
                  <a:pos x="12" y="30"/>
                </a:cxn>
                <a:cxn ang="0">
                  <a:pos x="8" y="32"/>
                </a:cxn>
                <a:cxn ang="0">
                  <a:pos x="6" y="34"/>
                </a:cxn>
                <a:cxn ang="0">
                  <a:pos x="0" y="34"/>
                </a:cxn>
                <a:cxn ang="0">
                  <a:pos x="0" y="36"/>
                </a:cxn>
                <a:cxn ang="0">
                  <a:pos x="4" y="36"/>
                </a:cxn>
              </a:cxnLst>
              <a:rect l="0" t="0" r="r" b="b"/>
              <a:pathLst>
                <a:path w="42" h="44">
                  <a:moveTo>
                    <a:pt x="4" y="36"/>
                  </a:moveTo>
                  <a:lnTo>
                    <a:pt x="4" y="36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8" y="32"/>
                  </a:lnTo>
                  <a:lnTo>
                    <a:pt x="38" y="28"/>
                  </a:lnTo>
                  <a:lnTo>
                    <a:pt x="38" y="28"/>
                  </a:lnTo>
                  <a:lnTo>
                    <a:pt x="38" y="22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40" y="14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8" y="8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8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0" y="24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0" y="30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4" y="36"/>
                  </a:lnTo>
                  <a:lnTo>
                    <a:pt x="4" y="3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53" name="Freeform 213"/>
            <p:cNvSpPr>
              <a:spLocks/>
            </p:cNvSpPr>
            <p:nvPr/>
          </p:nvSpPr>
          <p:spPr bwMode="auto">
            <a:xfrm>
              <a:off x="1492250" y="600075"/>
              <a:ext cx="146050" cy="69850"/>
            </a:xfrm>
            <a:custGeom>
              <a:avLst/>
              <a:gdLst/>
              <a:ahLst/>
              <a:cxnLst>
                <a:cxn ang="0">
                  <a:pos x="82" y="32"/>
                </a:cxn>
                <a:cxn ang="0">
                  <a:pos x="86" y="26"/>
                </a:cxn>
                <a:cxn ang="0">
                  <a:pos x="90" y="24"/>
                </a:cxn>
                <a:cxn ang="0">
                  <a:pos x="92" y="14"/>
                </a:cxn>
                <a:cxn ang="0">
                  <a:pos x="84" y="14"/>
                </a:cxn>
                <a:cxn ang="0">
                  <a:pos x="82" y="8"/>
                </a:cxn>
                <a:cxn ang="0">
                  <a:pos x="82" y="6"/>
                </a:cxn>
                <a:cxn ang="0">
                  <a:pos x="72" y="2"/>
                </a:cxn>
                <a:cxn ang="0">
                  <a:pos x="68" y="4"/>
                </a:cxn>
                <a:cxn ang="0">
                  <a:pos x="62" y="6"/>
                </a:cxn>
                <a:cxn ang="0">
                  <a:pos x="54" y="10"/>
                </a:cxn>
                <a:cxn ang="0">
                  <a:pos x="50" y="6"/>
                </a:cxn>
                <a:cxn ang="0">
                  <a:pos x="42" y="8"/>
                </a:cxn>
                <a:cxn ang="0">
                  <a:pos x="44" y="10"/>
                </a:cxn>
                <a:cxn ang="0">
                  <a:pos x="42" y="12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6" y="12"/>
                </a:cxn>
                <a:cxn ang="0">
                  <a:pos x="28" y="18"/>
                </a:cxn>
                <a:cxn ang="0">
                  <a:pos x="24" y="14"/>
                </a:cxn>
                <a:cxn ang="0">
                  <a:pos x="26" y="8"/>
                </a:cxn>
                <a:cxn ang="0">
                  <a:pos x="14" y="0"/>
                </a:cxn>
                <a:cxn ang="0">
                  <a:pos x="12" y="2"/>
                </a:cxn>
                <a:cxn ang="0">
                  <a:pos x="16" y="6"/>
                </a:cxn>
                <a:cxn ang="0">
                  <a:pos x="12" y="8"/>
                </a:cxn>
                <a:cxn ang="0">
                  <a:pos x="6" y="6"/>
                </a:cxn>
                <a:cxn ang="0">
                  <a:pos x="8" y="10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10" y="14"/>
                </a:cxn>
                <a:cxn ang="0">
                  <a:pos x="22" y="16"/>
                </a:cxn>
                <a:cxn ang="0">
                  <a:pos x="22" y="18"/>
                </a:cxn>
                <a:cxn ang="0">
                  <a:pos x="12" y="22"/>
                </a:cxn>
                <a:cxn ang="0">
                  <a:pos x="6" y="24"/>
                </a:cxn>
                <a:cxn ang="0">
                  <a:pos x="6" y="26"/>
                </a:cxn>
                <a:cxn ang="0">
                  <a:pos x="16" y="26"/>
                </a:cxn>
                <a:cxn ang="0">
                  <a:pos x="24" y="30"/>
                </a:cxn>
                <a:cxn ang="0">
                  <a:pos x="16" y="36"/>
                </a:cxn>
                <a:cxn ang="0">
                  <a:pos x="24" y="38"/>
                </a:cxn>
                <a:cxn ang="0">
                  <a:pos x="38" y="42"/>
                </a:cxn>
                <a:cxn ang="0">
                  <a:pos x="46" y="44"/>
                </a:cxn>
                <a:cxn ang="0">
                  <a:pos x="58" y="38"/>
                </a:cxn>
                <a:cxn ang="0">
                  <a:pos x="66" y="38"/>
                </a:cxn>
                <a:cxn ang="0">
                  <a:pos x="78" y="30"/>
                </a:cxn>
              </a:cxnLst>
              <a:rect l="0" t="0" r="r" b="b"/>
              <a:pathLst>
                <a:path w="92" h="44">
                  <a:moveTo>
                    <a:pt x="78" y="30"/>
                  </a:moveTo>
                  <a:lnTo>
                    <a:pt x="78" y="30"/>
                  </a:lnTo>
                  <a:lnTo>
                    <a:pt x="82" y="32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6" y="26"/>
                  </a:lnTo>
                  <a:lnTo>
                    <a:pt x="86" y="26"/>
                  </a:lnTo>
                  <a:lnTo>
                    <a:pt x="90" y="24"/>
                  </a:lnTo>
                  <a:lnTo>
                    <a:pt x="90" y="24"/>
                  </a:lnTo>
                  <a:lnTo>
                    <a:pt x="92" y="20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88" y="14"/>
                  </a:lnTo>
                  <a:lnTo>
                    <a:pt x="84" y="14"/>
                  </a:lnTo>
                  <a:lnTo>
                    <a:pt x="84" y="14"/>
                  </a:lnTo>
                  <a:lnTo>
                    <a:pt x="82" y="12"/>
                  </a:lnTo>
                  <a:lnTo>
                    <a:pt x="82" y="12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6"/>
                  </a:lnTo>
                  <a:lnTo>
                    <a:pt x="82" y="6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4" y="6"/>
                  </a:lnTo>
                  <a:lnTo>
                    <a:pt x="62" y="6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2" y="8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46" y="6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4" y="10"/>
                  </a:lnTo>
                  <a:lnTo>
                    <a:pt x="44" y="10"/>
                  </a:lnTo>
                  <a:lnTo>
                    <a:pt x="44" y="10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40" y="8"/>
                  </a:lnTo>
                  <a:lnTo>
                    <a:pt x="38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6" y="12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2" y="8"/>
                  </a:lnTo>
                  <a:lnTo>
                    <a:pt x="10" y="6"/>
                  </a:lnTo>
                  <a:lnTo>
                    <a:pt x="8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10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12" y="22"/>
                  </a:lnTo>
                  <a:lnTo>
                    <a:pt x="8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10" y="26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20" y="28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0" y="34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8" y="38"/>
                  </a:lnTo>
                  <a:lnTo>
                    <a:pt x="2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46" y="44"/>
                  </a:lnTo>
                  <a:lnTo>
                    <a:pt x="46" y="44"/>
                  </a:lnTo>
                  <a:lnTo>
                    <a:pt x="52" y="44"/>
                  </a:lnTo>
                  <a:lnTo>
                    <a:pt x="54" y="42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66" y="38"/>
                  </a:lnTo>
                  <a:lnTo>
                    <a:pt x="66" y="38"/>
                  </a:lnTo>
                  <a:lnTo>
                    <a:pt x="72" y="34"/>
                  </a:lnTo>
                  <a:lnTo>
                    <a:pt x="78" y="30"/>
                  </a:lnTo>
                  <a:lnTo>
                    <a:pt x="78" y="3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54" name="Freeform 214"/>
            <p:cNvSpPr>
              <a:spLocks/>
            </p:cNvSpPr>
            <p:nvPr/>
          </p:nvSpPr>
          <p:spPr bwMode="auto">
            <a:xfrm>
              <a:off x="2562225" y="368300"/>
              <a:ext cx="88900" cy="60325"/>
            </a:xfrm>
            <a:custGeom>
              <a:avLst/>
              <a:gdLst/>
              <a:ahLst/>
              <a:cxnLst>
                <a:cxn ang="0">
                  <a:pos x="32" y="6"/>
                </a:cxn>
                <a:cxn ang="0">
                  <a:pos x="28" y="6"/>
                </a:cxn>
                <a:cxn ang="0">
                  <a:pos x="20" y="12"/>
                </a:cxn>
                <a:cxn ang="0">
                  <a:pos x="20" y="14"/>
                </a:cxn>
                <a:cxn ang="0">
                  <a:pos x="22" y="16"/>
                </a:cxn>
                <a:cxn ang="0">
                  <a:pos x="18" y="18"/>
                </a:cxn>
                <a:cxn ang="0">
                  <a:pos x="14" y="20"/>
                </a:cxn>
                <a:cxn ang="0">
                  <a:pos x="14" y="22"/>
                </a:cxn>
                <a:cxn ang="0">
                  <a:pos x="16" y="24"/>
                </a:cxn>
                <a:cxn ang="0">
                  <a:pos x="16" y="26"/>
                </a:cxn>
                <a:cxn ang="0">
                  <a:pos x="10" y="26"/>
                </a:cxn>
                <a:cxn ang="0">
                  <a:pos x="0" y="32"/>
                </a:cxn>
                <a:cxn ang="0">
                  <a:pos x="0" y="32"/>
                </a:cxn>
                <a:cxn ang="0">
                  <a:pos x="6" y="36"/>
                </a:cxn>
                <a:cxn ang="0">
                  <a:pos x="16" y="36"/>
                </a:cxn>
                <a:cxn ang="0">
                  <a:pos x="26" y="38"/>
                </a:cxn>
                <a:cxn ang="0">
                  <a:pos x="30" y="36"/>
                </a:cxn>
                <a:cxn ang="0">
                  <a:pos x="32" y="32"/>
                </a:cxn>
                <a:cxn ang="0">
                  <a:pos x="32" y="30"/>
                </a:cxn>
                <a:cxn ang="0">
                  <a:pos x="30" y="28"/>
                </a:cxn>
                <a:cxn ang="0">
                  <a:pos x="30" y="28"/>
                </a:cxn>
                <a:cxn ang="0">
                  <a:pos x="32" y="26"/>
                </a:cxn>
                <a:cxn ang="0">
                  <a:pos x="36" y="26"/>
                </a:cxn>
                <a:cxn ang="0">
                  <a:pos x="42" y="22"/>
                </a:cxn>
                <a:cxn ang="0">
                  <a:pos x="40" y="20"/>
                </a:cxn>
                <a:cxn ang="0">
                  <a:pos x="40" y="18"/>
                </a:cxn>
                <a:cxn ang="0">
                  <a:pos x="42" y="16"/>
                </a:cxn>
                <a:cxn ang="0">
                  <a:pos x="46" y="16"/>
                </a:cxn>
                <a:cxn ang="0">
                  <a:pos x="52" y="16"/>
                </a:cxn>
                <a:cxn ang="0">
                  <a:pos x="54" y="14"/>
                </a:cxn>
                <a:cxn ang="0">
                  <a:pos x="56" y="12"/>
                </a:cxn>
                <a:cxn ang="0">
                  <a:pos x="38" y="0"/>
                </a:cxn>
                <a:cxn ang="0">
                  <a:pos x="32" y="6"/>
                </a:cxn>
              </a:cxnLst>
              <a:rect l="0" t="0" r="r" b="b"/>
              <a:pathLst>
                <a:path w="56" h="38">
                  <a:moveTo>
                    <a:pt x="32" y="6"/>
                  </a:moveTo>
                  <a:lnTo>
                    <a:pt x="32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4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18" y="18"/>
                  </a:lnTo>
                  <a:lnTo>
                    <a:pt x="16" y="18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0" y="26"/>
                  </a:lnTo>
                  <a:lnTo>
                    <a:pt x="6" y="2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10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30" y="36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30" y="28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46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2" y="6"/>
                  </a:lnTo>
                  <a:lnTo>
                    <a:pt x="32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55" name="Freeform 215"/>
            <p:cNvSpPr>
              <a:spLocks/>
            </p:cNvSpPr>
            <p:nvPr/>
          </p:nvSpPr>
          <p:spPr bwMode="auto">
            <a:xfrm>
              <a:off x="1993900" y="1127125"/>
              <a:ext cx="41275" cy="25400"/>
            </a:xfrm>
            <a:custGeom>
              <a:avLst/>
              <a:gdLst/>
              <a:ahLst/>
              <a:cxnLst>
                <a:cxn ang="0">
                  <a:pos x="6" y="8"/>
                </a:cxn>
                <a:cxn ang="0">
                  <a:pos x="6" y="8"/>
                </a:cxn>
                <a:cxn ang="0">
                  <a:pos x="14" y="12"/>
                </a:cxn>
                <a:cxn ang="0">
                  <a:pos x="22" y="16"/>
                </a:cxn>
                <a:cxn ang="0">
                  <a:pos x="22" y="16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2" y="10"/>
                </a:cxn>
                <a:cxn ang="0">
                  <a:pos x="22" y="10"/>
                </a:cxn>
                <a:cxn ang="0">
                  <a:pos x="24" y="6"/>
                </a:cxn>
                <a:cxn ang="0">
                  <a:pos x="26" y="2"/>
                </a:cxn>
                <a:cxn ang="0">
                  <a:pos x="26" y="2"/>
                </a:cxn>
                <a:cxn ang="0">
                  <a:pos x="26" y="2"/>
                </a:cxn>
                <a:cxn ang="0">
                  <a:pos x="20" y="2"/>
                </a:cxn>
                <a:cxn ang="0">
                  <a:pos x="20" y="2"/>
                </a:cxn>
                <a:cxn ang="0">
                  <a:pos x="14" y="2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6" y="8"/>
                </a:cxn>
                <a:cxn ang="0">
                  <a:pos x="6" y="8"/>
                </a:cxn>
              </a:cxnLst>
              <a:rect l="0" t="0" r="r" b="b"/>
              <a:pathLst>
                <a:path w="26" h="16">
                  <a:moveTo>
                    <a:pt x="6" y="8"/>
                  </a:moveTo>
                  <a:lnTo>
                    <a:pt x="6" y="8"/>
                  </a:lnTo>
                  <a:lnTo>
                    <a:pt x="14" y="12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4" y="6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4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8"/>
                  </a:lnTo>
                  <a:lnTo>
                    <a:pt x="6" y="8"/>
                  </a:lnTo>
                  <a:lnTo>
                    <a:pt x="6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56" name="Freeform 216"/>
            <p:cNvSpPr>
              <a:spLocks/>
            </p:cNvSpPr>
            <p:nvPr/>
          </p:nvSpPr>
          <p:spPr bwMode="auto">
            <a:xfrm>
              <a:off x="920750" y="1501775"/>
              <a:ext cx="82550" cy="31750"/>
            </a:xfrm>
            <a:custGeom>
              <a:avLst/>
              <a:gdLst/>
              <a:ahLst/>
              <a:cxnLst>
                <a:cxn ang="0">
                  <a:pos x="38" y="2"/>
                </a:cxn>
                <a:cxn ang="0">
                  <a:pos x="30" y="0"/>
                </a:cxn>
                <a:cxn ang="0">
                  <a:pos x="28" y="0"/>
                </a:cxn>
                <a:cxn ang="0">
                  <a:pos x="24" y="0"/>
                </a:cxn>
                <a:cxn ang="0">
                  <a:pos x="22" y="2"/>
                </a:cxn>
                <a:cxn ang="0">
                  <a:pos x="20" y="2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12" y="2"/>
                </a:cxn>
                <a:cxn ang="0">
                  <a:pos x="14" y="4"/>
                </a:cxn>
                <a:cxn ang="0">
                  <a:pos x="16" y="10"/>
                </a:cxn>
                <a:cxn ang="0">
                  <a:pos x="18" y="10"/>
                </a:cxn>
                <a:cxn ang="0">
                  <a:pos x="18" y="12"/>
                </a:cxn>
                <a:cxn ang="0">
                  <a:pos x="10" y="12"/>
                </a:cxn>
                <a:cxn ang="0">
                  <a:pos x="2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4" y="16"/>
                </a:cxn>
                <a:cxn ang="0">
                  <a:pos x="8" y="14"/>
                </a:cxn>
                <a:cxn ang="0">
                  <a:pos x="14" y="16"/>
                </a:cxn>
                <a:cxn ang="0">
                  <a:pos x="22" y="14"/>
                </a:cxn>
                <a:cxn ang="0">
                  <a:pos x="24" y="18"/>
                </a:cxn>
                <a:cxn ang="0">
                  <a:pos x="26" y="20"/>
                </a:cxn>
                <a:cxn ang="0">
                  <a:pos x="32" y="12"/>
                </a:cxn>
                <a:cxn ang="0">
                  <a:pos x="34" y="14"/>
                </a:cxn>
                <a:cxn ang="0">
                  <a:pos x="36" y="14"/>
                </a:cxn>
                <a:cxn ang="0">
                  <a:pos x="40" y="12"/>
                </a:cxn>
                <a:cxn ang="0">
                  <a:pos x="42" y="14"/>
                </a:cxn>
                <a:cxn ang="0">
                  <a:pos x="46" y="14"/>
                </a:cxn>
                <a:cxn ang="0">
                  <a:pos x="50" y="16"/>
                </a:cxn>
                <a:cxn ang="0">
                  <a:pos x="52" y="12"/>
                </a:cxn>
                <a:cxn ang="0">
                  <a:pos x="44" y="8"/>
                </a:cxn>
                <a:cxn ang="0">
                  <a:pos x="38" y="2"/>
                </a:cxn>
              </a:cxnLst>
              <a:rect l="0" t="0" r="r" b="b"/>
              <a:pathLst>
                <a:path w="52" h="20">
                  <a:moveTo>
                    <a:pt x="38" y="2"/>
                  </a:moveTo>
                  <a:lnTo>
                    <a:pt x="38" y="2"/>
                  </a:lnTo>
                  <a:lnTo>
                    <a:pt x="34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12" y="2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8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4" y="12"/>
                  </a:lnTo>
                  <a:lnTo>
                    <a:pt x="10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4" y="18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8" y="1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4" y="14"/>
                  </a:lnTo>
                  <a:lnTo>
                    <a:pt x="34" y="14"/>
                  </a:lnTo>
                  <a:lnTo>
                    <a:pt x="36" y="14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4" y="12"/>
                  </a:lnTo>
                  <a:lnTo>
                    <a:pt x="46" y="14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48" y="10"/>
                  </a:lnTo>
                  <a:lnTo>
                    <a:pt x="44" y="8"/>
                  </a:lnTo>
                  <a:lnTo>
                    <a:pt x="40" y="6"/>
                  </a:lnTo>
                  <a:lnTo>
                    <a:pt x="38" y="2"/>
                  </a:lnTo>
                  <a:lnTo>
                    <a:pt x="38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57" name="Freeform 217"/>
            <p:cNvSpPr>
              <a:spLocks/>
            </p:cNvSpPr>
            <p:nvPr/>
          </p:nvSpPr>
          <p:spPr bwMode="auto">
            <a:xfrm>
              <a:off x="866775" y="1520825"/>
              <a:ext cx="28575" cy="952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4" y="6"/>
                </a:cxn>
                <a:cxn ang="0">
                  <a:pos x="10" y="6"/>
                </a:cxn>
                <a:cxn ang="0">
                  <a:pos x="10" y="6"/>
                </a:cxn>
                <a:cxn ang="0">
                  <a:pos x="12" y="6"/>
                </a:cxn>
                <a:cxn ang="0">
                  <a:pos x="14" y="6"/>
                </a:cxn>
                <a:cxn ang="0">
                  <a:pos x="14" y="6"/>
                </a:cxn>
                <a:cxn ang="0">
                  <a:pos x="18" y="6"/>
                </a:cxn>
                <a:cxn ang="0">
                  <a:pos x="18" y="6"/>
                </a:cxn>
                <a:cxn ang="0">
                  <a:pos x="18" y="6"/>
                </a:cxn>
                <a:cxn ang="0">
                  <a:pos x="18" y="6"/>
                </a:cxn>
                <a:cxn ang="0">
                  <a:pos x="16" y="4"/>
                </a:cxn>
                <a:cxn ang="0">
                  <a:pos x="1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8" h="6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6" y="4"/>
                  </a:lnTo>
                  <a:lnTo>
                    <a:pt x="1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58" name="Freeform 218"/>
            <p:cNvSpPr>
              <a:spLocks/>
            </p:cNvSpPr>
            <p:nvPr/>
          </p:nvSpPr>
          <p:spPr bwMode="auto">
            <a:xfrm>
              <a:off x="1022350" y="1689100"/>
              <a:ext cx="12700" cy="952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6" y="2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8" h="6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59" name="Freeform 219"/>
            <p:cNvSpPr>
              <a:spLocks/>
            </p:cNvSpPr>
            <p:nvPr/>
          </p:nvSpPr>
          <p:spPr bwMode="auto">
            <a:xfrm>
              <a:off x="904875" y="1257300"/>
              <a:ext cx="3175" cy="9525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2" h="6">
                  <a:moveTo>
                    <a:pt x="2" y="4"/>
                  </a:moveTo>
                  <a:lnTo>
                    <a:pt x="2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60" name="Freeform 220"/>
            <p:cNvSpPr>
              <a:spLocks/>
            </p:cNvSpPr>
            <p:nvPr/>
          </p:nvSpPr>
          <p:spPr bwMode="auto">
            <a:xfrm>
              <a:off x="1019175" y="1520825"/>
              <a:ext cx="19050" cy="952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4" y="6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10" y="4"/>
                </a:cxn>
                <a:cxn ang="0">
                  <a:pos x="12" y="4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8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2" h="6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8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61" name="Freeform 221"/>
            <p:cNvSpPr>
              <a:spLocks/>
            </p:cNvSpPr>
            <p:nvPr/>
          </p:nvSpPr>
          <p:spPr bwMode="auto">
            <a:xfrm>
              <a:off x="904875" y="1254125"/>
              <a:ext cx="1588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62" name="Freeform 222"/>
            <p:cNvSpPr>
              <a:spLocks/>
            </p:cNvSpPr>
            <p:nvPr/>
          </p:nvSpPr>
          <p:spPr bwMode="auto">
            <a:xfrm>
              <a:off x="904875" y="1254125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63" name="Freeform 223"/>
            <p:cNvSpPr>
              <a:spLocks/>
            </p:cNvSpPr>
            <p:nvPr/>
          </p:nvSpPr>
          <p:spPr bwMode="auto">
            <a:xfrm>
              <a:off x="904875" y="1257300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64" name="Freeform 224"/>
            <p:cNvSpPr>
              <a:spLocks/>
            </p:cNvSpPr>
            <p:nvPr/>
          </p:nvSpPr>
          <p:spPr bwMode="auto">
            <a:xfrm>
              <a:off x="1936750" y="1079500"/>
              <a:ext cx="22225" cy="38100"/>
            </a:xfrm>
            <a:custGeom>
              <a:avLst/>
              <a:gdLst/>
              <a:ahLst/>
              <a:cxnLst>
                <a:cxn ang="0">
                  <a:pos x="4" y="24"/>
                </a:cxn>
                <a:cxn ang="0">
                  <a:pos x="4" y="24"/>
                </a:cxn>
                <a:cxn ang="0">
                  <a:pos x="6" y="20"/>
                </a:cxn>
                <a:cxn ang="0">
                  <a:pos x="6" y="20"/>
                </a:cxn>
                <a:cxn ang="0">
                  <a:pos x="8" y="20"/>
                </a:cxn>
                <a:cxn ang="0">
                  <a:pos x="10" y="22"/>
                </a:cxn>
                <a:cxn ang="0">
                  <a:pos x="10" y="22"/>
                </a:cxn>
                <a:cxn ang="0">
                  <a:pos x="12" y="18"/>
                </a:cxn>
                <a:cxn ang="0">
                  <a:pos x="12" y="16"/>
                </a:cxn>
                <a:cxn ang="0">
                  <a:pos x="12" y="16"/>
                </a:cxn>
                <a:cxn ang="0">
                  <a:pos x="12" y="12"/>
                </a:cxn>
                <a:cxn ang="0">
                  <a:pos x="12" y="12"/>
                </a:cxn>
                <a:cxn ang="0">
                  <a:pos x="14" y="8"/>
                </a:cxn>
                <a:cxn ang="0">
                  <a:pos x="14" y="8"/>
                </a:cxn>
                <a:cxn ang="0">
                  <a:pos x="14" y="6"/>
                </a:cxn>
                <a:cxn ang="0">
                  <a:pos x="12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2" y="18"/>
                </a:cxn>
                <a:cxn ang="0">
                  <a:pos x="2" y="22"/>
                </a:cxn>
                <a:cxn ang="0">
                  <a:pos x="4" y="24"/>
                </a:cxn>
                <a:cxn ang="0">
                  <a:pos x="4" y="24"/>
                </a:cxn>
              </a:cxnLst>
              <a:rect l="0" t="0" r="r" b="b"/>
              <a:pathLst>
                <a:path w="14" h="24">
                  <a:moveTo>
                    <a:pt x="4" y="24"/>
                  </a:moveTo>
                  <a:lnTo>
                    <a:pt x="4" y="24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2" y="18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6"/>
                  </a:lnTo>
                  <a:lnTo>
                    <a:pt x="12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8"/>
                  </a:lnTo>
                  <a:lnTo>
                    <a:pt x="2" y="22"/>
                  </a:lnTo>
                  <a:lnTo>
                    <a:pt x="4" y="24"/>
                  </a:lnTo>
                  <a:lnTo>
                    <a:pt x="4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65" name="Freeform 225"/>
            <p:cNvSpPr>
              <a:spLocks/>
            </p:cNvSpPr>
            <p:nvPr/>
          </p:nvSpPr>
          <p:spPr bwMode="auto">
            <a:xfrm>
              <a:off x="1101725" y="1079500"/>
              <a:ext cx="22225" cy="25400"/>
            </a:xfrm>
            <a:custGeom>
              <a:avLst/>
              <a:gdLst/>
              <a:ahLst/>
              <a:cxnLst>
                <a:cxn ang="0">
                  <a:pos x="4" y="14"/>
                </a:cxn>
                <a:cxn ang="0">
                  <a:pos x="4" y="14"/>
                </a:cxn>
                <a:cxn ang="0">
                  <a:pos x="2" y="14"/>
                </a:cxn>
                <a:cxn ang="0">
                  <a:pos x="2" y="14"/>
                </a:cxn>
                <a:cxn ang="0">
                  <a:pos x="4" y="12"/>
                </a:cxn>
                <a:cxn ang="0">
                  <a:pos x="6" y="10"/>
                </a:cxn>
                <a:cxn ang="0">
                  <a:pos x="6" y="10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2" y="6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2" y="16"/>
                </a:cxn>
                <a:cxn ang="0">
                  <a:pos x="6" y="16"/>
                </a:cxn>
                <a:cxn ang="0">
                  <a:pos x="12" y="16"/>
                </a:cxn>
                <a:cxn ang="0">
                  <a:pos x="14" y="12"/>
                </a:cxn>
                <a:cxn ang="0">
                  <a:pos x="14" y="12"/>
                </a:cxn>
                <a:cxn ang="0">
                  <a:pos x="10" y="10"/>
                </a:cxn>
                <a:cxn ang="0">
                  <a:pos x="8" y="10"/>
                </a:cxn>
                <a:cxn ang="0">
                  <a:pos x="4" y="14"/>
                </a:cxn>
                <a:cxn ang="0">
                  <a:pos x="4" y="14"/>
                </a:cxn>
              </a:cxnLst>
              <a:rect l="0" t="0" r="r" b="b"/>
              <a:pathLst>
                <a:path w="14" h="16">
                  <a:moveTo>
                    <a:pt x="4" y="14"/>
                  </a:moveTo>
                  <a:lnTo>
                    <a:pt x="4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4" y="12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6" y="16"/>
                  </a:lnTo>
                  <a:lnTo>
                    <a:pt x="12" y="16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0" y="10"/>
                  </a:lnTo>
                  <a:lnTo>
                    <a:pt x="8" y="10"/>
                  </a:lnTo>
                  <a:lnTo>
                    <a:pt x="4" y="14"/>
                  </a:lnTo>
                  <a:lnTo>
                    <a:pt x="4" y="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66" name="Freeform 226"/>
            <p:cNvSpPr>
              <a:spLocks/>
            </p:cNvSpPr>
            <p:nvPr/>
          </p:nvSpPr>
          <p:spPr bwMode="auto">
            <a:xfrm>
              <a:off x="984250" y="1168400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67" name="Freeform 227"/>
            <p:cNvSpPr>
              <a:spLocks/>
            </p:cNvSpPr>
            <p:nvPr/>
          </p:nvSpPr>
          <p:spPr bwMode="auto">
            <a:xfrm>
              <a:off x="2263775" y="1168400"/>
              <a:ext cx="31750" cy="15875"/>
            </a:xfrm>
            <a:custGeom>
              <a:avLst/>
              <a:gdLst/>
              <a:ahLst/>
              <a:cxnLst>
                <a:cxn ang="0">
                  <a:pos x="6" y="10"/>
                </a:cxn>
                <a:cxn ang="0">
                  <a:pos x="6" y="10"/>
                </a:cxn>
                <a:cxn ang="0">
                  <a:pos x="6" y="8"/>
                </a:cxn>
                <a:cxn ang="0">
                  <a:pos x="6" y="8"/>
                </a:cxn>
                <a:cxn ang="0">
                  <a:pos x="12" y="8"/>
                </a:cxn>
                <a:cxn ang="0">
                  <a:pos x="16" y="6"/>
                </a:cxn>
                <a:cxn ang="0">
                  <a:pos x="16" y="6"/>
                </a:cxn>
                <a:cxn ang="0">
                  <a:pos x="14" y="4"/>
                </a:cxn>
                <a:cxn ang="0">
                  <a:pos x="14" y="4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6" y="10"/>
                </a:cxn>
                <a:cxn ang="0">
                  <a:pos x="6" y="10"/>
                </a:cxn>
              </a:cxnLst>
              <a:rect l="0" t="0" r="r" b="b"/>
              <a:pathLst>
                <a:path w="20" h="10">
                  <a:moveTo>
                    <a:pt x="6" y="10"/>
                  </a:moveTo>
                  <a:lnTo>
                    <a:pt x="6" y="10"/>
                  </a:lnTo>
                  <a:lnTo>
                    <a:pt x="6" y="8"/>
                  </a:lnTo>
                  <a:lnTo>
                    <a:pt x="6" y="8"/>
                  </a:lnTo>
                  <a:lnTo>
                    <a:pt x="12" y="8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6" y="10"/>
                  </a:lnTo>
                  <a:lnTo>
                    <a:pt x="6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68" name="Freeform 228"/>
            <p:cNvSpPr>
              <a:spLocks/>
            </p:cNvSpPr>
            <p:nvPr/>
          </p:nvSpPr>
          <p:spPr bwMode="auto">
            <a:xfrm>
              <a:off x="1939925" y="1050925"/>
              <a:ext cx="12700" cy="25400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2" y="10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2" y="12"/>
                </a:cxn>
                <a:cxn ang="0">
                  <a:pos x="2" y="12"/>
                </a:cxn>
                <a:cxn ang="0">
                  <a:pos x="2" y="12"/>
                </a:cxn>
                <a:cxn ang="0">
                  <a:pos x="2" y="12"/>
                </a:cxn>
                <a:cxn ang="0">
                  <a:pos x="2" y="12"/>
                </a:cxn>
                <a:cxn ang="0">
                  <a:pos x="2" y="12"/>
                </a:cxn>
                <a:cxn ang="0">
                  <a:pos x="2" y="12"/>
                </a:cxn>
                <a:cxn ang="0">
                  <a:pos x="2" y="14"/>
                </a:cxn>
                <a:cxn ang="0">
                  <a:pos x="2" y="14"/>
                </a:cxn>
                <a:cxn ang="0">
                  <a:pos x="2" y="14"/>
                </a:cxn>
                <a:cxn ang="0">
                  <a:pos x="2" y="14"/>
                </a:cxn>
                <a:cxn ang="0">
                  <a:pos x="2" y="16"/>
                </a:cxn>
                <a:cxn ang="0">
                  <a:pos x="2" y="16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6" y="16"/>
                </a:cxn>
                <a:cxn ang="0">
                  <a:pos x="6" y="16"/>
                </a:cxn>
                <a:cxn ang="0">
                  <a:pos x="8" y="14"/>
                </a:cxn>
                <a:cxn ang="0">
                  <a:pos x="8" y="1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2" y="10"/>
                </a:cxn>
                <a:cxn ang="0">
                  <a:pos x="2" y="10"/>
                </a:cxn>
              </a:cxnLst>
              <a:rect l="0" t="0" r="r" b="b"/>
              <a:pathLst>
                <a:path w="8" h="16">
                  <a:moveTo>
                    <a:pt x="2" y="10"/>
                  </a:moveTo>
                  <a:lnTo>
                    <a:pt x="2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8" y="14"/>
                  </a:lnTo>
                  <a:lnTo>
                    <a:pt x="8" y="1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69" name="Freeform 229"/>
            <p:cNvSpPr>
              <a:spLocks/>
            </p:cNvSpPr>
            <p:nvPr/>
          </p:nvSpPr>
          <p:spPr bwMode="auto">
            <a:xfrm>
              <a:off x="2146300" y="1168400"/>
              <a:ext cx="38100" cy="9525"/>
            </a:xfrm>
            <a:custGeom>
              <a:avLst/>
              <a:gdLst/>
              <a:ahLst/>
              <a:cxnLst>
                <a:cxn ang="0">
                  <a:pos x="10" y="6"/>
                </a:cxn>
                <a:cxn ang="0">
                  <a:pos x="10" y="6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18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18" y="4"/>
                </a:cxn>
                <a:cxn ang="0">
                  <a:pos x="18" y="4"/>
                </a:cxn>
                <a:cxn ang="0">
                  <a:pos x="18" y="4"/>
                </a:cxn>
                <a:cxn ang="0">
                  <a:pos x="18" y="4"/>
                </a:cxn>
                <a:cxn ang="0">
                  <a:pos x="18" y="4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0" y="6"/>
                </a:cxn>
                <a:cxn ang="0">
                  <a:pos x="10" y="6"/>
                </a:cxn>
                <a:cxn ang="0">
                  <a:pos x="10" y="6"/>
                </a:cxn>
              </a:cxnLst>
              <a:rect l="0" t="0" r="r" b="b"/>
              <a:pathLst>
                <a:path w="24" h="6">
                  <a:moveTo>
                    <a:pt x="10" y="6"/>
                  </a:moveTo>
                  <a:lnTo>
                    <a:pt x="10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70" name="Freeform 230"/>
            <p:cNvSpPr>
              <a:spLocks/>
            </p:cNvSpPr>
            <p:nvPr/>
          </p:nvSpPr>
          <p:spPr bwMode="auto">
            <a:xfrm>
              <a:off x="1289050" y="774700"/>
              <a:ext cx="6350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71" name="Freeform 231"/>
            <p:cNvSpPr>
              <a:spLocks/>
            </p:cNvSpPr>
            <p:nvPr/>
          </p:nvSpPr>
          <p:spPr bwMode="auto">
            <a:xfrm>
              <a:off x="1177925" y="1838325"/>
              <a:ext cx="28575" cy="2222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8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10" y="14"/>
                </a:cxn>
                <a:cxn ang="0">
                  <a:pos x="16" y="10"/>
                </a:cxn>
                <a:cxn ang="0">
                  <a:pos x="16" y="10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1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8" h="14">
                  <a:moveTo>
                    <a:pt x="2" y="0"/>
                  </a:moveTo>
                  <a:lnTo>
                    <a:pt x="2" y="0"/>
                  </a:lnTo>
                  <a:lnTo>
                    <a:pt x="0" y="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0" y="14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72" name="Freeform 232"/>
            <p:cNvSpPr>
              <a:spLocks/>
            </p:cNvSpPr>
            <p:nvPr/>
          </p:nvSpPr>
          <p:spPr bwMode="auto">
            <a:xfrm>
              <a:off x="1130300" y="1003300"/>
              <a:ext cx="88900" cy="85725"/>
            </a:xfrm>
            <a:custGeom>
              <a:avLst/>
              <a:gdLst/>
              <a:ahLst/>
              <a:cxnLst>
                <a:cxn ang="0">
                  <a:pos x="54" y="40"/>
                </a:cxn>
                <a:cxn ang="0">
                  <a:pos x="52" y="40"/>
                </a:cxn>
                <a:cxn ang="0">
                  <a:pos x="50" y="42"/>
                </a:cxn>
                <a:cxn ang="0">
                  <a:pos x="46" y="38"/>
                </a:cxn>
                <a:cxn ang="0">
                  <a:pos x="54" y="34"/>
                </a:cxn>
                <a:cxn ang="0">
                  <a:pos x="52" y="32"/>
                </a:cxn>
                <a:cxn ang="0">
                  <a:pos x="48" y="34"/>
                </a:cxn>
                <a:cxn ang="0">
                  <a:pos x="44" y="30"/>
                </a:cxn>
                <a:cxn ang="0">
                  <a:pos x="48" y="26"/>
                </a:cxn>
                <a:cxn ang="0">
                  <a:pos x="46" y="24"/>
                </a:cxn>
                <a:cxn ang="0">
                  <a:pos x="38" y="26"/>
                </a:cxn>
                <a:cxn ang="0">
                  <a:pos x="28" y="22"/>
                </a:cxn>
                <a:cxn ang="0">
                  <a:pos x="32" y="18"/>
                </a:cxn>
                <a:cxn ang="0">
                  <a:pos x="28" y="16"/>
                </a:cxn>
                <a:cxn ang="0">
                  <a:pos x="22" y="20"/>
                </a:cxn>
                <a:cxn ang="0">
                  <a:pos x="30" y="8"/>
                </a:cxn>
                <a:cxn ang="0">
                  <a:pos x="34" y="2"/>
                </a:cxn>
                <a:cxn ang="0">
                  <a:pos x="34" y="0"/>
                </a:cxn>
                <a:cxn ang="0">
                  <a:pos x="32" y="0"/>
                </a:cxn>
                <a:cxn ang="0">
                  <a:pos x="24" y="2"/>
                </a:cxn>
                <a:cxn ang="0">
                  <a:pos x="10" y="22"/>
                </a:cxn>
                <a:cxn ang="0">
                  <a:pos x="12" y="26"/>
                </a:cxn>
                <a:cxn ang="0">
                  <a:pos x="6" y="32"/>
                </a:cxn>
                <a:cxn ang="0">
                  <a:pos x="6" y="32"/>
                </a:cxn>
                <a:cxn ang="0">
                  <a:pos x="4" y="36"/>
                </a:cxn>
                <a:cxn ang="0">
                  <a:pos x="0" y="44"/>
                </a:cxn>
                <a:cxn ang="0">
                  <a:pos x="10" y="42"/>
                </a:cxn>
                <a:cxn ang="0">
                  <a:pos x="24" y="44"/>
                </a:cxn>
                <a:cxn ang="0">
                  <a:pos x="30" y="40"/>
                </a:cxn>
                <a:cxn ang="0">
                  <a:pos x="30" y="44"/>
                </a:cxn>
                <a:cxn ang="0">
                  <a:pos x="32" y="44"/>
                </a:cxn>
                <a:cxn ang="0">
                  <a:pos x="38" y="42"/>
                </a:cxn>
                <a:cxn ang="0">
                  <a:pos x="34" y="46"/>
                </a:cxn>
                <a:cxn ang="0">
                  <a:pos x="30" y="50"/>
                </a:cxn>
                <a:cxn ang="0">
                  <a:pos x="34" y="50"/>
                </a:cxn>
                <a:cxn ang="0">
                  <a:pos x="44" y="42"/>
                </a:cxn>
                <a:cxn ang="0">
                  <a:pos x="46" y="44"/>
                </a:cxn>
                <a:cxn ang="0">
                  <a:pos x="44" y="48"/>
                </a:cxn>
                <a:cxn ang="0">
                  <a:pos x="46" y="50"/>
                </a:cxn>
                <a:cxn ang="0">
                  <a:pos x="48" y="48"/>
                </a:cxn>
                <a:cxn ang="0">
                  <a:pos x="54" y="54"/>
                </a:cxn>
                <a:cxn ang="0">
                  <a:pos x="56" y="44"/>
                </a:cxn>
                <a:cxn ang="0">
                  <a:pos x="54" y="42"/>
                </a:cxn>
              </a:cxnLst>
              <a:rect l="0" t="0" r="r" b="b"/>
              <a:pathLst>
                <a:path w="56" h="54">
                  <a:moveTo>
                    <a:pt x="54" y="42"/>
                  </a:moveTo>
                  <a:lnTo>
                    <a:pt x="54" y="42"/>
                  </a:lnTo>
                  <a:lnTo>
                    <a:pt x="54" y="40"/>
                  </a:lnTo>
                  <a:lnTo>
                    <a:pt x="54" y="40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50" y="42"/>
                  </a:lnTo>
                  <a:lnTo>
                    <a:pt x="50" y="42"/>
                  </a:lnTo>
                  <a:lnTo>
                    <a:pt x="50" y="42"/>
                  </a:lnTo>
                  <a:lnTo>
                    <a:pt x="50" y="42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46" y="38"/>
                  </a:lnTo>
                  <a:lnTo>
                    <a:pt x="50" y="36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48" y="34"/>
                  </a:lnTo>
                  <a:lnTo>
                    <a:pt x="48" y="34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46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4" y="24"/>
                  </a:lnTo>
                  <a:lnTo>
                    <a:pt x="28" y="22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6" y="18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4" y="16"/>
                  </a:lnTo>
                  <a:lnTo>
                    <a:pt x="26" y="12"/>
                  </a:lnTo>
                  <a:lnTo>
                    <a:pt x="30" y="8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0" y="6"/>
                  </a:lnTo>
                  <a:lnTo>
                    <a:pt x="16" y="10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4" y="36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4" y="44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30" y="40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34" y="46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4" y="50"/>
                  </a:lnTo>
                  <a:lnTo>
                    <a:pt x="34" y="50"/>
                  </a:lnTo>
                  <a:lnTo>
                    <a:pt x="38" y="46"/>
                  </a:lnTo>
                  <a:lnTo>
                    <a:pt x="44" y="42"/>
                  </a:lnTo>
                  <a:lnTo>
                    <a:pt x="44" y="42"/>
                  </a:lnTo>
                  <a:lnTo>
                    <a:pt x="44" y="42"/>
                  </a:lnTo>
                  <a:lnTo>
                    <a:pt x="44" y="42"/>
                  </a:lnTo>
                  <a:lnTo>
                    <a:pt x="46" y="44"/>
                  </a:lnTo>
                  <a:lnTo>
                    <a:pt x="46" y="44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4" y="50"/>
                  </a:lnTo>
                  <a:lnTo>
                    <a:pt x="44" y="50"/>
                  </a:lnTo>
                  <a:lnTo>
                    <a:pt x="46" y="50"/>
                  </a:lnTo>
                  <a:lnTo>
                    <a:pt x="46" y="5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54" y="54"/>
                  </a:lnTo>
                  <a:lnTo>
                    <a:pt x="54" y="54"/>
                  </a:lnTo>
                  <a:lnTo>
                    <a:pt x="56" y="50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4" y="44"/>
                  </a:lnTo>
                  <a:lnTo>
                    <a:pt x="54" y="42"/>
                  </a:lnTo>
                  <a:lnTo>
                    <a:pt x="54" y="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73" name="Freeform 233"/>
            <p:cNvSpPr>
              <a:spLocks/>
            </p:cNvSpPr>
            <p:nvPr/>
          </p:nvSpPr>
          <p:spPr bwMode="auto">
            <a:xfrm>
              <a:off x="1495425" y="361950"/>
              <a:ext cx="15875" cy="952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0" h="6">
                  <a:moveTo>
                    <a:pt x="4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4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74" name="Freeform 234"/>
            <p:cNvSpPr>
              <a:spLocks/>
            </p:cNvSpPr>
            <p:nvPr/>
          </p:nvSpPr>
          <p:spPr bwMode="auto">
            <a:xfrm>
              <a:off x="803275" y="1457325"/>
              <a:ext cx="120650" cy="4445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2" y="4"/>
                </a:cxn>
                <a:cxn ang="0">
                  <a:pos x="8" y="6"/>
                </a:cxn>
                <a:cxn ang="0">
                  <a:pos x="12" y="8"/>
                </a:cxn>
                <a:cxn ang="0">
                  <a:pos x="20" y="8"/>
                </a:cxn>
                <a:cxn ang="0">
                  <a:pos x="30" y="12"/>
                </a:cxn>
                <a:cxn ang="0">
                  <a:pos x="38" y="14"/>
                </a:cxn>
                <a:cxn ang="0">
                  <a:pos x="38" y="16"/>
                </a:cxn>
                <a:cxn ang="0">
                  <a:pos x="40" y="18"/>
                </a:cxn>
                <a:cxn ang="0">
                  <a:pos x="50" y="22"/>
                </a:cxn>
                <a:cxn ang="0">
                  <a:pos x="50" y="24"/>
                </a:cxn>
                <a:cxn ang="0">
                  <a:pos x="48" y="26"/>
                </a:cxn>
                <a:cxn ang="0">
                  <a:pos x="46" y="28"/>
                </a:cxn>
                <a:cxn ang="0">
                  <a:pos x="52" y="28"/>
                </a:cxn>
                <a:cxn ang="0">
                  <a:pos x="58" y="28"/>
                </a:cxn>
                <a:cxn ang="0">
                  <a:pos x="66" y="28"/>
                </a:cxn>
                <a:cxn ang="0">
                  <a:pos x="76" y="26"/>
                </a:cxn>
                <a:cxn ang="0">
                  <a:pos x="76" y="26"/>
                </a:cxn>
                <a:cxn ang="0">
                  <a:pos x="64" y="22"/>
                </a:cxn>
                <a:cxn ang="0">
                  <a:pos x="62" y="20"/>
                </a:cxn>
                <a:cxn ang="0">
                  <a:pos x="64" y="18"/>
                </a:cxn>
                <a:cxn ang="0">
                  <a:pos x="58" y="16"/>
                </a:cxn>
                <a:cxn ang="0">
                  <a:pos x="50" y="14"/>
                </a:cxn>
                <a:cxn ang="0">
                  <a:pos x="46" y="10"/>
                </a:cxn>
                <a:cxn ang="0">
                  <a:pos x="32" y="6"/>
                </a:cxn>
                <a:cxn ang="0">
                  <a:pos x="26" y="2"/>
                </a:cxn>
                <a:cxn ang="0">
                  <a:pos x="24" y="2"/>
                </a:cxn>
                <a:cxn ang="0">
                  <a:pos x="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4" y="4"/>
                </a:cxn>
                <a:cxn ang="0">
                  <a:pos x="10" y="4"/>
                </a:cxn>
              </a:cxnLst>
              <a:rect l="0" t="0" r="r" b="b"/>
              <a:pathLst>
                <a:path w="76" h="28">
                  <a:moveTo>
                    <a:pt x="10" y="4"/>
                  </a:moveTo>
                  <a:lnTo>
                    <a:pt x="10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12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34" y="12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6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46" y="20"/>
                  </a:lnTo>
                  <a:lnTo>
                    <a:pt x="50" y="22"/>
                  </a:lnTo>
                  <a:lnTo>
                    <a:pt x="50" y="22"/>
                  </a:lnTo>
                  <a:lnTo>
                    <a:pt x="50" y="24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6" y="28"/>
                  </a:lnTo>
                  <a:lnTo>
                    <a:pt x="46" y="28"/>
                  </a:lnTo>
                  <a:lnTo>
                    <a:pt x="46" y="28"/>
                  </a:lnTo>
                  <a:lnTo>
                    <a:pt x="52" y="28"/>
                  </a:lnTo>
                  <a:lnTo>
                    <a:pt x="58" y="28"/>
                  </a:lnTo>
                  <a:lnTo>
                    <a:pt x="58" y="28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0" y="22"/>
                  </a:lnTo>
                  <a:lnTo>
                    <a:pt x="64" y="22"/>
                  </a:lnTo>
                  <a:lnTo>
                    <a:pt x="64" y="22"/>
                  </a:lnTo>
                  <a:lnTo>
                    <a:pt x="62" y="20"/>
                  </a:lnTo>
                  <a:lnTo>
                    <a:pt x="62" y="20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58" y="16"/>
                  </a:lnTo>
                  <a:lnTo>
                    <a:pt x="50" y="14"/>
                  </a:lnTo>
                  <a:lnTo>
                    <a:pt x="50" y="14"/>
                  </a:lnTo>
                  <a:lnTo>
                    <a:pt x="46" y="10"/>
                  </a:lnTo>
                  <a:lnTo>
                    <a:pt x="46" y="10"/>
                  </a:lnTo>
                  <a:lnTo>
                    <a:pt x="40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26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16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75" name="Freeform 235"/>
            <p:cNvSpPr>
              <a:spLocks/>
            </p:cNvSpPr>
            <p:nvPr/>
          </p:nvSpPr>
          <p:spPr bwMode="auto">
            <a:xfrm>
              <a:off x="2527300" y="431800"/>
              <a:ext cx="79375" cy="69850"/>
            </a:xfrm>
            <a:custGeom>
              <a:avLst/>
              <a:gdLst/>
              <a:ahLst/>
              <a:cxnLst>
                <a:cxn ang="0">
                  <a:pos x="2" y="28"/>
                </a:cxn>
                <a:cxn ang="0">
                  <a:pos x="2" y="28"/>
                </a:cxn>
                <a:cxn ang="0">
                  <a:pos x="4" y="30"/>
                </a:cxn>
                <a:cxn ang="0">
                  <a:pos x="6" y="30"/>
                </a:cxn>
                <a:cxn ang="0">
                  <a:pos x="10" y="28"/>
                </a:cxn>
                <a:cxn ang="0">
                  <a:pos x="10" y="28"/>
                </a:cxn>
                <a:cxn ang="0">
                  <a:pos x="18" y="30"/>
                </a:cxn>
                <a:cxn ang="0">
                  <a:pos x="26" y="34"/>
                </a:cxn>
                <a:cxn ang="0">
                  <a:pos x="26" y="34"/>
                </a:cxn>
                <a:cxn ang="0">
                  <a:pos x="24" y="36"/>
                </a:cxn>
                <a:cxn ang="0">
                  <a:pos x="24" y="36"/>
                </a:cxn>
                <a:cxn ang="0">
                  <a:pos x="22" y="38"/>
                </a:cxn>
                <a:cxn ang="0">
                  <a:pos x="20" y="38"/>
                </a:cxn>
                <a:cxn ang="0">
                  <a:pos x="20" y="40"/>
                </a:cxn>
                <a:cxn ang="0">
                  <a:pos x="20" y="40"/>
                </a:cxn>
                <a:cxn ang="0">
                  <a:pos x="28" y="40"/>
                </a:cxn>
                <a:cxn ang="0">
                  <a:pos x="28" y="40"/>
                </a:cxn>
                <a:cxn ang="0">
                  <a:pos x="30" y="44"/>
                </a:cxn>
                <a:cxn ang="0">
                  <a:pos x="30" y="44"/>
                </a:cxn>
                <a:cxn ang="0">
                  <a:pos x="34" y="44"/>
                </a:cxn>
                <a:cxn ang="0">
                  <a:pos x="36" y="42"/>
                </a:cxn>
                <a:cxn ang="0">
                  <a:pos x="36" y="42"/>
                </a:cxn>
                <a:cxn ang="0">
                  <a:pos x="50" y="42"/>
                </a:cxn>
                <a:cxn ang="0">
                  <a:pos x="50" y="42"/>
                </a:cxn>
                <a:cxn ang="0">
                  <a:pos x="50" y="40"/>
                </a:cxn>
                <a:cxn ang="0">
                  <a:pos x="46" y="38"/>
                </a:cxn>
                <a:cxn ang="0">
                  <a:pos x="42" y="36"/>
                </a:cxn>
                <a:cxn ang="0">
                  <a:pos x="42" y="36"/>
                </a:cxn>
                <a:cxn ang="0">
                  <a:pos x="38" y="28"/>
                </a:cxn>
                <a:cxn ang="0">
                  <a:pos x="34" y="20"/>
                </a:cxn>
                <a:cxn ang="0">
                  <a:pos x="34" y="20"/>
                </a:cxn>
                <a:cxn ang="0">
                  <a:pos x="36" y="12"/>
                </a:cxn>
                <a:cxn ang="0">
                  <a:pos x="38" y="10"/>
                </a:cxn>
                <a:cxn ang="0">
                  <a:pos x="42" y="6"/>
                </a:cxn>
                <a:cxn ang="0">
                  <a:pos x="44" y="2"/>
                </a:cxn>
                <a:cxn ang="0">
                  <a:pos x="44" y="2"/>
                </a:cxn>
                <a:cxn ang="0">
                  <a:pos x="38" y="0"/>
                </a:cxn>
                <a:cxn ang="0">
                  <a:pos x="38" y="0"/>
                </a:cxn>
                <a:cxn ang="0">
                  <a:pos x="30" y="0"/>
                </a:cxn>
                <a:cxn ang="0">
                  <a:pos x="24" y="2"/>
                </a:cxn>
                <a:cxn ang="0">
                  <a:pos x="24" y="2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14" y="6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10" y="10"/>
                </a:cxn>
                <a:cxn ang="0">
                  <a:pos x="10" y="10"/>
                </a:cxn>
                <a:cxn ang="0">
                  <a:pos x="14" y="12"/>
                </a:cxn>
                <a:cxn ang="0">
                  <a:pos x="14" y="12"/>
                </a:cxn>
                <a:cxn ang="0">
                  <a:pos x="12" y="16"/>
                </a:cxn>
                <a:cxn ang="0">
                  <a:pos x="8" y="20"/>
                </a:cxn>
                <a:cxn ang="0">
                  <a:pos x="8" y="20"/>
                </a:cxn>
                <a:cxn ang="0">
                  <a:pos x="6" y="20"/>
                </a:cxn>
                <a:cxn ang="0">
                  <a:pos x="2" y="20"/>
                </a:cxn>
                <a:cxn ang="0">
                  <a:pos x="2" y="20"/>
                </a:cxn>
                <a:cxn ang="0">
                  <a:pos x="0" y="22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2" y="28"/>
                </a:cxn>
                <a:cxn ang="0">
                  <a:pos x="2" y="28"/>
                </a:cxn>
              </a:cxnLst>
              <a:rect l="0" t="0" r="r" b="b"/>
              <a:pathLst>
                <a:path w="50" h="44">
                  <a:moveTo>
                    <a:pt x="2" y="28"/>
                  </a:moveTo>
                  <a:lnTo>
                    <a:pt x="2" y="28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8" y="30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2" y="38"/>
                  </a:lnTo>
                  <a:lnTo>
                    <a:pt x="20" y="38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4" y="44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50" y="42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46" y="38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38" y="28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6" y="12"/>
                  </a:lnTo>
                  <a:lnTo>
                    <a:pt x="38" y="10"/>
                  </a:lnTo>
                  <a:lnTo>
                    <a:pt x="42" y="6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2" y="16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6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28"/>
                  </a:lnTo>
                  <a:lnTo>
                    <a:pt x="2" y="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76" name="Freeform 236"/>
            <p:cNvSpPr>
              <a:spLocks/>
            </p:cNvSpPr>
            <p:nvPr/>
          </p:nvSpPr>
          <p:spPr bwMode="auto">
            <a:xfrm>
              <a:off x="1936750" y="784225"/>
              <a:ext cx="31750" cy="22225"/>
            </a:xfrm>
            <a:custGeom>
              <a:avLst/>
              <a:gdLst/>
              <a:ahLst/>
              <a:cxnLst>
                <a:cxn ang="0">
                  <a:pos x="6" y="10"/>
                </a:cxn>
                <a:cxn ang="0">
                  <a:pos x="6" y="10"/>
                </a:cxn>
                <a:cxn ang="0">
                  <a:pos x="18" y="10"/>
                </a:cxn>
                <a:cxn ang="0">
                  <a:pos x="18" y="10"/>
                </a:cxn>
                <a:cxn ang="0">
                  <a:pos x="20" y="6"/>
                </a:cxn>
                <a:cxn ang="0">
                  <a:pos x="20" y="6"/>
                </a:cxn>
                <a:cxn ang="0">
                  <a:pos x="18" y="4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14" y="2"/>
                </a:cxn>
                <a:cxn ang="0">
                  <a:pos x="14" y="2"/>
                </a:cxn>
                <a:cxn ang="0">
                  <a:pos x="12" y="6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4"/>
                </a:cxn>
                <a:cxn ang="0">
                  <a:pos x="2" y="14"/>
                </a:cxn>
                <a:cxn ang="0">
                  <a:pos x="4" y="12"/>
                </a:cxn>
                <a:cxn ang="0">
                  <a:pos x="6" y="10"/>
                </a:cxn>
                <a:cxn ang="0">
                  <a:pos x="6" y="10"/>
                </a:cxn>
              </a:cxnLst>
              <a:rect l="0" t="0" r="r" b="b"/>
              <a:pathLst>
                <a:path w="20" h="14">
                  <a:moveTo>
                    <a:pt x="6" y="10"/>
                  </a:moveTo>
                  <a:lnTo>
                    <a:pt x="6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8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2" y="6"/>
                  </a:lnTo>
                  <a:lnTo>
                    <a:pt x="8" y="8"/>
                  </a:lnTo>
                  <a:lnTo>
                    <a:pt x="8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4" y="12"/>
                  </a:lnTo>
                  <a:lnTo>
                    <a:pt x="6" y="10"/>
                  </a:lnTo>
                  <a:lnTo>
                    <a:pt x="6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77" name="Freeform 237"/>
            <p:cNvSpPr>
              <a:spLocks/>
            </p:cNvSpPr>
            <p:nvPr/>
          </p:nvSpPr>
          <p:spPr bwMode="auto">
            <a:xfrm>
              <a:off x="1971675" y="241300"/>
              <a:ext cx="136525" cy="98425"/>
            </a:xfrm>
            <a:custGeom>
              <a:avLst/>
              <a:gdLst/>
              <a:ahLst/>
              <a:cxnLst>
                <a:cxn ang="0">
                  <a:pos x="6" y="16"/>
                </a:cxn>
                <a:cxn ang="0">
                  <a:pos x="12" y="14"/>
                </a:cxn>
                <a:cxn ang="0">
                  <a:pos x="14" y="18"/>
                </a:cxn>
                <a:cxn ang="0">
                  <a:pos x="8" y="22"/>
                </a:cxn>
                <a:cxn ang="0">
                  <a:pos x="16" y="30"/>
                </a:cxn>
                <a:cxn ang="0">
                  <a:pos x="26" y="32"/>
                </a:cxn>
                <a:cxn ang="0">
                  <a:pos x="30" y="30"/>
                </a:cxn>
                <a:cxn ang="0">
                  <a:pos x="36" y="24"/>
                </a:cxn>
                <a:cxn ang="0">
                  <a:pos x="42" y="28"/>
                </a:cxn>
                <a:cxn ang="0">
                  <a:pos x="50" y="30"/>
                </a:cxn>
                <a:cxn ang="0">
                  <a:pos x="44" y="32"/>
                </a:cxn>
                <a:cxn ang="0">
                  <a:pos x="26" y="38"/>
                </a:cxn>
                <a:cxn ang="0">
                  <a:pos x="26" y="38"/>
                </a:cxn>
                <a:cxn ang="0">
                  <a:pos x="28" y="42"/>
                </a:cxn>
                <a:cxn ang="0">
                  <a:pos x="48" y="40"/>
                </a:cxn>
                <a:cxn ang="0">
                  <a:pos x="50" y="42"/>
                </a:cxn>
                <a:cxn ang="0">
                  <a:pos x="44" y="46"/>
                </a:cxn>
                <a:cxn ang="0">
                  <a:pos x="34" y="46"/>
                </a:cxn>
                <a:cxn ang="0">
                  <a:pos x="32" y="50"/>
                </a:cxn>
                <a:cxn ang="0">
                  <a:pos x="32" y="50"/>
                </a:cxn>
                <a:cxn ang="0">
                  <a:pos x="48" y="60"/>
                </a:cxn>
                <a:cxn ang="0">
                  <a:pos x="52" y="62"/>
                </a:cxn>
                <a:cxn ang="0">
                  <a:pos x="56" y="60"/>
                </a:cxn>
                <a:cxn ang="0">
                  <a:pos x="60" y="48"/>
                </a:cxn>
                <a:cxn ang="0">
                  <a:pos x="66" y="46"/>
                </a:cxn>
                <a:cxn ang="0">
                  <a:pos x="68" y="40"/>
                </a:cxn>
                <a:cxn ang="0">
                  <a:pos x="70" y="32"/>
                </a:cxn>
                <a:cxn ang="0">
                  <a:pos x="74" y="28"/>
                </a:cxn>
                <a:cxn ang="0">
                  <a:pos x="82" y="26"/>
                </a:cxn>
                <a:cxn ang="0">
                  <a:pos x="86" y="24"/>
                </a:cxn>
                <a:cxn ang="0">
                  <a:pos x="84" y="20"/>
                </a:cxn>
                <a:cxn ang="0">
                  <a:pos x="78" y="18"/>
                </a:cxn>
                <a:cxn ang="0">
                  <a:pos x="72" y="16"/>
                </a:cxn>
                <a:cxn ang="0">
                  <a:pos x="66" y="8"/>
                </a:cxn>
                <a:cxn ang="0">
                  <a:pos x="62" y="12"/>
                </a:cxn>
                <a:cxn ang="0">
                  <a:pos x="60" y="12"/>
                </a:cxn>
                <a:cxn ang="0">
                  <a:pos x="60" y="8"/>
                </a:cxn>
                <a:cxn ang="0">
                  <a:pos x="60" y="4"/>
                </a:cxn>
                <a:cxn ang="0">
                  <a:pos x="54" y="2"/>
                </a:cxn>
                <a:cxn ang="0">
                  <a:pos x="50" y="0"/>
                </a:cxn>
                <a:cxn ang="0">
                  <a:pos x="48" y="0"/>
                </a:cxn>
                <a:cxn ang="0">
                  <a:pos x="44" y="4"/>
                </a:cxn>
                <a:cxn ang="0">
                  <a:pos x="46" y="10"/>
                </a:cxn>
                <a:cxn ang="0">
                  <a:pos x="48" y="14"/>
                </a:cxn>
                <a:cxn ang="0">
                  <a:pos x="46" y="16"/>
                </a:cxn>
                <a:cxn ang="0">
                  <a:pos x="36" y="6"/>
                </a:cxn>
                <a:cxn ang="0">
                  <a:pos x="32" y="4"/>
                </a:cxn>
                <a:cxn ang="0">
                  <a:pos x="30" y="6"/>
                </a:cxn>
                <a:cxn ang="0">
                  <a:pos x="28" y="12"/>
                </a:cxn>
                <a:cxn ang="0">
                  <a:pos x="22" y="12"/>
                </a:cxn>
                <a:cxn ang="0">
                  <a:pos x="22" y="4"/>
                </a:cxn>
                <a:cxn ang="0">
                  <a:pos x="14" y="4"/>
                </a:cxn>
                <a:cxn ang="0">
                  <a:pos x="10" y="4"/>
                </a:cxn>
                <a:cxn ang="0">
                  <a:pos x="4" y="6"/>
                </a:cxn>
                <a:cxn ang="0">
                  <a:pos x="0" y="8"/>
                </a:cxn>
                <a:cxn ang="0">
                  <a:pos x="6" y="16"/>
                </a:cxn>
              </a:cxnLst>
              <a:rect l="0" t="0" r="r" b="b"/>
              <a:pathLst>
                <a:path w="86" h="62">
                  <a:moveTo>
                    <a:pt x="6" y="16"/>
                  </a:moveTo>
                  <a:lnTo>
                    <a:pt x="6" y="16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10" y="26"/>
                  </a:lnTo>
                  <a:lnTo>
                    <a:pt x="16" y="30"/>
                  </a:lnTo>
                  <a:lnTo>
                    <a:pt x="22" y="32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30" y="30"/>
                  </a:lnTo>
                  <a:lnTo>
                    <a:pt x="32" y="28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42" y="28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50" y="30"/>
                  </a:lnTo>
                  <a:lnTo>
                    <a:pt x="44" y="32"/>
                  </a:lnTo>
                  <a:lnTo>
                    <a:pt x="40" y="34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50" y="42"/>
                  </a:lnTo>
                  <a:lnTo>
                    <a:pt x="50" y="42"/>
                  </a:lnTo>
                  <a:lnTo>
                    <a:pt x="48" y="44"/>
                  </a:lnTo>
                  <a:lnTo>
                    <a:pt x="44" y="46"/>
                  </a:lnTo>
                  <a:lnTo>
                    <a:pt x="34" y="46"/>
                  </a:lnTo>
                  <a:lnTo>
                    <a:pt x="34" y="46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42" y="58"/>
                  </a:lnTo>
                  <a:lnTo>
                    <a:pt x="48" y="60"/>
                  </a:lnTo>
                  <a:lnTo>
                    <a:pt x="52" y="62"/>
                  </a:lnTo>
                  <a:lnTo>
                    <a:pt x="52" y="62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54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6" y="46"/>
                  </a:lnTo>
                  <a:lnTo>
                    <a:pt x="66" y="46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70" y="32"/>
                  </a:lnTo>
                  <a:lnTo>
                    <a:pt x="72" y="30"/>
                  </a:lnTo>
                  <a:lnTo>
                    <a:pt x="74" y="28"/>
                  </a:lnTo>
                  <a:lnTo>
                    <a:pt x="74" y="28"/>
                  </a:lnTo>
                  <a:lnTo>
                    <a:pt x="82" y="26"/>
                  </a:lnTo>
                  <a:lnTo>
                    <a:pt x="82" y="26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84" y="20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4" y="10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8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58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6"/>
                  </a:lnTo>
                  <a:lnTo>
                    <a:pt x="46" y="10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0" y="12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2" y="4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4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4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78" name="Freeform 238"/>
            <p:cNvSpPr>
              <a:spLocks/>
            </p:cNvSpPr>
            <p:nvPr/>
          </p:nvSpPr>
          <p:spPr bwMode="auto">
            <a:xfrm>
              <a:off x="2073275" y="222250"/>
              <a:ext cx="123825" cy="44450"/>
            </a:xfrm>
            <a:custGeom>
              <a:avLst/>
              <a:gdLst/>
              <a:ahLst/>
              <a:cxnLst>
                <a:cxn ang="0">
                  <a:pos x="32" y="16"/>
                </a:cxn>
                <a:cxn ang="0">
                  <a:pos x="32" y="16"/>
                </a:cxn>
                <a:cxn ang="0">
                  <a:pos x="32" y="16"/>
                </a:cxn>
                <a:cxn ang="0">
                  <a:pos x="30" y="22"/>
                </a:cxn>
                <a:cxn ang="0">
                  <a:pos x="24" y="24"/>
                </a:cxn>
                <a:cxn ang="0">
                  <a:pos x="24" y="28"/>
                </a:cxn>
                <a:cxn ang="0">
                  <a:pos x="24" y="28"/>
                </a:cxn>
                <a:cxn ang="0">
                  <a:pos x="48" y="28"/>
                </a:cxn>
                <a:cxn ang="0">
                  <a:pos x="48" y="28"/>
                </a:cxn>
                <a:cxn ang="0">
                  <a:pos x="54" y="26"/>
                </a:cxn>
                <a:cxn ang="0">
                  <a:pos x="54" y="26"/>
                </a:cxn>
                <a:cxn ang="0">
                  <a:pos x="60" y="24"/>
                </a:cxn>
                <a:cxn ang="0">
                  <a:pos x="60" y="24"/>
                </a:cxn>
                <a:cxn ang="0">
                  <a:pos x="68" y="20"/>
                </a:cxn>
                <a:cxn ang="0">
                  <a:pos x="68" y="20"/>
                </a:cxn>
                <a:cxn ang="0">
                  <a:pos x="76" y="14"/>
                </a:cxn>
                <a:cxn ang="0">
                  <a:pos x="76" y="14"/>
                </a:cxn>
                <a:cxn ang="0">
                  <a:pos x="78" y="12"/>
                </a:cxn>
                <a:cxn ang="0">
                  <a:pos x="78" y="12"/>
                </a:cxn>
                <a:cxn ang="0">
                  <a:pos x="76" y="10"/>
                </a:cxn>
                <a:cxn ang="0">
                  <a:pos x="76" y="10"/>
                </a:cxn>
                <a:cxn ang="0">
                  <a:pos x="70" y="8"/>
                </a:cxn>
                <a:cxn ang="0">
                  <a:pos x="70" y="8"/>
                </a:cxn>
                <a:cxn ang="0">
                  <a:pos x="64" y="8"/>
                </a:cxn>
                <a:cxn ang="0">
                  <a:pos x="58" y="8"/>
                </a:cxn>
                <a:cxn ang="0">
                  <a:pos x="58" y="8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4" y="4"/>
                </a:cxn>
                <a:cxn ang="0">
                  <a:pos x="54" y="4"/>
                </a:cxn>
                <a:cxn ang="0">
                  <a:pos x="48" y="6"/>
                </a:cxn>
                <a:cxn ang="0">
                  <a:pos x="46" y="10"/>
                </a:cxn>
                <a:cxn ang="0">
                  <a:pos x="42" y="10"/>
                </a:cxn>
                <a:cxn ang="0">
                  <a:pos x="42" y="10"/>
                </a:cxn>
                <a:cxn ang="0">
                  <a:pos x="42" y="4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40" y="2"/>
                </a:cxn>
                <a:cxn ang="0">
                  <a:pos x="38" y="4"/>
                </a:cxn>
                <a:cxn ang="0">
                  <a:pos x="34" y="8"/>
                </a:cxn>
                <a:cxn ang="0">
                  <a:pos x="34" y="8"/>
                </a:cxn>
                <a:cxn ang="0">
                  <a:pos x="34" y="10"/>
                </a:cxn>
                <a:cxn ang="0">
                  <a:pos x="34" y="10"/>
                </a:cxn>
                <a:cxn ang="0">
                  <a:pos x="30" y="6"/>
                </a:cxn>
                <a:cxn ang="0">
                  <a:pos x="26" y="6"/>
                </a:cxn>
                <a:cxn ang="0">
                  <a:pos x="22" y="6"/>
                </a:cxn>
                <a:cxn ang="0">
                  <a:pos x="20" y="6"/>
                </a:cxn>
                <a:cxn ang="0">
                  <a:pos x="20" y="6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6" y="8"/>
                </a:cxn>
                <a:cxn ang="0">
                  <a:pos x="6" y="8"/>
                </a:cxn>
                <a:cxn ang="0">
                  <a:pos x="4" y="10"/>
                </a:cxn>
                <a:cxn ang="0">
                  <a:pos x="2" y="14"/>
                </a:cxn>
                <a:cxn ang="0">
                  <a:pos x="2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6" y="16"/>
                </a:cxn>
                <a:cxn ang="0">
                  <a:pos x="14" y="16"/>
                </a:cxn>
                <a:cxn ang="0">
                  <a:pos x="32" y="16"/>
                </a:cxn>
                <a:cxn ang="0">
                  <a:pos x="32" y="16"/>
                </a:cxn>
              </a:cxnLst>
              <a:rect l="0" t="0" r="r" b="b"/>
              <a:pathLst>
                <a:path w="78" h="28">
                  <a:moveTo>
                    <a:pt x="32" y="16"/>
                  </a:moveTo>
                  <a:lnTo>
                    <a:pt x="32" y="16"/>
                  </a:lnTo>
                  <a:lnTo>
                    <a:pt x="32" y="16"/>
                  </a:lnTo>
                  <a:lnTo>
                    <a:pt x="30" y="22"/>
                  </a:lnTo>
                  <a:lnTo>
                    <a:pt x="24" y="24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76" y="10"/>
                  </a:lnTo>
                  <a:lnTo>
                    <a:pt x="76" y="10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64" y="8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8" y="6"/>
                  </a:lnTo>
                  <a:lnTo>
                    <a:pt x="46" y="10"/>
                  </a:lnTo>
                  <a:lnTo>
                    <a:pt x="42" y="10"/>
                  </a:lnTo>
                  <a:lnTo>
                    <a:pt x="42" y="10"/>
                  </a:lnTo>
                  <a:lnTo>
                    <a:pt x="42" y="4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0" y="2"/>
                  </a:lnTo>
                  <a:lnTo>
                    <a:pt x="38" y="4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0" y="6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6" y="8"/>
                  </a:lnTo>
                  <a:lnTo>
                    <a:pt x="6" y="8"/>
                  </a:lnTo>
                  <a:lnTo>
                    <a:pt x="4" y="10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6" y="16"/>
                  </a:lnTo>
                  <a:lnTo>
                    <a:pt x="14" y="16"/>
                  </a:lnTo>
                  <a:lnTo>
                    <a:pt x="32" y="16"/>
                  </a:lnTo>
                  <a:lnTo>
                    <a:pt x="32" y="1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79" name="Freeform 239"/>
            <p:cNvSpPr>
              <a:spLocks/>
            </p:cNvSpPr>
            <p:nvPr/>
          </p:nvSpPr>
          <p:spPr bwMode="auto">
            <a:xfrm>
              <a:off x="825500" y="1644650"/>
              <a:ext cx="568325" cy="638175"/>
            </a:xfrm>
            <a:custGeom>
              <a:avLst/>
              <a:gdLst/>
              <a:ahLst/>
              <a:cxnLst>
                <a:cxn ang="0">
                  <a:pos x="222" y="390"/>
                </a:cxn>
                <a:cxn ang="0">
                  <a:pos x="224" y="394"/>
                </a:cxn>
                <a:cxn ang="0">
                  <a:pos x="240" y="358"/>
                </a:cxn>
                <a:cxn ang="0">
                  <a:pos x="238" y="344"/>
                </a:cxn>
                <a:cxn ang="0">
                  <a:pos x="266" y="330"/>
                </a:cxn>
                <a:cxn ang="0">
                  <a:pos x="282" y="322"/>
                </a:cxn>
                <a:cxn ang="0">
                  <a:pos x="304" y="314"/>
                </a:cxn>
                <a:cxn ang="0">
                  <a:pos x="312" y="296"/>
                </a:cxn>
                <a:cxn ang="0">
                  <a:pos x="316" y="282"/>
                </a:cxn>
                <a:cxn ang="0">
                  <a:pos x="322" y="258"/>
                </a:cxn>
                <a:cxn ang="0">
                  <a:pos x="324" y="230"/>
                </a:cxn>
                <a:cxn ang="0">
                  <a:pos x="336" y="220"/>
                </a:cxn>
                <a:cxn ang="0">
                  <a:pos x="352" y="204"/>
                </a:cxn>
                <a:cxn ang="0">
                  <a:pos x="350" y="166"/>
                </a:cxn>
                <a:cxn ang="0">
                  <a:pos x="316" y="148"/>
                </a:cxn>
                <a:cxn ang="0">
                  <a:pos x="290" y="144"/>
                </a:cxn>
                <a:cxn ang="0">
                  <a:pos x="274" y="140"/>
                </a:cxn>
                <a:cxn ang="0">
                  <a:pos x="268" y="136"/>
                </a:cxn>
                <a:cxn ang="0">
                  <a:pos x="244" y="128"/>
                </a:cxn>
                <a:cxn ang="0">
                  <a:pos x="232" y="140"/>
                </a:cxn>
                <a:cxn ang="0">
                  <a:pos x="222" y="138"/>
                </a:cxn>
                <a:cxn ang="0">
                  <a:pos x="208" y="134"/>
                </a:cxn>
                <a:cxn ang="0">
                  <a:pos x="222" y="118"/>
                </a:cxn>
                <a:cxn ang="0">
                  <a:pos x="222" y="104"/>
                </a:cxn>
                <a:cxn ang="0">
                  <a:pos x="212" y="84"/>
                </a:cxn>
                <a:cxn ang="0">
                  <a:pos x="180" y="68"/>
                </a:cxn>
                <a:cxn ang="0">
                  <a:pos x="168" y="70"/>
                </a:cxn>
                <a:cxn ang="0">
                  <a:pos x="154" y="64"/>
                </a:cxn>
                <a:cxn ang="0">
                  <a:pos x="138" y="46"/>
                </a:cxn>
                <a:cxn ang="0">
                  <a:pos x="130" y="44"/>
                </a:cxn>
                <a:cxn ang="0">
                  <a:pos x="128" y="36"/>
                </a:cxn>
                <a:cxn ang="0">
                  <a:pos x="122" y="36"/>
                </a:cxn>
                <a:cxn ang="0">
                  <a:pos x="122" y="30"/>
                </a:cxn>
                <a:cxn ang="0">
                  <a:pos x="106" y="30"/>
                </a:cxn>
                <a:cxn ang="0">
                  <a:pos x="88" y="30"/>
                </a:cxn>
                <a:cxn ang="0">
                  <a:pos x="70" y="28"/>
                </a:cxn>
                <a:cxn ang="0">
                  <a:pos x="56" y="16"/>
                </a:cxn>
                <a:cxn ang="0">
                  <a:pos x="56" y="20"/>
                </a:cxn>
                <a:cxn ang="0">
                  <a:pos x="42" y="26"/>
                </a:cxn>
                <a:cxn ang="0">
                  <a:pos x="46" y="40"/>
                </a:cxn>
                <a:cxn ang="0">
                  <a:pos x="38" y="32"/>
                </a:cxn>
                <a:cxn ang="0">
                  <a:pos x="44" y="18"/>
                </a:cxn>
                <a:cxn ang="0">
                  <a:pos x="38" y="16"/>
                </a:cxn>
                <a:cxn ang="0">
                  <a:pos x="32" y="18"/>
                </a:cxn>
                <a:cxn ang="0">
                  <a:pos x="30" y="4"/>
                </a:cxn>
                <a:cxn ang="0">
                  <a:pos x="12" y="4"/>
                </a:cxn>
                <a:cxn ang="0">
                  <a:pos x="2" y="16"/>
                </a:cxn>
                <a:cxn ang="0">
                  <a:pos x="4" y="22"/>
                </a:cxn>
                <a:cxn ang="0">
                  <a:pos x="12" y="12"/>
                </a:cxn>
                <a:cxn ang="0">
                  <a:pos x="26" y="12"/>
                </a:cxn>
                <a:cxn ang="0">
                  <a:pos x="30" y="14"/>
                </a:cxn>
                <a:cxn ang="0">
                  <a:pos x="24" y="24"/>
                </a:cxn>
                <a:cxn ang="0">
                  <a:pos x="16" y="28"/>
                </a:cxn>
                <a:cxn ang="0">
                  <a:pos x="6" y="34"/>
                </a:cxn>
                <a:cxn ang="0">
                  <a:pos x="144" y="320"/>
                </a:cxn>
                <a:cxn ang="0">
                  <a:pos x="216" y="390"/>
                </a:cxn>
              </a:cxnLst>
              <a:rect l="0" t="0" r="r" b="b"/>
              <a:pathLst>
                <a:path w="358" h="402">
                  <a:moveTo>
                    <a:pt x="216" y="390"/>
                  </a:moveTo>
                  <a:lnTo>
                    <a:pt x="216" y="390"/>
                  </a:lnTo>
                  <a:lnTo>
                    <a:pt x="216" y="390"/>
                  </a:lnTo>
                  <a:lnTo>
                    <a:pt x="218" y="390"/>
                  </a:lnTo>
                  <a:lnTo>
                    <a:pt x="222" y="390"/>
                  </a:lnTo>
                  <a:lnTo>
                    <a:pt x="222" y="390"/>
                  </a:lnTo>
                  <a:lnTo>
                    <a:pt x="222" y="390"/>
                  </a:lnTo>
                  <a:lnTo>
                    <a:pt x="220" y="396"/>
                  </a:lnTo>
                  <a:lnTo>
                    <a:pt x="216" y="400"/>
                  </a:lnTo>
                  <a:lnTo>
                    <a:pt x="216" y="400"/>
                  </a:lnTo>
                  <a:lnTo>
                    <a:pt x="218" y="402"/>
                  </a:lnTo>
                  <a:lnTo>
                    <a:pt x="218" y="402"/>
                  </a:lnTo>
                  <a:lnTo>
                    <a:pt x="224" y="394"/>
                  </a:lnTo>
                  <a:lnTo>
                    <a:pt x="224" y="394"/>
                  </a:lnTo>
                  <a:lnTo>
                    <a:pt x="228" y="384"/>
                  </a:lnTo>
                  <a:lnTo>
                    <a:pt x="228" y="384"/>
                  </a:lnTo>
                  <a:lnTo>
                    <a:pt x="232" y="378"/>
                  </a:lnTo>
                  <a:lnTo>
                    <a:pt x="236" y="374"/>
                  </a:lnTo>
                  <a:lnTo>
                    <a:pt x="240" y="368"/>
                  </a:lnTo>
                  <a:lnTo>
                    <a:pt x="240" y="358"/>
                  </a:lnTo>
                  <a:lnTo>
                    <a:pt x="240" y="358"/>
                  </a:lnTo>
                  <a:lnTo>
                    <a:pt x="238" y="354"/>
                  </a:lnTo>
                  <a:lnTo>
                    <a:pt x="238" y="354"/>
                  </a:lnTo>
                  <a:lnTo>
                    <a:pt x="240" y="350"/>
                  </a:lnTo>
                  <a:lnTo>
                    <a:pt x="240" y="348"/>
                  </a:lnTo>
                  <a:lnTo>
                    <a:pt x="238" y="346"/>
                  </a:lnTo>
                  <a:lnTo>
                    <a:pt x="238" y="344"/>
                  </a:lnTo>
                  <a:lnTo>
                    <a:pt x="238" y="344"/>
                  </a:lnTo>
                  <a:lnTo>
                    <a:pt x="242" y="344"/>
                  </a:lnTo>
                  <a:lnTo>
                    <a:pt x="246" y="340"/>
                  </a:lnTo>
                  <a:lnTo>
                    <a:pt x="246" y="340"/>
                  </a:lnTo>
                  <a:lnTo>
                    <a:pt x="254" y="334"/>
                  </a:lnTo>
                  <a:lnTo>
                    <a:pt x="262" y="330"/>
                  </a:lnTo>
                  <a:lnTo>
                    <a:pt x="262" y="330"/>
                  </a:lnTo>
                  <a:lnTo>
                    <a:pt x="266" y="330"/>
                  </a:lnTo>
                  <a:lnTo>
                    <a:pt x="266" y="330"/>
                  </a:lnTo>
                  <a:lnTo>
                    <a:pt x="268" y="328"/>
                  </a:lnTo>
                  <a:lnTo>
                    <a:pt x="268" y="328"/>
                  </a:lnTo>
                  <a:lnTo>
                    <a:pt x="272" y="326"/>
                  </a:lnTo>
                  <a:lnTo>
                    <a:pt x="274" y="322"/>
                  </a:lnTo>
                  <a:lnTo>
                    <a:pt x="274" y="322"/>
                  </a:lnTo>
                  <a:lnTo>
                    <a:pt x="282" y="322"/>
                  </a:lnTo>
                  <a:lnTo>
                    <a:pt x="282" y="322"/>
                  </a:lnTo>
                  <a:lnTo>
                    <a:pt x="290" y="322"/>
                  </a:lnTo>
                  <a:lnTo>
                    <a:pt x="296" y="322"/>
                  </a:lnTo>
                  <a:lnTo>
                    <a:pt x="296" y="322"/>
                  </a:lnTo>
                  <a:lnTo>
                    <a:pt x="296" y="318"/>
                  </a:lnTo>
                  <a:lnTo>
                    <a:pt x="298" y="316"/>
                  </a:lnTo>
                  <a:lnTo>
                    <a:pt x="304" y="314"/>
                  </a:lnTo>
                  <a:lnTo>
                    <a:pt x="304" y="314"/>
                  </a:lnTo>
                  <a:lnTo>
                    <a:pt x="304" y="310"/>
                  </a:lnTo>
                  <a:lnTo>
                    <a:pt x="304" y="310"/>
                  </a:lnTo>
                  <a:lnTo>
                    <a:pt x="306" y="306"/>
                  </a:lnTo>
                  <a:lnTo>
                    <a:pt x="310" y="302"/>
                  </a:lnTo>
                  <a:lnTo>
                    <a:pt x="310" y="302"/>
                  </a:lnTo>
                  <a:lnTo>
                    <a:pt x="312" y="296"/>
                  </a:lnTo>
                  <a:lnTo>
                    <a:pt x="312" y="296"/>
                  </a:lnTo>
                  <a:lnTo>
                    <a:pt x="314" y="294"/>
                  </a:lnTo>
                  <a:lnTo>
                    <a:pt x="316" y="292"/>
                  </a:lnTo>
                  <a:lnTo>
                    <a:pt x="316" y="292"/>
                  </a:lnTo>
                  <a:lnTo>
                    <a:pt x="316" y="286"/>
                  </a:lnTo>
                  <a:lnTo>
                    <a:pt x="316" y="286"/>
                  </a:lnTo>
                  <a:lnTo>
                    <a:pt x="316" y="282"/>
                  </a:lnTo>
                  <a:lnTo>
                    <a:pt x="316" y="280"/>
                  </a:lnTo>
                  <a:lnTo>
                    <a:pt x="320" y="276"/>
                  </a:lnTo>
                  <a:lnTo>
                    <a:pt x="320" y="276"/>
                  </a:lnTo>
                  <a:lnTo>
                    <a:pt x="320" y="270"/>
                  </a:lnTo>
                  <a:lnTo>
                    <a:pt x="320" y="270"/>
                  </a:lnTo>
                  <a:lnTo>
                    <a:pt x="322" y="264"/>
                  </a:lnTo>
                  <a:lnTo>
                    <a:pt x="322" y="258"/>
                  </a:lnTo>
                  <a:lnTo>
                    <a:pt x="322" y="258"/>
                  </a:lnTo>
                  <a:lnTo>
                    <a:pt x="320" y="244"/>
                  </a:lnTo>
                  <a:lnTo>
                    <a:pt x="320" y="244"/>
                  </a:lnTo>
                  <a:lnTo>
                    <a:pt x="322" y="238"/>
                  </a:lnTo>
                  <a:lnTo>
                    <a:pt x="324" y="230"/>
                  </a:lnTo>
                  <a:lnTo>
                    <a:pt x="324" y="230"/>
                  </a:lnTo>
                  <a:lnTo>
                    <a:pt x="324" y="230"/>
                  </a:lnTo>
                  <a:lnTo>
                    <a:pt x="324" y="230"/>
                  </a:lnTo>
                  <a:lnTo>
                    <a:pt x="326" y="234"/>
                  </a:lnTo>
                  <a:lnTo>
                    <a:pt x="326" y="234"/>
                  </a:lnTo>
                  <a:lnTo>
                    <a:pt x="326" y="234"/>
                  </a:lnTo>
                  <a:lnTo>
                    <a:pt x="332" y="228"/>
                  </a:lnTo>
                  <a:lnTo>
                    <a:pt x="336" y="220"/>
                  </a:lnTo>
                  <a:lnTo>
                    <a:pt x="336" y="220"/>
                  </a:lnTo>
                  <a:lnTo>
                    <a:pt x="336" y="218"/>
                  </a:lnTo>
                  <a:lnTo>
                    <a:pt x="338" y="216"/>
                  </a:lnTo>
                  <a:lnTo>
                    <a:pt x="338" y="216"/>
                  </a:lnTo>
                  <a:lnTo>
                    <a:pt x="342" y="214"/>
                  </a:lnTo>
                  <a:lnTo>
                    <a:pt x="342" y="214"/>
                  </a:lnTo>
                  <a:lnTo>
                    <a:pt x="346" y="208"/>
                  </a:lnTo>
                  <a:lnTo>
                    <a:pt x="352" y="204"/>
                  </a:lnTo>
                  <a:lnTo>
                    <a:pt x="354" y="196"/>
                  </a:lnTo>
                  <a:lnTo>
                    <a:pt x="358" y="188"/>
                  </a:lnTo>
                  <a:lnTo>
                    <a:pt x="358" y="188"/>
                  </a:lnTo>
                  <a:lnTo>
                    <a:pt x="356" y="176"/>
                  </a:lnTo>
                  <a:lnTo>
                    <a:pt x="352" y="168"/>
                  </a:lnTo>
                  <a:lnTo>
                    <a:pt x="350" y="166"/>
                  </a:lnTo>
                  <a:lnTo>
                    <a:pt x="350" y="166"/>
                  </a:lnTo>
                  <a:lnTo>
                    <a:pt x="344" y="166"/>
                  </a:lnTo>
                  <a:lnTo>
                    <a:pt x="338" y="164"/>
                  </a:lnTo>
                  <a:lnTo>
                    <a:pt x="338" y="164"/>
                  </a:lnTo>
                  <a:lnTo>
                    <a:pt x="326" y="156"/>
                  </a:lnTo>
                  <a:lnTo>
                    <a:pt x="322" y="150"/>
                  </a:lnTo>
                  <a:lnTo>
                    <a:pt x="316" y="148"/>
                  </a:lnTo>
                  <a:lnTo>
                    <a:pt x="316" y="148"/>
                  </a:lnTo>
                  <a:lnTo>
                    <a:pt x="312" y="146"/>
                  </a:lnTo>
                  <a:lnTo>
                    <a:pt x="308" y="146"/>
                  </a:lnTo>
                  <a:lnTo>
                    <a:pt x="302" y="146"/>
                  </a:lnTo>
                  <a:lnTo>
                    <a:pt x="302" y="146"/>
                  </a:lnTo>
                  <a:lnTo>
                    <a:pt x="294" y="146"/>
                  </a:lnTo>
                  <a:lnTo>
                    <a:pt x="294" y="146"/>
                  </a:lnTo>
                  <a:lnTo>
                    <a:pt x="290" y="144"/>
                  </a:lnTo>
                  <a:lnTo>
                    <a:pt x="286" y="142"/>
                  </a:lnTo>
                  <a:lnTo>
                    <a:pt x="286" y="142"/>
                  </a:lnTo>
                  <a:lnTo>
                    <a:pt x="278" y="144"/>
                  </a:lnTo>
                  <a:lnTo>
                    <a:pt x="274" y="148"/>
                  </a:lnTo>
                  <a:lnTo>
                    <a:pt x="274" y="148"/>
                  </a:lnTo>
                  <a:lnTo>
                    <a:pt x="274" y="144"/>
                  </a:lnTo>
                  <a:lnTo>
                    <a:pt x="274" y="140"/>
                  </a:lnTo>
                  <a:lnTo>
                    <a:pt x="274" y="140"/>
                  </a:lnTo>
                  <a:lnTo>
                    <a:pt x="274" y="138"/>
                  </a:lnTo>
                  <a:lnTo>
                    <a:pt x="270" y="134"/>
                  </a:lnTo>
                  <a:lnTo>
                    <a:pt x="270" y="134"/>
                  </a:lnTo>
                  <a:lnTo>
                    <a:pt x="268" y="136"/>
                  </a:lnTo>
                  <a:lnTo>
                    <a:pt x="268" y="136"/>
                  </a:lnTo>
                  <a:lnTo>
                    <a:pt x="268" y="136"/>
                  </a:lnTo>
                  <a:lnTo>
                    <a:pt x="266" y="134"/>
                  </a:lnTo>
                  <a:lnTo>
                    <a:pt x="262" y="132"/>
                  </a:lnTo>
                  <a:lnTo>
                    <a:pt x="256" y="130"/>
                  </a:lnTo>
                  <a:lnTo>
                    <a:pt x="256" y="130"/>
                  </a:lnTo>
                  <a:lnTo>
                    <a:pt x="250" y="126"/>
                  </a:lnTo>
                  <a:lnTo>
                    <a:pt x="250" y="126"/>
                  </a:lnTo>
                  <a:lnTo>
                    <a:pt x="244" y="128"/>
                  </a:lnTo>
                  <a:lnTo>
                    <a:pt x="244" y="128"/>
                  </a:lnTo>
                  <a:lnTo>
                    <a:pt x="242" y="130"/>
                  </a:lnTo>
                  <a:lnTo>
                    <a:pt x="240" y="134"/>
                  </a:lnTo>
                  <a:lnTo>
                    <a:pt x="240" y="134"/>
                  </a:lnTo>
                  <a:lnTo>
                    <a:pt x="236" y="136"/>
                  </a:lnTo>
                  <a:lnTo>
                    <a:pt x="232" y="140"/>
                  </a:lnTo>
                  <a:lnTo>
                    <a:pt x="232" y="140"/>
                  </a:lnTo>
                  <a:lnTo>
                    <a:pt x="232" y="140"/>
                  </a:lnTo>
                  <a:lnTo>
                    <a:pt x="232" y="140"/>
                  </a:lnTo>
                  <a:lnTo>
                    <a:pt x="234" y="136"/>
                  </a:lnTo>
                  <a:lnTo>
                    <a:pt x="234" y="136"/>
                  </a:lnTo>
                  <a:lnTo>
                    <a:pt x="228" y="138"/>
                  </a:lnTo>
                  <a:lnTo>
                    <a:pt x="222" y="138"/>
                  </a:lnTo>
                  <a:lnTo>
                    <a:pt x="222" y="138"/>
                  </a:lnTo>
                  <a:lnTo>
                    <a:pt x="218" y="130"/>
                  </a:lnTo>
                  <a:lnTo>
                    <a:pt x="218" y="130"/>
                  </a:lnTo>
                  <a:lnTo>
                    <a:pt x="214" y="134"/>
                  </a:lnTo>
                  <a:lnTo>
                    <a:pt x="212" y="134"/>
                  </a:lnTo>
                  <a:lnTo>
                    <a:pt x="210" y="134"/>
                  </a:lnTo>
                  <a:lnTo>
                    <a:pt x="210" y="134"/>
                  </a:lnTo>
                  <a:lnTo>
                    <a:pt x="208" y="134"/>
                  </a:lnTo>
                  <a:lnTo>
                    <a:pt x="208" y="134"/>
                  </a:lnTo>
                  <a:lnTo>
                    <a:pt x="212" y="130"/>
                  </a:lnTo>
                  <a:lnTo>
                    <a:pt x="214" y="126"/>
                  </a:lnTo>
                  <a:lnTo>
                    <a:pt x="214" y="126"/>
                  </a:lnTo>
                  <a:lnTo>
                    <a:pt x="218" y="122"/>
                  </a:lnTo>
                  <a:lnTo>
                    <a:pt x="222" y="118"/>
                  </a:lnTo>
                  <a:lnTo>
                    <a:pt x="222" y="118"/>
                  </a:lnTo>
                  <a:lnTo>
                    <a:pt x="224" y="114"/>
                  </a:lnTo>
                  <a:lnTo>
                    <a:pt x="228" y="110"/>
                  </a:lnTo>
                  <a:lnTo>
                    <a:pt x="228" y="110"/>
                  </a:lnTo>
                  <a:lnTo>
                    <a:pt x="228" y="108"/>
                  </a:lnTo>
                  <a:lnTo>
                    <a:pt x="228" y="106"/>
                  </a:lnTo>
                  <a:lnTo>
                    <a:pt x="228" y="106"/>
                  </a:lnTo>
                  <a:lnTo>
                    <a:pt x="222" y="104"/>
                  </a:lnTo>
                  <a:lnTo>
                    <a:pt x="220" y="100"/>
                  </a:lnTo>
                  <a:lnTo>
                    <a:pt x="218" y="90"/>
                  </a:lnTo>
                  <a:lnTo>
                    <a:pt x="218" y="90"/>
                  </a:lnTo>
                  <a:lnTo>
                    <a:pt x="216" y="86"/>
                  </a:lnTo>
                  <a:lnTo>
                    <a:pt x="216" y="84"/>
                  </a:lnTo>
                  <a:lnTo>
                    <a:pt x="216" y="84"/>
                  </a:lnTo>
                  <a:lnTo>
                    <a:pt x="212" y="84"/>
                  </a:lnTo>
                  <a:lnTo>
                    <a:pt x="212" y="84"/>
                  </a:lnTo>
                  <a:lnTo>
                    <a:pt x="202" y="74"/>
                  </a:lnTo>
                  <a:lnTo>
                    <a:pt x="202" y="74"/>
                  </a:lnTo>
                  <a:lnTo>
                    <a:pt x="192" y="72"/>
                  </a:lnTo>
                  <a:lnTo>
                    <a:pt x="192" y="72"/>
                  </a:lnTo>
                  <a:lnTo>
                    <a:pt x="184" y="70"/>
                  </a:lnTo>
                  <a:lnTo>
                    <a:pt x="180" y="68"/>
                  </a:lnTo>
                  <a:lnTo>
                    <a:pt x="176" y="70"/>
                  </a:lnTo>
                  <a:lnTo>
                    <a:pt x="176" y="70"/>
                  </a:lnTo>
                  <a:lnTo>
                    <a:pt x="176" y="72"/>
                  </a:lnTo>
                  <a:lnTo>
                    <a:pt x="176" y="72"/>
                  </a:lnTo>
                  <a:lnTo>
                    <a:pt x="168" y="70"/>
                  </a:lnTo>
                  <a:lnTo>
                    <a:pt x="168" y="70"/>
                  </a:lnTo>
                  <a:lnTo>
                    <a:pt x="168" y="70"/>
                  </a:lnTo>
                  <a:lnTo>
                    <a:pt x="166" y="70"/>
                  </a:lnTo>
                  <a:lnTo>
                    <a:pt x="166" y="70"/>
                  </a:lnTo>
                  <a:lnTo>
                    <a:pt x="162" y="64"/>
                  </a:lnTo>
                  <a:lnTo>
                    <a:pt x="158" y="62"/>
                  </a:lnTo>
                  <a:lnTo>
                    <a:pt x="154" y="62"/>
                  </a:lnTo>
                  <a:lnTo>
                    <a:pt x="154" y="62"/>
                  </a:lnTo>
                  <a:lnTo>
                    <a:pt x="154" y="64"/>
                  </a:lnTo>
                  <a:lnTo>
                    <a:pt x="154" y="64"/>
                  </a:lnTo>
                  <a:lnTo>
                    <a:pt x="154" y="64"/>
                  </a:lnTo>
                  <a:lnTo>
                    <a:pt x="152" y="56"/>
                  </a:lnTo>
                  <a:lnTo>
                    <a:pt x="152" y="56"/>
                  </a:lnTo>
                  <a:lnTo>
                    <a:pt x="146" y="50"/>
                  </a:lnTo>
                  <a:lnTo>
                    <a:pt x="138" y="46"/>
                  </a:lnTo>
                  <a:lnTo>
                    <a:pt x="138" y="46"/>
                  </a:lnTo>
                  <a:lnTo>
                    <a:pt x="132" y="48"/>
                  </a:lnTo>
                  <a:lnTo>
                    <a:pt x="132" y="48"/>
                  </a:lnTo>
                  <a:lnTo>
                    <a:pt x="126" y="48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30" y="46"/>
                  </a:lnTo>
                  <a:lnTo>
                    <a:pt x="130" y="44"/>
                  </a:lnTo>
                  <a:lnTo>
                    <a:pt x="134" y="40"/>
                  </a:lnTo>
                  <a:lnTo>
                    <a:pt x="134" y="40"/>
                  </a:lnTo>
                  <a:lnTo>
                    <a:pt x="134" y="40"/>
                  </a:lnTo>
                  <a:lnTo>
                    <a:pt x="134" y="40"/>
                  </a:lnTo>
                  <a:lnTo>
                    <a:pt x="130" y="38"/>
                  </a:lnTo>
                  <a:lnTo>
                    <a:pt x="130" y="38"/>
                  </a:lnTo>
                  <a:lnTo>
                    <a:pt x="128" y="36"/>
                  </a:lnTo>
                  <a:lnTo>
                    <a:pt x="128" y="36"/>
                  </a:lnTo>
                  <a:lnTo>
                    <a:pt x="122" y="34"/>
                  </a:lnTo>
                  <a:lnTo>
                    <a:pt x="122" y="34"/>
                  </a:lnTo>
                  <a:lnTo>
                    <a:pt x="122" y="36"/>
                  </a:lnTo>
                  <a:lnTo>
                    <a:pt x="122" y="36"/>
                  </a:lnTo>
                  <a:lnTo>
                    <a:pt x="122" y="36"/>
                  </a:lnTo>
                  <a:lnTo>
                    <a:pt x="122" y="36"/>
                  </a:lnTo>
                  <a:lnTo>
                    <a:pt x="120" y="34"/>
                  </a:lnTo>
                  <a:lnTo>
                    <a:pt x="116" y="32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20" y="30"/>
                  </a:lnTo>
                  <a:lnTo>
                    <a:pt x="120" y="30"/>
                  </a:lnTo>
                  <a:lnTo>
                    <a:pt x="122" y="30"/>
                  </a:lnTo>
                  <a:lnTo>
                    <a:pt x="122" y="30"/>
                  </a:lnTo>
                  <a:lnTo>
                    <a:pt x="122" y="28"/>
                  </a:lnTo>
                  <a:lnTo>
                    <a:pt x="122" y="28"/>
                  </a:lnTo>
                  <a:lnTo>
                    <a:pt x="122" y="28"/>
                  </a:lnTo>
                  <a:lnTo>
                    <a:pt x="122" y="28"/>
                  </a:lnTo>
                  <a:lnTo>
                    <a:pt x="114" y="28"/>
                  </a:lnTo>
                  <a:lnTo>
                    <a:pt x="106" y="30"/>
                  </a:lnTo>
                  <a:lnTo>
                    <a:pt x="106" y="30"/>
                  </a:lnTo>
                  <a:lnTo>
                    <a:pt x="104" y="32"/>
                  </a:lnTo>
                  <a:lnTo>
                    <a:pt x="100" y="34"/>
                  </a:lnTo>
                  <a:lnTo>
                    <a:pt x="100" y="34"/>
                  </a:lnTo>
                  <a:lnTo>
                    <a:pt x="96" y="34"/>
                  </a:lnTo>
                  <a:lnTo>
                    <a:pt x="92" y="32"/>
                  </a:lnTo>
                  <a:lnTo>
                    <a:pt x="88" y="30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78" y="30"/>
                  </a:lnTo>
                  <a:lnTo>
                    <a:pt x="74" y="30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0" y="26"/>
                  </a:lnTo>
                  <a:lnTo>
                    <a:pt x="68" y="24"/>
                  </a:lnTo>
                  <a:lnTo>
                    <a:pt x="64" y="22"/>
                  </a:lnTo>
                  <a:lnTo>
                    <a:pt x="58" y="22"/>
                  </a:lnTo>
                  <a:lnTo>
                    <a:pt x="58" y="22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4" y="16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0" y="24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8"/>
                  </a:lnTo>
                  <a:lnTo>
                    <a:pt x="42" y="28"/>
                  </a:lnTo>
                  <a:lnTo>
                    <a:pt x="44" y="34"/>
                  </a:lnTo>
                  <a:lnTo>
                    <a:pt x="46" y="38"/>
                  </a:lnTo>
                  <a:lnTo>
                    <a:pt x="46" y="40"/>
                  </a:lnTo>
                  <a:lnTo>
                    <a:pt x="46" y="40"/>
                  </a:lnTo>
                  <a:lnTo>
                    <a:pt x="44" y="42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38" y="40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8" y="32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40" y="18"/>
                  </a:lnTo>
                  <a:lnTo>
                    <a:pt x="44" y="18"/>
                  </a:lnTo>
                  <a:lnTo>
                    <a:pt x="44" y="18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44" y="14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8" y="16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2" y="8"/>
                  </a:lnTo>
                  <a:lnTo>
                    <a:pt x="30" y="4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0" y="16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12" y="12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22" y="6"/>
                  </a:lnTo>
                  <a:lnTo>
                    <a:pt x="24" y="8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28" y="12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8" y="18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24" y="24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18" y="24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8" y="30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22" y="86"/>
                  </a:lnTo>
                  <a:lnTo>
                    <a:pt x="40" y="136"/>
                  </a:lnTo>
                  <a:lnTo>
                    <a:pt x="62" y="186"/>
                  </a:lnTo>
                  <a:lnTo>
                    <a:pt x="86" y="232"/>
                  </a:lnTo>
                  <a:lnTo>
                    <a:pt x="114" y="278"/>
                  </a:lnTo>
                  <a:lnTo>
                    <a:pt x="144" y="320"/>
                  </a:lnTo>
                  <a:lnTo>
                    <a:pt x="178" y="360"/>
                  </a:lnTo>
                  <a:lnTo>
                    <a:pt x="214" y="398"/>
                  </a:lnTo>
                  <a:lnTo>
                    <a:pt x="214" y="398"/>
                  </a:lnTo>
                  <a:lnTo>
                    <a:pt x="214" y="398"/>
                  </a:lnTo>
                  <a:lnTo>
                    <a:pt x="214" y="398"/>
                  </a:lnTo>
                  <a:lnTo>
                    <a:pt x="216" y="390"/>
                  </a:lnTo>
                  <a:lnTo>
                    <a:pt x="216" y="39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80" name="Freeform 240"/>
            <p:cNvSpPr>
              <a:spLocks/>
            </p:cNvSpPr>
            <p:nvPr/>
          </p:nvSpPr>
          <p:spPr bwMode="auto">
            <a:xfrm>
              <a:off x="1974850" y="819150"/>
              <a:ext cx="19050" cy="19050"/>
            </a:xfrm>
            <a:custGeom>
              <a:avLst/>
              <a:gdLst/>
              <a:ahLst/>
              <a:cxnLst>
                <a:cxn ang="0">
                  <a:pos x="6" y="10"/>
                </a:cxn>
                <a:cxn ang="0">
                  <a:pos x="6" y="10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10" y="12"/>
                </a:cxn>
                <a:cxn ang="0">
                  <a:pos x="12" y="10"/>
                </a:cxn>
                <a:cxn ang="0">
                  <a:pos x="12" y="10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12" y="4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8" y="6"/>
                </a:cxn>
                <a:cxn ang="0">
                  <a:pos x="8" y="6"/>
                </a:cxn>
                <a:cxn ang="0">
                  <a:pos x="6" y="4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4" y="10"/>
                </a:cxn>
                <a:cxn ang="0">
                  <a:pos x="6" y="10"/>
                </a:cxn>
                <a:cxn ang="0">
                  <a:pos x="6" y="10"/>
                </a:cxn>
              </a:cxnLst>
              <a:rect l="0" t="0" r="r" b="b"/>
              <a:pathLst>
                <a:path w="12" h="12">
                  <a:moveTo>
                    <a:pt x="6" y="10"/>
                  </a:moveTo>
                  <a:lnTo>
                    <a:pt x="6" y="10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6" y="10"/>
                  </a:lnTo>
                  <a:lnTo>
                    <a:pt x="6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81" name="Freeform 241"/>
            <p:cNvSpPr>
              <a:spLocks/>
            </p:cNvSpPr>
            <p:nvPr/>
          </p:nvSpPr>
          <p:spPr bwMode="auto">
            <a:xfrm>
              <a:off x="1739900" y="768350"/>
              <a:ext cx="107950" cy="161925"/>
            </a:xfrm>
            <a:custGeom>
              <a:avLst/>
              <a:gdLst/>
              <a:ahLst/>
              <a:cxnLst>
                <a:cxn ang="0">
                  <a:pos x="4" y="24"/>
                </a:cxn>
                <a:cxn ang="0">
                  <a:pos x="8" y="26"/>
                </a:cxn>
                <a:cxn ang="0">
                  <a:pos x="4" y="36"/>
                </a:cxn>
                <a:cxn ang="0">
                  <a:pos x="12" y="30"/>
                </a:cxn>
                <a:cxn ang="0">
                  <a:pos x="10" y="34"/>
                </a:cxn>
                <a:cxn ang="0">
                  <a:pos x="10" y="42"/>
                </a:cxn>
                <a:cxn ang="0">
                  <a:pos x="14" y="48"/>
                </a:cxn>
                <a:cxn ang="0">
                  <a:pos x="18" y="46"/>
                </a:cxn>
                <a:cxn ang="0">
                  <a:pos x="24" y="48"/>
                </a:cxn>
                <a:cxn ang="0">
                  <a:pos x="24" y="54"/>
                </a:cxn>
                <a:cxn ang="0">
                  <a:pos x="28" y="60"/>
                </a:cxn>
                <a:cxn ang="0">
                  <a:pos x="18" y="66"/>
                </a:cxn>
                <a:cxn ang="0">
                  <a:pos x="18" y="70"/>
                </a:cxn>
                <a:cxn ang="0">
                  <a:pos x="18" y="74"/>
                </a:cxn>
                <a:cxn ang="0">
                  <a:pos x="8" y="80"/>
                </a:cxn>
                <a:cxn ang="0">
                  <a:pos x="18" y="84"/>
                </a:cxn>
                <a:cxn ang="0">
                  <a:pos x="24" y="86"/>
                </a:cxn>
                <a:cxn ang="0">
                  <a:pos x="26" y="88"/>
                </a:cxn>
                <a:cxn ang="0">
                  <a:pos x="16" y="88"/>
                </a:cxn>
                <a:cxn ang="0">
                  <a:pos x="12" y="94"/>
                </a:cxn>
                <a:cxn ang="0">
                  <a:pos x="2" y="100"/>
                </a:cxn>
                <a:cxn ang="0">
                  <a:pos x="8" y="102"/>
                </a:cxn>
                <a:cxn ang="0">
                  <a:pos x="16" y="98"/>
                </a:cxn>
                <a:cxn ang="0">
                  <a:pos x="22" y="96"/>
                </a:cxn>
                <a:cxn ang="0">
                  <a:pos x="36" y="96"/>
                </a:cxn>
                <a:cxn ang="0">
                  <a:pos x="42" y="94"/>
                </a:cxn>
                <a:cxn ang="0">
                  <a:pos x="50" y="94"/>
                </a:cxn>
                <a:cxn ang="0">
                  <a:pos x="60" y="92"/>
                </a:cxn>
                <a:cxn ang="0">
                  <a:pos x="64" y="86"/>
                </a:cxn>
                <a:cxn ang="0">
                  <a:pos x="56" y="86"/>
                </a:cxn>
                <a:cxn ang="0">
                  <a:pos x="68" y="76"/>
                </a:cxn>
                <a:cxn ang="0">
                  <a:pos x="58" y="68"/>
                </a:cxn>
                <a:cxn ang="0">
                  <a:pos x="52" y="70"/>
                </a:cxn>
                <a:cxn ang="0">
                  <a:pos x="50" y="60"/>
                </a:cxn>
                <a:cxn ang="0">
                  <a:pos x="46" y="50"/>
                </a:cxn>
                <a:cxn ang="0">
                  <a:pos x="40" y="44"/>
                </a:cxn>
                <a:cxn ang="0">
                  <a:pos x="28" y="32"/>
                </a:cxn>
                <a:cxn ang="0">
                  <a:pos x="20" y="32"/>
                </a:cxn>
                <a:cxn ang="0">
                  <a:pos x="28" y="30"/>
                </a:cxn>
                <a:cxn ang="0">
                  <a:pos x="26" y="28"/>
                </a:cxn>
                <a:cxn ang="0">
                  <a:pos x="30" y="26"/>
                </a:cxn>
                <a:cxn ang="0">
                  <a:pos x="36" y="14"/>
                </a:cxn>
                <a:cxn ang="0">
                  <a:pos x="16" y="12"/>
                </a:cxn>
                <a:cxn ang="0">
                  <a:pos x="18" y="8"/>
                </a:cxn>
                <a:cxn ang="0">
                  <a:pos x="26" y="2"/>
                </a:cxn>
                <a:cxn ang="0">
                  <a:pos x="22" y="0"/>
                </a:cxn>
                <a:cxn ang="0">
                  <a:pos x="10" y="0"/>
                </a:cxn>
                <a:cxn ang="0">
                  <a:pos x="10" y="6"/>
                </a:cxn>
                <a:cxn ang="0">
                  <a:pos x="8" y="10"/>
                </a:cxn>
                <a:cxn ang="0">
                  <a:pos x="4" y="12"/>
                </a:cxn>
                <a:cxn ang="0">
                  <a:pos x="4" y="16"/>
                </a:cxn>
                <a:cxn ang="0">
                  <a:pos x="0" y="26"/>
                </a:cxn>
              </a:cxnLst>
              <a:rect l="0" t="0" r="r" b="b"/>
              <a:pathLst>
                <a:path w="68" h="102">
                  <a:moveTo>
                    <a:pt x="2" y="26"/>
                  </a:moveTo>
                  <a:lnTo>
                    <a:pt x="2" y="26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6" y="30"/>
                  </a:lnTo>
                  <a:lnTo>
                    <a:pt x="4" y="32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6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0" y="42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6"/>
                  </a:lnTo>
                  <a:lnTo>
                    <a:pt x="14" y="46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22" y="46"/>
                  </a:lnTo>
                  <a:lnTo>
                    <a:pt x="26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52"/>
                  </a:lnTo>
                  <a:lnTo>
                    <a:pt x="22" y="52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8" y="60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18" y="66"/>
                  </a:lnTo>
                  <a:lnTo>
                    <a:pt x="16" y="66"/>
                  </a:lnTo>
                  <a:lnTo>
                    <a:pt x="14" y="70"/>
                  </a:lnTo>
                  <a:lnTo>
                    <a:pt x="14" y="70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2" y="78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22" y="86"/>
                  </a:lnTo>
                  <a:lnTo>
                    <a:pt x="24" y="86"/>
                  </a:lnTo>
                  <a:lnTo>
                    <a:pt x="24" y="86"/>
                  </a:lnTo>
                  <a:lnTo>
                    <a:pt x="30" y="84"/>
                  </a:lnTo>
                  <a:lnTo>
                    <a:pt x="30" y="84"/>
                  </a:lnTo>
                  <a:lnTo>
                    <a:pt x="28" y="86"/>
                  </a:lnTo>
                  <a:lnTo>
                    <a:pt x="26" y="88"/>
                  </a:lnTo>
                  <a:lnTo>
                    <a:pt x="26" y="88"/>
                  </a:lnTo>
                  <a:lnTo>
                    <a:pt x="22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90"/>
                  </a:lnTo>
                  <a:lnTo>
                    <a:pt x="14" y="90"/>
                  </a:lnTo>
                  <a:lnTo>
                    <a:pt x="14" y="90"/>
                  </a:lnTo>
                  <a:lnTo>
                    <a:pt x="12" y="94"/>
                  </a:lnTo>
                  <a:lnTo>
                    <a:pt x="10" y="96"/>
                  </a:lnTo>
                  <a:lnTo>
                    <a:pt x="4" y="100"/>
                  </a:lnTo>
                  <a:lnTo>
                    <a:pt x="4" y="100"/>
                  </a:lnTo>
                  <a:lnTo>
                    <a:pt x="2" y="100"/>
                  </a:lnTo>
                  <a:lnTo>
                    <a:pt x="2" y="100"/>
                  </a:lnTo>
                  <a:lnTo>
                    <a:pt x="6" y="102"/>
                  </a:lnTo>
                  <a:lnTo>
                    <a:pt x="6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14" y="98"/>
                  </a:lnTo>
                  <a:lnTo>
                    <a:pt x="14" y="98"/>
                  </a:lnTo>
                  <a:lnTo>
                    <a:pt x="16" y="98"/>
                  </a:lnTo>
                  <a:lnTo>
                    <a:pt x="16" y="98"/>
                  </a:lnTo>
                  <a:lnTo>
                    <a:pt x="20" y="100"/>
                  </a:lnTo>
                  <a:lnTo>
                    <a:pt x="22" y="98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30" y="94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36" y="94"/>
                  </a:lnTo>
                  <a:lnTo>
                    <a:pt x="36" y="94"/>
                  </a:lnTo>
                  <a:lnTo>
                    <a:pt x="42" y="94"/>
                  </a:lnTo>
                  <a:lnTo>
                    <a:pt x="42" y="94"/>
                  </a:lnTo>
                  <a:lnTo>
                    <a:pt x="46" y="94"/>
                  </a:lnTo>
                  <a:lnTo>
                    <a:pt x="46" y="94"/>
                  </a:lnTo>
                  <a:lnTo>
                    <a:pt x="50" y="94"/>
                  </a:lnTo>
                  <a:lnTo>
                    <a:pt x="50" y="94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8" y="92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2" y="90"/>
                  </a:lnTo>
                  <a:lnTo>
                    <a:pt x="64" y="90"/>
                  </a:lnTo>
                  <a:lnTo>
                    <a:pt x="64" y="86"/>
                  </a:lnTo>
                  <a:lnTo>
                    <a:pt x="64" y="86"/>
                  </a:lnTo>
                  <a:lnTo>
                    <a:pt x="64" y="86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62" y="82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6" y="72"/>
                  </a:lnTo>
                  <a:lnTo>
                    <a:pt x="66" y="72"/>
                  </a:lnTo>
                  <a:lnTo>
                    <a:pt x="62" y="70"/>
                  </a:lnTo>
                  <a:lnTo>
                    <a:pt x="58" y="68"/>
                  </a:lnTo>
                  <a:lnTo>
                    <a:pt x="56" y="70"/>
                  </a:lnTo>
                  <a:lnTo>
                    <a:pt x="56" y="70"/>
                  </a:lnTo>
                  <a:lnTo>
                    <a:pt x="52" y="70"/>
                  </a:lnTo>
                  <a:lnTo>
                    <a:pt x="52" y="70"/>
                  </a:lnTo>
                  <a:lnTo>
                    <a:pt x="54" y="66"/>
                  </a:lnTo>
                  <a:lnTo>
                    <a:pt x="54" y="64"/>
                  </a:lnTo>
                  <a:lnTo>
                    <a:pt x="50" y="60"/>
                  </a:lnTo>
                  <a:lnTo>
                    <a:pt x="50" y="60"/>
                  </a:lnTo>
                  <a:lnTo>
                    <a:pt x="50" y="54"/>
                  </a:lnTo>
                  <a:lnTo>
                    <a:pt x="50" y="54"/>
                  </a:lnTo>
                  <a:lnTo>
                    <a:pt x="46" y="50"/>
                  </a:lnTo>
                  <a:lnTo>
                    <a:pt x="46" y="50"/>
                  </a:lnTo>
                  <a:lnTo>
                    <a:pt x="42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4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4" y="36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4" y="34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4" y="32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26" y="28"/>
                  </a:lnTo>
                  <a:lnTo>
                    <a:pt x="26" y="28"/>
                  </a:lnTo>
                  <a:lnTo>
                    <a:pt x="26" y="28"/>
                  </a:lnTo>
                  <a:lnTo>
                    <a:pt x="26" y="28"/>
                  </a:lnTo>
                  <a:lnTo>
                    <a:pt x="30" y="26"/>
                  </a:lnTo>
                  <a:lnTo>
                    <a:pt x="32" y="22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2" y="12"/>
                  </a:lnTo>
                  <a:lnTo>
                    <a:pt x="2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8" y="8"/>
                  </a:lnTo>
                  <a:lnTo>
                    <a:pt x="20" y="6"/>
                  </a:lnTo>
                  <a:lnTo>
                    <a:pt x="24" y="6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20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26"/>
                  </a:lnTo>
                  <a:lnTo>
                    <a:pt x="2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82" name="Freeform 242"/>
            <p:cNvSpPr>
              <a:spLocks/>
            </p:cNvSpPr>
            <p:nvPr/>
          </p:nvSpPr>
          <p:spPr bwMode="auto">
            <a:xfrm>
              <a:off x="1482725" y="396875"/>
              <a:ext cx="15875" cy="635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0" h="4">
                  <a:moveTo>
                    <a:pt x="6" y="0"/>
                  </a:moveTo>
                  <a:lnTo>
                    <a:pt x="6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83" name="Freeform 243"/>
            <p:cNvSpPr>
              <a:spLocks/>
            </p:cNvSpPr>
            <p:nvPr/>
          </p:nvSpPr>
          <p:spPr bwMode="auto">
            <a:xfrm>
              <a:off x="1492250" y="457200"/>
              <a:ext cx="31750" cy="2222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2" y="10"/>
                </a:cxn>
                <a:cxn ang="0">
                  <a:pos x="2" y="10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6" y="12"/>
                </a:cxn>
                <a:cxn ang="0">
                  <a:pos x="6" y="12"/>
                </a:cxn>
                <a:cxn ang="0">
                  <a:pos x="8" y="10"/>
                </a:cxn>
                <a:cxn ang="0">
                  <a:pos x="8" y="10"/>
                </a:cxn>
                <a:cxn ang="0">
                  <a:pos x="10" y="10"/>
                </a:cxn>
                <a:cxn ang="0">
                  <a:pos x="10" y="10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4" y="6"/>
                </a:cxn>
                <a:cxn ang="0">
                  <a:pos x="14" y="6"/>
                </a:cxn>
                <a:cxn ang="0">
                  <a:pos x="14" y="6"/>
                </a:cxn>
                <a:cxn ang="0">
                  <a:pos x="14" y="6"/>
                </a:cxn>
                <a:cxn ang="0">
                  <a:pos x="16" y="6"/>
                </a:cxn>
                <a:cxn ang="0">
                  <a:pos x="16" y="6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18" y="2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20" h="14"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8" y="2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84" name="Freeform 244"/>
            <p:cNvSpPr>
              <a:spLocks/>
            </p:cNvSpPr>
            <p:nvPr/>
          </p:nvSpPr>
          <p:spPr bwMode="auto">
            <a:xfrm>
              <a:off x="1495425" y="406400"/>
              <a:ext cx="38100" cy="12700"/>
            </a:xfrm>
            <a:custGeom>
              <a:avLst/>
              <a:gdLst/>
              <a:ahLst/>
              <a:cxnLst>
                <a:cxn ang="0">
                  <a:pos x="22" y="2"/>
                </a:cxn>
                <a:cxn ang="0">
                  <a:pos x="22" y="2"/>
                </a:cxn>
                <a:cxn ang="0">
                  <a:pos x="22" y="2"/>
                </a:cxn>
                <a:cxn ang="0">
                  <a:pos x="22" y="2"/>
                </a:cxn>
                <a:cxn ang="0">
                  <a:pos x="22" y="2"/>
                </a:cxn>
                <a:cxn ang="0">
                  <a:pos x="22" y="2"/>
                </a:cxn>
                <a:cxn ang="0">
                  <a:pos x="20" y="2"/>
                </a:cxn>
                <a:cxn ang="0">
                  <a:pos x="20" y="2"/>
                </a:cxn>
                <a:cxn ang="0">
                  <a:pos x="14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10" y="6"/>
                </a:cxn>
                <a:cxn ang="0">
                  <a:pos x="18" y="6"/>
                </a:cxn>
                <a:cxn ang="0">
                  <a:pos x="18" y="6"/>
                </a:cxn>
                <a:cxn ang="0">
                  <a:pos x="20" y="6"/>
                </a:cxn>
                <a:cxn ang="0">
                  <a:pos x="20" y="6"/>
                </a:cxn>
                <a:cxn ang="0">
                  <a:pos x="22" y="8"/>
                </a:cxn>
                <a:cxn ang="0">
                  <a:pos x="22" y="8"/>
                </a:cxn>
                <a:cxn ang="0">
                  <a:pos x="24" y="6"/>
                </a:cxn>
                <a:cxn ang="0">
                  <a:pos x="24" y="6"/>
                </a:cxn>
                <a:cxn ang="0">
                  <a:pos x="24" y="6"/>
                </a:cxn>
                <a:cxn ang="0">
                  <a:pos x="24" y="6"/>
                </a:cxn>
                <a:cxn ang="0">
                  <a:pos x="20" y="6"/>
                </a:cxn>
                <a:cxn ang="0">
                  <a:pos x="18" y="4"/>
                </a:cxn>
                <a:cxn ang="0">
                  <a:pos x="18" y="4"/>
                </a:cxn>
                <a:cxn ang="0">
                  <a:pos x="22" y="2"/>
                </a:cxn>
                <a:cxn ang="0">
                  <a:pos x="22" y="2"/>
                </a:cxn>
              </a:cxnLst>
              <a:rect l="0" t="0" r="r" b="b"/>
              <a:pathLst>
                <a:path w="24" h="8">
                  <a:moveTo>
                    <a:pt x="22" y="2"/>
                  </a:move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0" y="6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22" y="2"/>
                  </a:lnTo>
                  <a:lnTo>
                    <a:pt x="22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85" name="Freeform 245"/>
            <p:cNvSpPr>
              <a:spLocks/>
            </p:cNvSpPr>
            <p:nvPr/>
          </p:nvSpPr>
          <p:spPr bwMode="auto">
            <a:xfrm>
              <a:off x="1190625" y="552450"/>
              <a:ext cx="6350" cy="6350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86" name="Freeform 246"/>
            <p:cNvSpPr>
              <a:spLocks/>
            </p:cNvSpPr>
            <p:nvPr/>
          </p:nvSpPr>
          <p:spPr bwMode="auto">
            <a:xfrm>
              <a:off x="1492250" y="400050"/>
              <a:ext cx="25400" cy="9525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16" h="6">
                  <a:moveTo>
                    <a:pt x="8" y="4"/>
                  </a:moveTo>
                  <a:lnTo>
                    <a:pt x="8" y="4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87" name="Freeform 247"/>
            <p:cNvSpPr>
              <a:spLocks/>
            </p:cNvSpPr>
            <p:nvPr/>
          </p:nvSpPr>
          <p:spPr bwMode="auto">
            <a:xfrm>
              <a:off x="981075" y="1165225"/>
              <a:ext cx="3175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88" name="Freeform 248"/>
            <p:cNvSpPr>
              <a:spLocks/>
            </p:cNvSpPr>
            <p:nvPr/>
          </p:nvSpPr>
          <p:spPr bwMode="auto">
            <a:xfrm>
              <a:off x="1495425" y="346075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89" name="Freeform 249"/>
            <p:cNvSpPr>
              <a:spLocks/>
            </p:cNvSpPr>
            <p:nvPr/>
          </p:nvSpPr>
          <p:spPr bwMode="auto">
            <a:xfrm>
              <a:off x="1495425" y="346075"/>
              <a:ext cx="6350" cy="635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4" h="4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  <p:sp>
          <p:nvSpPr>
            <p:cNvPr id="190" name="Freeform 250"/>
            <p:cNvSpPr>
              <a:spLocks/>
            </p:cNvSpPr>
            <p:nvPr/>
          </p:nvSpPr>
          <p:spPr bwMode="auto">
            <a:xfrm>
              <a:off x="1501775" y="330200"/>
              <a:ext cx="15875" cy="12700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4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8" y="2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10" h="8">
                  <a:moveTo>
                    <a:pt x="8" y="4"/>
                  </a:moveTo>
                  <a:lnTo>
                    <a:pt x="8" y="4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00">
                <a:solidFill>
                  <a:prstClr val="black"/>
                </a:solidFill>
              </a:endParaRPr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4208FE64-F929-427D-83A9-9EF0BB19950F}"/>
              </a:ext>
            </a:extLst>
          </p:cNvPr>
          <p:cNvSpPr txBox="1"/>
          <p:nvPr/>
        </p:nvSpPr>
        <p:spPr>
          <a:xfrm>
            <a:off x="1187624" y="1234955"/>
            <a:ext cx="7344816" cy="353173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5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學習無界</a:t>
            </a:r>
            <a:r>
              <a:rPr lang="zh-TW" altLang="en-US" sz="5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∞</a:t>
            </a:r>
            <a:r>
              <a:rPr lang="zh-TW" altLang="en-US" sz="5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人文無限</a:t>
            </a:r>
            <a:endParaRPr lang="en-US" altLang="zh-TW" sz="5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5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培養</a:t>
            </a:r>
            <a:r>
              <a:rPr lang="zh-TW" altLang="en-US" sz="50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胸懷美善</a:t>
            </a:r>
            <a:r>
              <a:rPr lang="zh-TW" altLang="en-US" sz="5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擁抱世界</a:t>
            </a:r>
            <a:endParaRPr lang="en-US" altLang="zh-TW" sz="5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5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5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全球公民</a:t>
            </a:r>
            <a:endParaRPr lang="en-US" altLang="zh-TW" sz="5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6" name="文字版面配置區 1">
            <a:extLst>
              <a:ext uri="{FF2B5EF4-FFF2-40B4-BE49-F238E27FC236}">
                <a16:creationId xmlns:a16="http://schemas.microsoft.com/office/drawing/2014/main" xmlns="" id="{A1023B24-BE17-43A5-B0A2-7CF23667E927}"/>
              </a:ext>
            </a:extLst>
          </p:cNvPr>
          <p:cNvSpPr txBox="1">
            <a:spLocks/>
          </p:cNvSpPr>
          <p:nvPr/>
        </p:nvSpPr>
        <p:spPr>
          <a:xfrm>
            <a:off x="2186393" y="236490"/>
            <a:ext cx="4662651" cy="797007"/>
          </a:xfrm>
          <a:prstGeom prst="rect">
            <a:avLst/>
          </a:prstGeom>
          <a:solidFill>
            <a:srgbClr val="1A7BAE"/>
          </a:solidFill>
          <a:ln>
            <a:noFill/>
          </a:ln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zh-TW" altLang="en-US" sz="40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慈大附中</a:t>
            </a:r>
            <a:r>
              <a:rPr lang="zh-TW" altLang="en-US" sz="4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學校願景</a:t>
            </a:r>
          </a:p>
        </p:txBody>
      </p:sp>
    </p:spTree>
    <p:extLst>
      <p:ext uri="{BB962C8B-B14F-4D97-AF65-F5344CB8AC3E}">
        <p14:creationId xmlns:p14="http://schemas.microsoft.com/office/powerpoint/2010/main" val="2457851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FFD342F9-3F00-4E7C-9ECE-9842213406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87</a:t>
            </a:fld>
            <a:endParaRPr lang="en"/>
          </a:p>
        </p:txBody>
      </p:sp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6212DCDA-945D-4379-88AF-A5F2C11AD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3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34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FFD342F9-3F00-4E7C-9ECE-9842213406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88</a:t>
            </a:fld>
            <a:endParaRPr lang="en"/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E0DA3F0B-74C2-444E-9005-15BFC7DA9BAC}"/>
              </a:ext>
            </a:extLst>
          </p:cNvPr>
          <p:cNvSpPr txBox="1"/>
          <p:nvPr/>
        </p:nvSpPr>
        <p:spPr>
          <a:xfrm>
            <a:off x="1" y="141769"/>
            <a:ext cx="5972537" cy="584775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標楷體"/>
                <a:ea typeface="標楷體"/>
              </a:rPr>
              <a:t>◎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課綱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的準備：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從０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到前導</a:t>
            </a:r>
          </a:p>
        </p:txBody>
      </p:sp>
      <p:sp>
        <p:nvSpPr>
          <p:cNvPr id="4" name="文字版面配置區 2">
            <a:extLst>
              <a:ext uri="{FF2B5EF4-FFF2-40B4-BE49-F238E27FC236}">
                <a16:creationId xmlns="" xmlns:a16="http://schemas.microsoft.com/office/drawing/2014/main" id="{FBEDEB35-ED4F-481F-B607-51D034CDCD91}"/>
              </a:ext>
            </a:extLst>
          </p:cNvPr>
          <p:cNvSpPr txBox="1">
            <a:spLocks/>
          </p:cNvSpPr>
          <p:nvPr/>
        </p:nvSpPr>
        <p:spPr>
          <a:xfrm>
            <a:off x="405114" y="1162346"/>
            <a:ext cx="8403220" cy="5473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➝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⇾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114300" indent="0">
              <a:buClrTx/>
              <a:buNone/>
            </a:pPr>
            <a:r>
              <a:rPr lang="en-US" altLang="zh-TW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2017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Tx/>
              <a:buFont typeface="Wingdings" panose="05000000000000000000" pitchFamily="2" charset="2"/>
              <a:buChar char="l"/>
            </a:pP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發展重點：團隊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領導</a:t>
            </a:r>
            <a:r>
              <a:rPr lang="en-US" altLang="zh-TW" sz="2800" dirty="0" smtClean="0">
                <a:solidFill>
                  <a:schemeClr val="tx1"/>
                </a:solidFill>
                <a:latin typeface="標楷體"/>
                <a:ea typeface="標楷體"/>
              </a:rPr>
              <a:t>〜</a:t>
            </a:r>
            <a:r>
              <a:rPr lang="zh-TW" altLang="en-US" sz="2800" b="1" dirty="0" smtClean="0">
                <a:solidFill>
                  <a:srgbClr val="C00000"/>
                </a:solidFill>
                <a:latin typeface="標楷體"/>
                <a:ea typeface="標楷體"/>
              </a:rPr>
              <a:t>共創價值</a:t>
            </a:r>
            <a:r>
              <a:rPr lang="en-US" altLang="zh-TW" sz="2800" b="1" dirty="0" smtClean="0">
                <a:solidFill>
                  <a:srgbClr val="C00000"/>
                </a:solidFill>
                <a:latin typeface="標楷體"/>
                <a:ea typeface="標楷體"/>
              </a:rPr>
              <a:t>/</a:t>
            </a:r>
            <a:r>
              <a:rPr lang="zh-TW" altLang="en-US" sz="2800" b="1" dirty="0" smtClean="0">
                <a:solidFill>
                  <a:srgbClr val="C00000"/>
                </a:solidFill>
                <a:latin typeface="標楷體"/>
                <a:ea typeface="標楷體"/>
              </a:rPr>
              <a:t>體驗團隊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Tx/>
              <a:buFont typeface="Wingdings" panose="05000000000000000000" pitchFamily="2" charset="2"/>
              <a:buChar char="l"/>
            </a:pP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深解總綱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Tx/>
              <a:buFont typeface="Wingdings" panose="05000000000000000000" pitchFamily="2" charset="2"/>
              <a:buChar char="l"/>
            </a:pP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確認學校願景（</a:t>
            </a:r>
            <a:r>
              <a:rPr lang="zh-TW" altLang="en-US" sz="2800" b="1" u="sng" dirty="0">
                <a:solidFill>
                  <a:schemeClr val="tx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學習無界，人文無限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Tx/>
              <a:buFont typeface="Wingdings" panose="05000000000000000000" pitchFamily="2" charset="2"/>
              <a:buChar char="l"/>
            </a:pP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新課綱相關會議工作坊：</a:t>
            </a:r>
            <a:r>
              <a:rPr lang="en-US" altLang="zh-TW" sz="2800" u="sng" dirty="0">
                <a:solidFill>
                  <a:schemeClr val="tx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19</a:t>
            </a:r>
            <a:r>
              <a:rPr lang="zh-TW" altLang="en-US" sz="2800" u="sng" dirty="0">
                <a:solidFill>
                  <a:schemeClr val="tx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場，</a:t>
            </a:r>
            <a:r>
              <a:rPr lang="en-US" altLang="zh-TW" sz="2800" u="sng" dirty="0">
                <a:solidFill>
                  <a:schemeClr val="tx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783</a:t>
            </a:r>
            <a:r>
              <a:rPr lang="zh-TW" altLang="en-US" sz="2800" u="sng" dirty="0">
                <a:solidFill>
                  <a:schemeClr val="tx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人次</a:t>
            </a:r>
            <a:endParaRPr lang="en-US" altLang="zh-TW" sz="2800" u="sng" dirty="0">
              <a:solidFill>
                <a:schemeClr val="tx1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Tx/>
              <a:buFont typeface="Wingdings" panose="05000000000000000000" pitchFamily="2" charset="2"/>
              <a:buChar char="l"/>
            </a:pP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成立教師社群：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Tx/>
              <a:buFont typeface="Wingdings" panose="05000000000000000000" pitchFamily="2" charset="2"/>
              <a:buChar char="l"/>
            </a:pP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教學研究會轉型課程共備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Tx/>
              <a:buFont typeface="Wingdings" panose="05000000000000000000" pitchFamily="2" charset="2"/>
              <a:buChar char="l"/>
            </a:pPr>
            <a:r>
              <a:rPr lang="zh-TW" altLang="en-US" sz="2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學校教學空間盤點與設置：設置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情境教室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（寰宇教室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），迎接新課綱</a:t>
            </a:r>
            <a:endParaRPr lang="zh-TW" altLang="en-US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3575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FFD342F9-3F00-4E7C-9ECE-9842213406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89</a:t>
            </a:fld>
            <a:endParaRPr lang="en"/>
          </a:p>
        </p:txBody>
      </p:sp>
      <p:sp>
        <p:nvSpPr>
          <p:cNvPr id="4" name="文字版面配置區 2">
            <a:extLst>
              <a:ext uri="{FF2B5EF4-FFF2-40B4-BE49-F238E27FC236}">
                <a16:creationId xmlns="" xmlns:a16="http://schemas.microsoft.com/office/drawing/2014/main" id="{FBEDEB35-ED4F-481F-B607-51D034CDCD91}"/>
              </a:ext>
            </a:extLst>
          </p:cNvPr>
          <p:cNvSpPr txBox="1">
            <a:spLocks/>
          </p:cNvSpPr>
          <p:nvPr/>
        </p:nvSpPr>
        <p:spPr>
          <a:xfrm>
            <a:off x="455645" y="1138080"/>
            <a:ext cx="8422137" cy="5498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➝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⇾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114300" indent="0">
              <a:buClrTx/>
              <a:buNone/>
            </a:pPr>
            <a:r>
              <a:rPr lang="en-US" altLang="zh-TW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2018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Tx/>
              <a:buFont typeface="Wingdings" panose="05000000000000000000" pitchFamily="2" charset="2"/>
              <a:buChar char="l"/>
            </a:pPr>
            <a:r>
              <a:rPr lang="zh-TW" altLang="en-US" sz="28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持續深解</a:t>
            </a:r>
            <a:r>
              <a:rPr lang="zh-TW" altLang="en-US" sz="28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總綱、再反思、實踐導向</a:t>
            </a:r>
            <a:endParaRPr lang="en-US" altLang="zh-TW" sz="2800" dirty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pPr>
              <a:buClrTx/>
              <a:buFont typeface="Wingdings" panose="05000000000000000000" pitchFamily="2" charset="2"/>
              <a:buChar char="l"/>
            </a:pPr>
            <a:r>
              <a:rPr lang="zh-TW" altLang="en-US" sz="2800" dirty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確認學生</a:t>
            </a:r>
            <a:r>
              <a:rPr lang="zh-TW" altLang="en-US" sz="2800" dirty="0" smtClean="0">
                <a:solidFill>
                  <a:schemeClr val="tx1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圖像</a:t>
            </a:r>
            <a:endParaRPr lang="en-US" altLang="zh-TW" sz="2800" dirty="0" smtClean="0">
              <a:solidFill>
                <a:schemeClr val="tx1"/>
              </a:solidFill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  <a:p>
            <a:pPr>
              <a:buClrTx/>
              <a:buFont typeface="Wingdings" panose="05000000000000000000" pitchFamily="2" charset="2"/>
              <a:buChar char="l"/>
            </a:pP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sz="2800" b="1" u="sng" dirty="0">
                <a:solidFill>
                  <a:schemeClr val="tx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培養胸懷美善，擁抱世界的全球公民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Tx/>
              <a:buFont typeface="Wingdings" panose="05000000000000000000" pitchFamily="2" charset="2"/>
              <a:buChar char="l"/>
            </a:pP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新課綱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相關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增能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坊：</a:t>
            </a:r>
            <a:r>
              <a:rPr lang="en-US" altLang="zh-TW" sz="2800" u="sng" dirty="0">
                <a:solidFill>
                  <a:schemeClr val="tx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2800" u="sng" dirty="0">
                <a:solidFill>
                  <a:schemeClr val="tx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場，</a:t>
            </a:r>
            <a:r>
              <a:rPr lang="en-US" altLang="zh-TW" sz="2800" u="sng" dirty="0">
                <a:solidFill>
                  <a:schemeClr val="tx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427</a:t>
            </a:r>
            <a:r>
              <a:rPr lang="zh-TW" altLang="en-US" sz="2800" u="sng" dirty="0">
                <a:solidFill>
                  <a:schemeClr val="tx1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人次</a:t>
            </a:r>
            <a:endParaRPr lang="en-US" altLang="zh-TW" sz="2800" u="sng" dirty="0">
              <a:solidFill>
                <a:schemeClr val="tx1"/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Tx/>
              <a:buFont typeface="Wingdings" panose="05000000000000000000" pitchFamily="2" charset="2"/>
              <a:buChar char="l"/>
            </a:pP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教師社群數目：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</a:p>
          <a:p>
            <a:pPr>
              <a:buClrTx/>
              <a:buFont typeface="Wingdings" panose="05000000000000000000" pitchFamily="2" charset="2"/>
              <a:buChar char="l"/>
            </a:pP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試行高一跑班多元選修：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門</a:t>
            </a:r>
            <a:endParaRPr lang="en-US" altLang="zh-TW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Tx/>
              <a:buFont typeface="Wingdings" panose="05000000000000000000" pitchFamily="2" charset="2"/>
              <a:buChar char="l"/>
            </a:pP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公開觀課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（國文與英文領域）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E0DA3F0B-74C2-444E-9005-15BFC7DA9BAC}"/>
              </a:ext>
            </a:extLst>
          </p:cNvPr>
          <p:cNvSpPr txBox="1"/>
          <p:nvPr/>
        </p:nvSpPr>
        <p:spPr>
          <a:xfrm>
            <a:off x="1" y="141769"/>
            <a:ext cx="5972537" cy="584775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●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課綱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的準備：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從０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到前導</a:t>
            </a:r>
          </a:p>
        </p:txBody>
      </p:sp>
    </p:spTree>
    <p:extLst>
      <p:ext uri="{BB962C8B-B14F-4D97-AF65-F5344CB8AC3E}">
        <p14:creationId xmlns:p14="http://schemas.microsoft.com/office/powerpoint/2010/main" val="277842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96752"/>
            <a:ext cx="7543801" cy="4023360"/>
          </a:xfrm>
        </p:spPr>
        <p:txBody>
          <a:bodyPr>
            <a:noAutofit/>
          </a:bodyPr>
          <a:lstStyle/>
          <a:p>
            <a:pPr algn="ctr"/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人為什麼要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受教育</a:t>
            </a:r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algn="ctr"/>
            <a:endParaRPr lang="en-US"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教育又是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什麼</a:t>
            </a:r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endParaRPr lang="en-US"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396" y="2276872"/>
            <a:ext cx="3364990" cy="374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51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FFD342F9-3F00-4E7C-9ECE-9842213406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90</a:t>
            </a:fld>
            <a:endParaRPr lang="en"/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E0DA3F0B-74C2-444E-9005-15BFC7DA9BAC}"/>
              </a:ext>
            </a:extLst>
          </p:cNvPr>
          <p:cNvSpPr txBox="1"/>
          <p:nvPr/>
        </p:nvSpPr>
        <p:spPr>
          <a:xfrm>
            <a:off x="0" y="141769"/>
            <a:ext cx="6516216" cy="584775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標楷體"/>
                <a:ea typeface="標楷體"/>
              </a:rPr>
              <a:t>◎</a:t>
            </a:r>
            <a:r>
              <a:rPr lang="zh-TW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</a:t>
            </a: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r>
              <a:rPr lang="zh-TW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綱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增能</a:t>
            </a:r>
            <a:r>
              <a:rPr lang="zh-TW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校長課程領導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928" y="1196752"/>
            <a:ext cx="896448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掌握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新課綱的核心精神</a:t>
            </a:r>
          </a:p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※ 學校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經營的契機與轉機</a:t>
            </a:r>
          </a:p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〜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建構學校特色</a:t>
            </a:r>
          </a:p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※ 閱讀課程與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領導相關文獻之後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〜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目標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〜所以自發</a:t>
            </a:r>
            <a:endParaRPr lang="en-US" altLang="zh-TW" sz="4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4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動能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〜因為互動</a:t>
            </a:r>
            <a:endParaRPr lang="en-US" altLang="zh-TW" sz="4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價值</a:t>
            </a:r>
            <a:r>
              <a:rPr lang="en-US" altLang="zh-TW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〜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才能共好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866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FFD342F9-3F00-4E7C-9ECE-9842213406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91</a:t>
            </a:fld>
            <a:endParaRPr lang="en"/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E0DA3F0B-74C2-444E-9005-15BFC7DA9BAC}"/>
              </a:ext>
            </a:extLst>
          </p:cNvPr>
          <p:cNvSpPr txBox="1"/>
          <p:nvPr/>
        </p:nvSpPr>
        <p:spPr>
          <a:xfrm>
            <a:off x="0" y="141769"/>
            <a:ext cx="7349924" cy="584775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標楷體"/>
                <a:ea typeface="標楷體"/>
              </a:rPr>
              <a:t>◎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掌握新課綱的核心精神與特色</a:t>
            </a:r>
            <a:endParaRPr lang="zh-TW" altLang="en-US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5" descr="C:\Users\liu_home\Desktop\核心素養的滾動圓輪意象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944" y="711304"/>
            <a:ext cx="6552728" cy="563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91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FFD342F9-3F00-4E7C-9ECE-9842213406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92</a:t>
            </a:fld>
            <a:endParaRPr lang="en"/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E0DA3F0B-74C2-444E-9005-15BFC7DA9BAC}"/>
              </a:ext>
            </a:extLst>
          </p:cNvPr>
          <p:cNvSpPr txBox="1"/>
          <p:nvPr/>
        </p:nvSpPr>
        <p:spPr>
          <a:xfrm>
            <a:off x="179512" y="141768"/>
            <a:ext cx="6840760" cy="52322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標楷體"/>
                <a:ea typeface="標楷體"/>
              </a:rPr>
              <a:t>◎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學校經營的契機與轉  ～發展學校特色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D86BA4AE-7FF5-4877-A597-4E7E81C19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7029880" cy="590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42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FFD342F9-3F00-4E7C-9ECE-9842213406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93</a:t>
            </a:fld>
            <a:endParaRPr lang="en"/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E0DA3F0B-74C2-444E-9005-15BFC7DA9BAC}"/>
              </a:ext>
            </a:extLst>
          </p:cNvPr>
          <p:cNvSpPr txBox="1"/>
          <p:nvPr/>
        </p:nvSpPr>
        <p:spPr>
          <a:xfrm>
            <a:off x="827584" y="434156"/>
            <a:ext cx="4680520" cy="584775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◎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課程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實踐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策略</a:t>
            </a:r>
            <a:endParaRPr lang="zh-TW" altLang="en-US" sz="32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67644" y="1052736"/>
            <a:ext cx="72047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課綱準備</a:t>
            </a:r>
            <a:r>
              <a:rPr lang="zh-TW" altLang="zh-TW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系統化</a:t>
            </a:r>
            <a:endParaRPr lang="en-US" altLang="zh-TW" sz="4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教師專業成長</a:t>
            </a:r>
            <a:r>
              <a:rPr lang="zh-TW" altLang="zh-TW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脈絡化</a:t>
            </a:r>
            <a:endParaRPr lang="en-US" altLang="zh-TW" sz="48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資源</a:t>
            </a:r>
            <a:r>
              <a:rPr lang="zh-TW" altLang="zh-TW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整合</a:t>
            </a:r>
            <a:endParaRPr lang="en-US" altLang="zh-TW" sz="48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sz="4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zh-TW" altLang="zh-TW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動能</a:t>
            </a:r>
            <a:r>
              <a:rPr lang="zh-TW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成為</a:t>
            </a:r>
            <a:r>
              <a:rPr lang="zh-TW" altLang="zh-TW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關鍵</a:t>
            </a:r>
            <a:endParaRPr lang="zh-TW" altLang="zh-TW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923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FFD342F9-3F00-4E7C-9ECE-9842213406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94</a:t>
            </a:fld>
            <a:endParaRPr lang="en"/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E0DA3F0B-74C2-444E-9005-15BFC7DA9BAC}"/>
              </a:ext>
            </a:extLst>
          </p:cNvPr>
          <p:cNvSpPr txBox="1"/>
          <p:nvPr/>
        </p:nvSpPr>
        <p:spPr>
          <a:xfrm>
            <a:off x="1" y="141768"/>
            <a:ext cx="8819909" cy="52322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標楷體"/>
                <a:ea typeface="標楷體"/>
              </a:rPr>
              <a:t>◎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一所後山學校的課程實踐策略：系統化與脈絡化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764704"/>
            <a:ext cx="8556816" cy="588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6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FFD342F9-3F00-4E7C-9ECE-9842213406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95</a:t>
            </a:fld>
            <a:endParaRPr lang="en"/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E0DA3F0B-74C2-444E-9005-15BFC7DA9BAC}"/>
              </a:ext>
            </a:extLst>
          </p:cNvPr>
          <p:cNvSpPr txBox="1"/>
          <p:nvPr/>
        </p:nvSpPr>
        <p:spPr>
          <a:xfrm>
            <a:off x="1" y="141768"/>
            <a:ext cx="7766612" cy="52322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tx1"/>
                </a:solidFill>
                <a:latin typeface="標楷體"/>
                <a:ea typeface="標楷體"/>
              </a:rPr>
              <a:t>◎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課程實踐策略：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系統化且重點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050116433"/>
              </p:ext>
            </p:extLst>
          </p:nvPr>
        </p:nvGraphicFramePr>
        <p:xfrm>
          <a:off x="1720770" y="1043759"/>
          <a:ext cx="576805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988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FFD342F9-3F00-4E7C-9ECE-9842213406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96</a:t>
            </a:fld>
            <a:endParaRPr lang="en"/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E0DA3F0B-74C2-444E-9005-15BFC7DA9BAC}"/>
              </a:ext>
            </a:extLst>
          </p:cNvPr>
          <p:cNvSpPr txBox="1"/>
          <p:nvPr/>
        </p:nvSpPr>
        <p:spPr>
          <a:xfrm>
            <a:off x="1" y="141768"/>
            <a:ext cx="7766612" cy="52322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</a:t>
            </a:r>
            <a:r>
              <a:rPr lang="en-US" altLang="zh-TW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-2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、課程實踐策略：資源整合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357851"/>
              </p:ext>
            </p:extLst>
          </p:nvPr>
        </p:nvGraphicFramePr>
        <p:xfrm>
          <a:off x="341582" y="974861"/>
          <a:ext cx="8467140" cy="5825276"/>
        </p:xfrm>
        <a:graphic>
          <a:graphicData uri="http://schemas.openxmlformats.org/drawingml/2006/table">
            <a:tbl>
              <a:tblPr firstRow="1" firstCol="1" bandRow="1"/>
              <a:tblGrid>
                <a:gridCol w="2399862"/>
                <a:gridCol w="1011213"/>
                <a:gridCol w="1011213"/>
                <a:gridCol w="1011213"/>
                <a:gridCol w="1011213"/>
                <a:gridCol w="1011213"/>
                <a:gridCol w="1011213"/>
              </a:tblGrid>
              <a:tr h="325120"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重點發展項目</a:t>
                      </a:r>
                      <a:endParaRPr lang="zh-TW" sz="2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連結其他計畫</a:t>
                      </a:r>
                      <a:endParaRPr lang="zh-TW" sz="2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97536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1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高中</a:t>
                      </a:r>
                      <a:endParaRPr lang="en-US" altLang="zh-TW" sz="21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1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優質化</a:t>
                      </a:r>
                      <a:endParaRPr lang="zh-TW" sz="2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</a:t>
                      </a:r>
                      <a:r>
                        <a:rPr lang="zh-TW" sz="21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瞻</a:t>
                      </a:r>
                      <a:endParaRPr lang="en-US" altLang="zh-TW" sz="21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1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計畫</a:t>
                      </a:r>
                      <a:endParaRPr lang="zh-TW" sz="2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1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高中職均質化</a:t>
                      </a:r>
                      <a:endParaRPr lang="zh-TW" sz="21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SIEP</a:t>
                      </a:r>
                      <a:r>
                        <a:rPr lang="zh-TW" sz="21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國際教育計畫</a:t>
                      </a:r>
                      <a:endParaRPr lang="zh-TW" sz="21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國中前導研究計畫</a:t>
                      </a:r>
                      <a:endParaRPr lang="zh-TW" sz="2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1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慈濟基金會育才計畫</a:t>
                      </a:r>
                      <a:endParaRPr lang="zh-TW" sz="2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rgbClr val="92D050"/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1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完成</a:t>
                      </a:r>
                      <a:r>
                        <a:rPr lang="zh-TW" sz="21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</a:t>
                      </a:r>
                      <a:r>
                        <a:rPr lang="zh-TW" sz="2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</a:t>
                      </a:r>
                      <a:r>
                        <a:rPr lang="zh-TW" sz="21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綱</a:t>
                      </a:r>
                      <a:endParaRPr lang="en-US" altLang="zh-TW" sz="21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1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總體</a:t>
                      </a:r>
                      <a:r>
                        <a:rPr lang="zh-TW" sz="2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課程計畫</a:t>
                      </a:r>
                      <a:endParaRPr lang="zh-TW" sz="2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r>
                        <a:rPr lang="zh-TW" alt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endParaRPr lang="zh-TW" altLang="zh-TW" sz="2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endParaRPr lang="zh-TW" sz="2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endParaRPr lang="zh-TW" sz="2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rgbClr val="92D050"/>
                    </a:solidFill>
                  </a:tcPr>
                </a:tc>
              </a:tr>
              <a:tr h="9055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1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發展</a:t>
                      </a:r>
                      <a:r>
                        <a:rPr lang="zh-TW" sz="21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彈性課程</a:t>
                      </a:r>
                      <a:r>
                        <a:rPr lang="zh-TW" altLang="en-US" sz="21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／</a:t>
                      </a:r>
                      <a:r>
                        <a:rPr lang="zh-TW" sz="21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自主學習</a:t>
                      </a:r>
                      <a:endParaRPr lang="zh-TW" sz="2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rgbClr val="92D050"/>
                    </a:solidFill>
                  </a:tcPr>
                </a:tc>
              </a:tr>
              <a:tr h="67106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1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發展</a:t>
                      </a:r>
                      <a:r>
                        <a:rPr lang="zh-TW" sz="21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校訂</a:t>
                      </a:r>
                      <a:r>
                        <a:rPr lang="en-US" sz="2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sz="2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選修</a:t>
                      </a:r>
                      <a:r>
                        <a:rPr lang="zh-TW" sz="21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課程</a:t>
                      </a:r>
                      <a:endParaRPr lang="zh-TW" sz="2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endParaRPr lang="zh-TW" sz="2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endParaRPr lang="zh-TW" sz="2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rgbClr val="92D050"/>
                    </a:solidFill>
                  </a:tcPr>
                </a:tc>
              </a:tr>
              <a:tr h="9055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1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建構</a:t>
                      </a:r>
                      <a:r>
                        <a:rPr lang="zh-TW" sz="21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</a:t>
                      </a:r>
                      <a:r>
                        <a:rPr lang="zh-TW" sz="2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特色</a:t>
                      </a:r>
                      <a:r>
                        <a:rPr lang="zh-TW" sz="21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課程</a:t>
                      </a:r>
                      <a:endParaRPr lang="zh-TW" sz="2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r>
                        <a:rPr lang="zh-TW" alt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endParaRPr lang="zh-TW" altLang="zh-TW" sz="24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zh-TW" sz="24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r>
                        <a:rPr lang="en-US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rgbClr val="92D050"/>
                    </a:solidFill>
                  </a:tcPr>
                </a:tc>
              </a:tr>
              <a:tr h="67106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1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成立</a:t>
                      </a:r>
                      <a:r>
                        <a:rPr lang="zh-TW" sz="21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教師社群</a:t>
                      </a:r>
                      <a:r>
                        <a:rPr lang="zh-TW" altLang="en-US" sz="21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與運作</a:t>
                      </a:r>
                      <a:endParaRPr lang="zh-TW" sz="2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endParaRPr lang="zh-TW" sz="2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endParaRPr lang="zh-TW" sz="2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endParaRPr lang="zh-TW" sz="2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rgbClr val="92D050"/>
                    </a:solidFill>
                  </a:tcPr>
                </a:tc>
              </a:tr>
              <a:tr h="50329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1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策略聯盟</a:t>
                      </a:r>
                      <a:r>
                        <a:rPr lang="zh-TW" sz="21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與資源整合</a:t>
                      </a:r>
                      <a:endParaRPr lang="zh-TW" sz="2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endParaRPr lang="zh-TW" sz="2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endParaRPr lang="zh-TW" sz="2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24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endParaRPr lang="zh-TW" sz="2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38117" marR="38117" marT="0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E0DA3F0B-74C2-444E-9005-15BFC7DA9BAC}"/>
              </a:ext>
            </a:extLst>
          </p:cNvPr>
          <p:cNvSpPr txBox="1"/>
          <p:nvPr/>
        </p:nvSpPr>
        <p:spPr>
          <a:xfrm>
            <a:off x="1699742" y="2013228"/>
            <a:ext cx="5744516" cy="212365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金額總計：</a:t>
            </a:r>
            <a:endParaRPr lang="en-US" altLang="zh-TW" sz="66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約１</a:t>
            </a:r>
            <a:r>
              <a:rPr lang="en-US" altLang="zh-TW" sz="6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6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０３０萬</a:t>
            </a:r>
            <a:endParaRPr lang="zh-TW" altLang="en-US" sz="6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529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FFD342F9-3F00-4E7C-9ECE-9842213406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97</a:t>
            </a:fld>
            <a:endParaRPr lang="en"/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E0DA3F0B-74C2-444E-9005-15BFC7DA9BAC}"/>
              </a:ext>
            </a:extLst>
          </p:cNvPr>
          <p:cNvSpPr txBox="1"/>
          <p:nvPr/>
        </p:nvSpPr>
        <p:spPr>
          <a:xfrm>
            <a:off x="1" y="141768"/>
            <a:ext cx="8819909" cy="52322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●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課程實踐策略：系統化與脈絡化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="" xmlns:a16="http://schemas.microsoft.com/office/drawing/2014/main" id="{D74DE45E-388E-4464-BD5F-ED6EC1C18B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7748644"/>
              </p:ext>
            </p:extLst>
          </p:nvPr>
        </p:nvGraphicFramePr>
        <p:xfrm>
          <a:off x="248625" y="921467"/>
          <a:ext cx="8571284" cy="5580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719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FFD342F9-3F00-4E7C-9ECE-9842213406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98</a:t>
            </a:fld>
            <a:endParaRPr lang="en"/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E0DA3F0B-74C2-444E-9005-15BFC7DA9BAC}"/>
              </a:ext>
            </a:extLst>
          </p:cNvPr>
          <p:cNvSpPr txBox="1"/>
          <p:nvPr/>
        </p:nvSpPr>
        <p:spPr>
          <a:xfrm>
            <a:off x="-1" y="153929"/>
            <a:ext cx="554427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●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校長課程領導與新課綱進行式</a:t>
            </a:r>
          </a:p>
        </p:txBody>
      </p:sp>
      <p:pic>
        <p:nvPicPr>
          <p:cNvPr id="4" name="圖片 3" descr="一張含有 個人, 桌 的圖片&#10;&#10;描述是以非常高的可信度產生">
            <a:extLst>
              <a:ext uri="{FF2B5EF4-FFF2-40B4-BE49-F238E27FC236}">
                <a16:creationId xmlns="" xmlns:a16="http://schemas.microsoft.com/office/drawing/2014/main" id="{2A38686E-7B56-4A24-8903-F1986EA7C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11" r="17153" b="-1"/>
          <a:stretch/>
        </p:blipFill>
        <p:spPr>
          <a:xfrm>
            <a:off x="5652120" y="723588"/>
            <a:ext cx="3334696" cy="570593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" y="1391341"/>
            <a:ext cx="554427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latin typeface="華康中黑體(P)" panose="020B0500000000000000" pitchFamily="34" charset="-120"/>
                <a:ea typeface="華康中黑體(P)" panose="020B0500000000000000" pitchFamily="34" charset="-120"/>
              </a:rPr>
              <a:t> </a:t>
            </a:r>
            <a:r>
              <a:rPr lang="en-US" altLang="zh-TW" sz="3400" dirty="0" smtClean="0">
                <a:latin typeface="華康中黑體(P)" panose="020B0500000000000000" pitchFamily="34" charset="-120"/>
                <a:ea typeface="華康中黑體(P)" panose="020B0500000000000000" pitchFamily="34" charset="-120"/>
              </a:rPr>
              <a:t>※</a:t>
            </a:r>
            <a:r>
              <a:rPr lang="zh-TW" altLang="zh-TW" sz="3400" dirty="0" smtClean="0">
                <a:solidFill>
                  <a:srgbClr val="FF0000"/>
                </a:solidFill>
                <a:latin typeface="華康中黑體(P)" panose="020B0500000000000000" pitchFamily="34" charset="-120"/>
                <a:ea typeface="華康中黑體(P)" panose="020B0500000000000000" pitchFamily="34" charset="-120"/>
              </a:rPr>
              <a:t>行政</a:t>
            </a:r>
            <a:r>
              <a:rPr lang="zh-TW" altLang="zh-TW" sz="3400" dirty="0">
                <a:solidFill>
                  <a:srgbClr val="FF0000"/>
                </a:solidFill>
                <a:latin typeface="華康中黑體(P)" panose="020B0500000000000000" pitchFamily="34" charset="-120"/>
                <a:ea typeface="華康中黑體(P)" panose="020B0500000000000000" pitchFamily="34" charset="-120"/>
              </a:rPr>
              <a:t>領導</a:t>
            </a:r>
            <a:r>
              <a:rPr lang="zh-TW" altLang="zh-TW" sz="3400" dirty="0">
                <a:latin typeface="華康中黑體(P)" panose="020B0500000000000000" pitchFamily="34" charset="-120"/>
                <a:ea typeface="華康中黑體(P)" panose="020B0500000000000000" pitchFamily="34" charset="-120"/>
              </a:rPr>
              <a:t>結合</a:t>
            </a:r>
            <a:r>
              <a:rPr lang="zh-TW" altLang="zh-TW" sz="3400" dirty="0">
                <a:solidFill>
                  <a:srgbClr val="FF0000"/>
                </a:solidFill>
                <a:latin typeface="華康中黑體(P)" panose="020B0500000000000000" pitchFamily="34" charset="-120"/>
                <a:ea typeface="華康中黑體(P)" panose="020B0500000000000000" pitchFamily="34" charset="-120"/>
              </a:rPr>
              <a:t>課程</a:t>
            </a:r>
            <a:r>
              <a:rPr lang="zh-TW" altLang="zh-TW" sz="3400" dirty="0" smtClean="0">
                <a:solidFill>
                  <a:srgbClr val="FF0000"/>
                </a:solidFill>
                <a:latin typeface="華康中黑體(P)" panose="020B0500000000000000" pitchFamily="34" charset="-120"/>
                <a:ea typeface="華康中黑體(P)" panose="020B0500000000000000" pitchFamily="34" charset="-120"/>
              </a:rPr>
              <a:t>領導</a:t>
            </a:r>
            <a:endParaRPr lang="en-US" altLang="zh-TW" sz="3400" dirty="0" smtClean="0">
              <a:solidFill>
                <a:srgbClr val="FF0000"/>
              </a:solidFill>
              <a:latin typeface="華康中黑體(P)" panose="020B0500000000000000" pitchFamily="34" charset="-120"/>
              <a:ea typeface="華康中黑體(P)" panose="020B0500000000000000" pitchFamily="34" charset="-120"/>
            </a:endParaRPr>
          </a:p>
          <a:p>
            <a:endParaRPr lang="zh-TW" altLang="zh-TW" sz="3400" dirty="0">
              <a:solidFill>
                <a:srgbClr val="FF0000"/>
              </a:solidFill>
              <a:latin typeface="華康中黑體(P)" panose="020B0500000000000000" pitchFamily="34" charset="-120"/>
              <a:ea typeface="華康中黑體(P)" panose="020B0500000000000000" pitchFamily="34" charset="-120"/>
            </a:endParaRPr>
          </a:p>
          <a:p>
            <a:r>
              <a:rPr lang="en-US" altLang="zh-TW" sz="3400" dirty="0">
                <a:latin typeface="華康中黑體(P)" panose="020B0500000000000000" pitchFamily="34" charset="-120"/>
                <a:ea typeface="華康中黑體(P)" panose="020B0500000000000000" pitchFamily="34" charset="-120"/>
              </a:rPr>
              <a:t> </a:t>
            </a:r>
            <a:r>
              <a:rPr lang="en-US" altLang="zh-TW" sz="3400" dirty="0" smtClean="0">
                <a:latin typeface="華康中黑體(P)" panose="020B0500000000000000" pitchFamily="34" charset="-120"/>
                <a:ea typeface="華康中黑體(P)" panose="020B0500000000000000" pitchFamily="34" charset="-120"/>
              </a:rPr>
              <a:t>※</a:t>
            </a:r>
            <a:r>
              <a:rPr lang="zh-TW" altLang="zh-TW" sz="3400" dirty="0" smtClean="0">
                <a:solidFill>
                  <a:srgbClr val="FF0000"/>
                </a:solidFill>
                <a:latin typeface="華康中黑體(P)" panose="020B0500000000000000" pitchFamily="34" charset="-120"/>
                <a:ea typeface="華康中黑體(P)" panose="020B0500000000000000" pitchFamily="34" charset="-120"/>
              </a:rPr>
              <a:t>願</a:t>
            </a:r>
            <a:r>
              <a:rPr lang="zh-TW" altLang="zh-TW" sz="3400" dirty="0">
                <a:solidFill>
                  <a:srgbClr val="FF0000"/>
                </a:solidFill>
                <a:latin typeface="華康中黑體(P)" panose="020B0500000000000000" pitchFamily="34" charset="-120"/>
                <a:ea typeface="華康中黑體(P)" panose="020B0500000000000000" pitchFamily="34" charset="-120"/>
              </a:rPr>
              <a:t>景建構</a:t>
            </a:r>
            <a:r>
              <a:rPr lang="zh-TW" altLang="zh-TW" sz="3400" dirty="0">
                <a:latin typeface="華康中黑體(P)" panose="020B0500000000000000" pitchFamily="34" charset="-120"/>
                <a:ea typeface="華康中黑體(P)" panose="020B0500000000000000" pitchFamily="34" charset="-120"/>
              </a:rPr>
              <a:t>與校本工作</a:t>
            </a:r>
            <a:r>
              <a:rPr lang="zh-TW" altLang="zh-TW" sz="3400" dirty="0" smtClean="0">
                <a:latin typeface="華康中黑體(P)" panose="020B0500000000000000" pitchFamily="34" charset="-120"/>
                <a:ea typeface="華康中黑體(P)" panose="020B0500000000000000" pitchFamily="34" charset="-120"/>
              </a:rPr>
              <a:t>坊</a:t>
            </a:r>
            <a:endParaRPr lang="en-US" altLang="zh-TW" sz="3400" dirty="0" smtClean="0">
              <a:latin typeface="華康中黑體(P)" panose="020B0500000000000000" pitchFamily="34" charset="-120"/>
              <a:ea typeface="華康中黑體(P)" panose="020B0500000000000000" pitchFamily="34" charset="-120"/>
            </a:endParaRPr>
          </a:p>
          <a:p>
            <a:endParaRPr lang="zh-TW" altLang="zh-TW" sz="3400" dirty="0">
              <a:latin typeface="華康中黑體(P)" panose="020B0500000000000000" pitchFamily="34" charset="-120"/>
              <a:ea typeface="華康中黑體(P)" panose="020B0500000000000000" pitchFamily="34" charset="-120"/>
            </a:endParaRPr>
          </a:p>
          <a:p>
            <a:r>
              <a:rPr lang="en-US" altLang="zh-TW" sz="3400" dirty="0">
                <a:latin typeface="華康中黑體(P)" panose="020B0500000000000000" pitchFamily="34" charset="-120"/>
                <a:ea typeface="華康中黑體(P)" panose="020B0500000000000000" pitchFamily="34" charset="-120"/>
              </a:rPr>
              <a:t> </a:t>
            </a:r>
            <a:r>
              <a:rPr lang="zh-TW" altLang="zh-TW" sz="3400" dirty="0">
                <a:latin typeface="華康中黑體(P)" panose="020B0500000000000000" pitchFamily="34" charset="-120"/>
                <a:ea typeface="華康中黑體(P)" panose="020B0500000000000000" pitchFamily="34" charset="-120"/>
              </a:rPr>
              <a:t>※</a:t>
            </a:r>
            <a:r>
              <a:rPr lang="zh-TW" altLang="zh-TW" sz="3400" dirty="0" smtClean="0">
                <a:latin typeface="華康中黑體(P)" panose="020B0500000000000000" pitchFamily="34" charset="-120"/>
                <a:ea typeface="華康中黑體(P)" panose="020B0500000000000000" pitchFamily="34" charset="-120"/>
              </a:rPr>
              <a:t>從</a:t>
            </a:r>
            <a:r>
              <a:rPr lang="zh-TW" altLang="zh-TW" sz="3400" dirty="0">
                <a:solidFill>
                  <a:srgbClr val="FF0000"/>
                </a:solidFill>
                <a:latin typeface="華康中黑體(P)" panose="020B0500000000000000" pitchFamily="34" charset="-120"/>
                <a:ea typeface="華康中黑體(P)" panose="020B0500000000000000" pitchFamily="34" charset="-120"/>
              </a:rPr>
              <a:t>教師增能</a:t>
            </a:r>
            <a:r>
              <a:rPr lang="zh-TW" altLang="zh-TW" sz="3400" dirty="0">
                <a:latin typeface="華康中黑體(P)" panose="020B0500000000000000" pitchFamily="34" charset="-120"/>
                <a:ea typeface="華康中黑體(P)" panose="020B0500000000000000" pitchFamily="34" charset="-120"/>
              </a:rPr>
              <a:t>到</a:t>
            </a:r>
            <a:r>
              <a:rPr lang="zh-TW" altLang="zh-TW" sz="3400" dirty="0">
                <a:solidFill>
                  <a:srgbClr val="FF0000"/>
                </a:solidFill>
                <a:latin typeface="華康中黑體(P)" panose="020B0500000000000000" pitchFamily="34" charset="-120"/>
                <a:ea typeface="華康中黑體(P)" panose="020B0500000000000000" pitchFamily="34" charset="-120"/>
              </a:rPr>
              <a:t>自主</a:t>
            </a:r>
            <a:r>
              <a:rPr lang="en-US" altLang="zh-TW" sz="3400" dirty="0" smtClean="0">
                <a:solidFill>
                  <a:srgbClr val="FF0000"/>
                </a:solidFill>
                <a:latin typeface="華康中黑體(P)" panose="020B0500000000000000" pitchFamily="34" charset="-120"/>
                <a:ea typeface="華康中黑體(P)" panose="020B0500000000000000" pitchFamily="34" charset="-120"/>
              </a:rPr>
              <a:t>PLC</a:t>
            </a:r>
          </a:p>
          <a:p>
            <a:endParaRPr lang="zh-TW" altLang="zh-TW" sz="3400" dirty="0">
              <a:solidFill>
                <a:srgbClr val="FF0000"/>
              </a:solidFill>
              <a:latin typeface="華康中黑體(P)" panose="020B0500000000000000" pitchFamily="34" charset="-120"/>
              <a:ea typeface="華康中黑體(P)" panose="020B0500000000000000" pitchFamily="34" charset="-120"/>
            </a:endParaRPr>
          </a:p>
          <a:p>
            <a:r>
              <a:rPr lang="zh-TW" altLang="en-US" sz="3400" dirty="0" smtClean="0">
                <a:latin typeface="華康中黑體(P)" panose="020B0500000000000000" pitchFamily="34" charset="-120"/>
                <a:ea typeface="華康中黑體(P)" panose="020B0500000000000000" pitchFamily="34" charset="-120"/>
              </a:rPr>
              <a:t> </a:t>
            </a:r>
            <a:r>
              <a:rPr lang="en-US" altLang="zh-TW" sz="3400" dirty="0" smtClean="0">
                <a:latin typeface="華康中黑體(P)" panose="020B0500000000000000" pitchFamily="34" charset="-120"/>
                <a:ea typeface="華康中黑體(P)" panose="020B0500000000000000" pitchFamily="34" charset="-120"/>
              </a:rPr>
              <a:t>※</a:t>
            </a:r>
            <a:r>
              <a:rPr lang="zh-TW" altLang="zh-TW" sz="3400" dirty="0" smtClean="0">
                <a:latin typeface="華康中黑體(P)" panose="020B0500000000000000" pitchFamily="34" charset="-120"/>
                <a:ea typeface="華康中黑體(P)" panose="020B0500000000000000" pitchFamily="34" charset="-120"/>
              </a:rPr>
              <a:t>從</a:t>
            </a:r>
            <a:r>
              <a:rPr lang="en-US" altLang="zh-TW" sz="3400" dirty="0">
                <a:latin typeface="華康中黑體(P)" panose="020B0500000000000000" pitchFamily="34" charset="-120"/>
                <a:ea typeface="華康中黑體(P)" panose="020B0500000000000000" pitchFamily="34" charset="-120"/>
              </a:rPr>
              <a:t>PLC</a:t>
            </a:r>
            <a:r>
              <a:rPr lang="zh-TW" altLang="zh-TW" sz="3400" dirty="0">
                <a:latin typeface="華康中黑體(P)" panose="020B0500000000000000" pitchFamily="34" charset="-120"/>
                <a:ea typeface="華康中黑體(P)" panose="020B0500000000000000" pitchFamily="34" charset="-120"/>
              </a:rPr>
              <a:t>到共</a:t>
            </a:r>
            <a:r>
              <a:rPr lang="zh-TW" altLang="zh-TW" sz="3400" dirty="0" smtClean="0">
                <a:latin typeface="華康中黑體(P)" panose="020B0500000000000000" pitchFamily="34" charset="-120"/>
                <a:ea typeface="華康中黑體(P)" panose="020B0500000000000000" pitchFamily="34" charset="-120"/>
              </a:rPr>
              <a:t>創</a:t>
            </a:r>
            <a:r>
              <a:rPr lang="zh-TW" altLang="en-US" sz="3400" dirty="0" smtClean="0">
                <a:latin typeface="華康中黑體(P)" panose="020B0500000000000000" pitchFamily="34" charset="-120"/>
                <a:ea typeface="華康中黑體(P)" panose="020B0500000000000000" pitchFamily="34" charset="-120"/>
              </a:rPr>
              <a:t>與</a:t>
            </a:r>
            <a:r>
              <a:rPr lang="zh-TW" altLang="zh-TW" sz="3400" dirty="0" smtClean="0">
                <a:latin typeface="華康中黑體(P)" panose="020B0500000000000000" pitchFamily="34" charset="-120"/>
                <a:ea typeface="華康中黑體(P)" panose="020B0500000000000000" pitchFamily="34" charset="-120"/>
              </a:rPr>
              <a:t>共</a:t>
            </a:r>
            <a:r>
              <a:rPr lang="zh-TW" altLang="en-US" sz="3400" dirty="0" smtClean="0">
                <a:latin typeface="華康中黑體(P)" panose="020B0500000000000000" pitchFamily="34" charset="-120"/>
                <a:ea typeface="華康中黑體(P)" panose="020B0500000000000000" pitchFamily="34" charset="-120"/>
              </a:rPr>
              <a:t>同</a:t>
            </a:r>
            <a:r>
              <a:rPr lang="zh-TW" altLang="zh-TW" sz="3400" dirty="0" smtClean="0">
                <a:latin typeface="華康中黑體(P)" panose="020B0500000000000000" pitchFamily="34" charset="-120"/>
                <a:ea typeface="華康中黑體(P)" panose="020B0500000000000000" pitchFamily="34" charset="-120"/>
              </a:rPr>
              <a:t>備</a:t>
            </a:r>
            <a:r>
              <a:rPr lang="zh-TW" altLang="en-US" sz="3400" dirty="0" smtClean="0">
                <a:latin typeface="華康中黑體(P)" panose="020B0500000000000000" pitchFamily="34" charset="-120"/>
                <a:ea typeface="華康中黑體(P)" panose="020B0500000000000000" pitchFamily="34" charset="-120"/>
              </a:rPr>
              <a:t>課</a:t>
            </a:r>
            <a:endParaRPr lang="zh-TW" altLang="zh-TW" sz="3400" dirty="0">
              <a:latin typeface="華康中黑體(P)" panose="020B0500000000000000" pitchFamily="34" charset="-120"/>
              <a:ea typeface="華康中黑體(P)" panose="020B05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200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="" xmlns:a16="http://schemas.microsoft.com/office/drawing/2014/main" id="{FFD342F9-3F00-4E7C-9ECE-9842213406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99</a:t>
            </a:fld>
            <a:endParaRPr lang="en"/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id="{E0DA3F0B-74C2-444E-9005-15BFC7DA9BAC}"/>
              </a:ext>
            </a:extLst>
          </p:cNvPr>
          <p:cNvSpPr txBox="1"/>
          <p:nvPr/>
        </p:nvSpPr>
        <p:spPr>
          <a:xfrm>
            <a:off x="1" y="141768"/>
            <a:ext cx="530120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●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行政領導結合課程領導</a:t>
            </a:r>
          </a:p>
        </p:txBody>
      </p:sp>
      <p:pic>
        <p:nvPicPr>
          <p:cNvPr id="4" name="圖片 3" descr="一張含有 個人, 桌 的圖片&#10;&#10;描述是以非常高的可信度產生">
            <a:extLst>
              <a:ext uri="{FF2B5EF4-FFF2-40B4-BE49-F238E27FC236}">
                <a16:creationId xmlns="" xmlns:a16="http://schemas.microsoft.com/office/drawing/2014/main" id="{2A38686E-7B56-4A24-8903-F1986EA7C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11" r="17153" b="-1"/>
          <a:stretch/>
        </p:blipFill>
        <p:spPr>
          <a:xfrm>
            <a:off x="5775768" y="490581"/>
            <a:ext cx="3090441" cy="5270492"/>
          </a:xfrm>
          <a:prstGeom prst="rect">
            <a:avLst/>
          </a:prstGeom>
        </p:spPr>
      </p:pic>
      <p:pic>
        <p:nvPicPr>
          <p:cNvPr id="5" name="圖片 4" descr="一張含有 個人, 團體, 直立的, 室內 的圖片&#10;&#10;描述是以非常高的可信度產生">
            <a:extLst>
              <a:ext uri="{FF2B5EF4-FFF2-40B4-BE49-F238E27FC236}">
                <a16:creationId xmlns="" xmlns:a16="http://schemas.microsoft.com/office/drawing/2014/main" id="{0CDBDC9C-10E0-4C57-9164-8BD27D3335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69" r="33764"/>
          <a:stretch/>
        </p:blipFill>
        <p:spPr>
          <a:xfrm>
            <a:off x="1" y="963773"/>
            <a:ext cx="5509548" cy="5729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765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4161</TotalTime>
  <Words>3786</Words>
  <Application>Microsoft Office PowerPoint</Application>
  <PresentationFormat>如螢幕大小 (4:3)</PresentationFormat>
  <Paragraphs>821</Paragraphs>
  <Slides>125</Slides>
  <Notes>22</Notes>
  <HiddenSlides>0</HiddenSlides>
  <MMClips>1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125</vt:i4>
      </vt:variant>
    </vt:vector>
  </HeadingPairs>
  <TitlesOfParts>
    <vt:vector size="127" baseType="lpstr">
      <vt:lpstr>回顧</vt:lpstr>
      <vt:lpstr>工作表</vt:lpstr>
      <vt:lpstr>明日學校 明日獨中校長</vt:lpstr>
      <vt:lpstr>世界教育的潮流中，      獨中的位置在哪裡?</vt:lpstr>
      <vt:lpstr> 當下即是〜在瑞士，湖畔的省思 </vt:lpstr>
      <vt:lpstr>PowerPoint 簡報</vt:lpstr>
      <vt:lpstr>2017年7月31日〜2017年8月1日</vt:lpstr>
      <vt:lpstr>PowerPoint 簡報</vt:lpstr>
      <vt:lpstr>PowerPoint 簡報</vt:lpstr>
      <vt:lpstr>家長是幫孩子挑選環境? 或是挑老師? 選同學? 還是， 學校的 辦學理念? </vt:lpstr>
      <vt:lpstr>PowerPoint 簡報</vt:lpstr>
      <vt:lpstr>有人說，教育是播種〜</vt:lpstr>
      <vt:lpstr>教育是育苗〜</vt:lpstr>
      <vt:lpstr>教育更是改變〜</vt:lpstr>
      <vt:lpstr>除了愛孩子， 我們能給孩子什麼教育呢?  校長是教育工作者? 還是辦學者?</vt:lpstr>
      <vt:lpstr>PowerPoint 簡報</vt:lpstr>
      <vt:lpstr> 慈濟為什麼要創辦學校？  證嚴 上人   對教育的期許是.. </vt:lpstr>
      <vt:lpstr>  證嚴 上人談教育</vt:lpstr>
      <vt:lpstr>PowerPoint 簡報</vt:lpstr>
      <vt:lpstr>慈中創辦人---證嚴 上人 對教育有深刻的期許</vt:lpstr>
      <vt:lpstr>台灣不缺一所學校，缺...</vt:lpstr>
      <vt:lpstr>社會的希望在人才，      人才的希望在教育</vt:lpstr>
      <vt:lpstr>因921地震，慈中校舍結構調整全採SRC，蓋出千年不倒的校園</vt:lpstr>
      <vt:lpstr>疼愛師生  關心教育 時時到校關懷的證嚴 上人</vt:lpstr>
      <vt:lpstr>美麗的慈中校園來自眾人的愛</vt:lpstr>
      <vt:lpstr>什麼是慈濟老師? 什麼是慈濟學校?</vt:lpstr>
      <vt:lpstr>是什麼讓孩子改變……？</vt:lpstr>
      <vt:lpstr>慈濟學校 以品德教育為核心</vt:lpstr>
      <vt:lpstr>PowerPoint 簡報</vt:lpstr>
      <vt:lpstr>社會變遷帶來的教育挑戰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跨域、統合、創新，甚至是第八專長！</vt:lpstr>
      <vt:lpstr>PowerPoint 簡報</vt:lpstr>
      <vt:lpstr>PowerPoint 簡報</vt:lpstr>
      <vt:lpstr>PowerPoint 簡報</vt:lpstr>
      <vt:lpstr>面對教育改革〜</vt:lpstr>
      <vt:lpstr>固本與創新</vt:lpstr>
      <vt:lpstr>慈濟學校教育兩大特色〜</vt:lpstr>
      <vt:lpstr>走向世界    接軌國際    國際視野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 以 慈濟人文 為底蘊</vt:lpstr>
      <vt:lpstr>PowerPoint 簡報</vt:lpstr>
      <vt:lpstr>培養世界人才， 不是只要學好英文， 更要改變視角，看見不同的世界 </vt:lpstr>
      <vt:lpstr>                                                                        </vt:lpstr>
      <vt:lpstr>OUTBOUND  日本</vt:lpstr>
      <vt:lpstr>PowerPoint 簡報</vt:lpstr>
      <vt:lpstr>PowerPoint 簡報</vt:lpstr>
      <vt:lpstr>PowerPoint 簡報</vt:lpstr>
      <vt:lpstr>學習無界 人文無限 慈中小 〜 讓孩子成為 世界級的人才</vt:lpstr>
      <vt:lpstr>慈濟學校教育兩大特色〜</vt:lpstr>
      <vt:lpstr>教之以德，育之以禮</vt:lpstr>
      <vt:lpstr>孩子， 透過老師的引導， 經由課程的薰陶， 人文與氣質 自然由內而外展現～</vt:lpstr>
      <vt:lpstr>您看到了什麼？</vt:lpstr>
      <vt:lpstr>您看到了什麼？</vt:lpstr>
      <vt:lpstr>不管對象是誰—虔誠一念心志工行</vt:lpstr>
      <vt:lpstr>不管在何處，都是恭敬、虔誠</vt:lpstr>
      <vt:lpstr>人文教育需…</vt:lpstr>
      <vt:lpstr>馬來西亞獨中的困境與挑戰              (〜黃德祥2018)</vt:lpstr>
      <vt:lpstr>馬來西亞獨中的困境與挑戰             </vt:lpstr>
      <vt:lpstr>馬來西亞獨中的困境與挑戰 〜國際學校的崛起〜</vt:lpstr>
      <vt:lpstr>◎相信孩子       ◎給他機會           ◎用對方法 </vt:lpstr>
      <vt:lpstr>   誰能相信 ?</vt:lpstr>
      <vt:lpstr>◎為他創造天賦自由的舞台 ◎給他潛能開展的機會 〜呈現絲絲入扣的國樂展演〜</vt:lpstr>
      <vt:lpstr>◎給他天賦自由的舞台、 ◎給他潛能開展的機會 〜他的未來真的會不一樣</vt:lpstr>
      <vt:lpstr>PowerPoint 簡報</vt:lpstr>
      <vt:lpstr>教育創新的層次</vt:lpstr>
      <vt:lpstr>教育創新的標準</vt:lpstr>
      <vt:lpstr>《親子天下》2017教育創新四大標準</vt:lpstr>
      <vt:lpstr> </vt:lpstr>
      <vt:lpstr>PowerPoint 簡報</vt:lpstr>
      <vt:lpstr>未來想像/ 連結世界</vt:lpstr>
      <vt:lpstr>現在，與您分享〜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轉變已經開始，讓孩子更有機會成為--- 更好的自己</vt:lpstr>
      <vt:lpstr>PowerPoint 簡報</vt:lpstr>
      <vt:lpstr> 教育是什麼?  教育是師生合心演譯成長的故事</vt:lpstr>
      <vt:lpstr>PowerPoint 簡報</vt:lpstr>
      <vt:lpstr>教育是一種因果 </vt:lpstr>
      <vt:lpstr>感恩聆聽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USER</cp:lastModifiedBy>
  <cp:revision>338</cp:revision>
  <dcterms:created xsi:type="dcterms:W3CDTF">2017-12-12T07:46:47Z</dcterms:created>
  <dcterms:modified xsi:type="dcterms:W3CDTF">2018-11-19T07:26:52Z</dcterms:modified>
</cp:coreProperties>
</file>